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60" r:id="rId6"/>
    <p:sldId id="258" r:id="rId7"/>
    <p:sldId id="264" r:id="rId8"/>
    <p:sldId id="261" r:id="rId9"/>
    <p:sldId id="284" r:id="rId10"/>
    <p:sldId id="285" r:id="rId11"/>
    <p:sldId id="283" r:id="rId12"/>
    <p:sldId id="286" r:id="rId13"/>
    <p:sldId id="266" r:id="rId14"/>
    <p:sldId id="267" r:id="rId15"/>
    <p:sldId id="268" r:id="rId16"/>
    <p:sldId id="27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80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0" autoAdjust="0"/>
    <p:restoredTop sz="94351" autoAdjust="0"/>
  </p:normalViewPr>
  <p:slideViewPr>
    <p:cSldViewPr>
      <p:cViewPr varScale="1">
        <p:scale>
          <a:sx n="59" d="100"/>
          <a:sy n="59" d="100"/>
        </p:scale>
        <p:origin x="792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2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16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5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2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6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2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9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3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0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9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7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4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tu3v87_97Hc?feature=oembe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n0hT9RSCl6A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Usable Security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Technology of Cybersecurity</a:t>
            </a:r>
          </a:p>
          <a:p>
            <a:r>
              <a:rPr lang="en-US" b="1" dirty="0"/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4EB0-9C88-45E0-BE15-18A103C3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5CE9A-5FD9-4DAA-B8BD-35E21EF556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Security objectives can be expressed as a “policy”</a:t>
            </a:r>
          </a:p>
          <a:p>
            <a:pPr lvl="1"/>
            <a:r>
              <a:rPr lang="en-US" dirty="0"/>
              <a:t>Anderson’s policy.</a:t>
            </a:r>
          </a:p>
          <a:p>
            <a:pPr lvl="1"/>
            <a:r>
              <a:rPr lang="en-US" dirty="0"/>
              <a:t>Short statements about the protection profile</a:t>
            </a:r>
          </a:p>
          <a:p>
            <a:r>
              <a:rPr lang="en-US" dirty="0"/>
              <a:t>Policies are enforced with mechanisms</a:t>
            </a:r>
          </a:p>
          <a:p>
            <a:pPr lvl="1"/>
            <a:r>
              <a:rPr lang="en-US" b="1" dirty="0"/>
              <a:t>Critical to use an appropriate mechanism</a:t>
            </a:r>
          </a:p>
        </p:txBody>
      </p:sp>
    </p:spTree>
    <p:extLst>
      <p:ext uri="{BB962C8B-B14F-4D97-AF65-F5344CB8AC3E}">
        <p14:creationId xmlns:p14="http://schemas.microsoft.com/office/powerpoint/2010/main" val="142678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2D879-D3FC-43BD-AE38-DB8AE96D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is **EVERYTHING**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A2406-A59A-46FB-8710-0EE0FB4018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In-class reading of Anderson 1.3-1.6</a:t>
            </a:r>
          </a:p>
          <a:p>
            <a:r>
              <a:rPr lang="en-US" dirty="0"/>
              <a:t>Consider the following:</a:t>
            </a:r>
          </a:p>
          <a:p>
            <a:pPr lvl="1"/>
            <a:r>
              <a:rPr lang="en-US" dirty="0"/>
              <a:t>What is being protected?</a:t>
            </a:r>
          </a:p>
          <a:p>
            <a:pPr lvl="1"/>
            <a:r>
              <a:rPr lang="en-US" dirty="0"/>
              <a:t>Who is the main adversary?</a:t>
            </a:r>
          </a:p>
          <a:p>
            <a:pPr lvl="1"/>
            <a:r>
              <a:rPr lang="en-US" dirty="0"/>
              <a:t>Who are the legitimate users </a:t>
            </a:r>
            <a:r>
              <a:rPr lang="en-US" b="1" i="1" dirty="0"/>
              <a:t>and user classes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the interface?</a:t>
            </a:r>
          </a:p>
          <a:p>
            <a:pPr lvl="1"/>
            <a:r>
              <a:rPr lang="en-US" dirty="0"/>
              <a:t>How does </a:t>
            </a:r>
            <a:r>
              <a:rPr lang="en-US" b="1" i="1" dirty="0"/>
              <a:t>authentication</a:t>
            </a:r>
            <a:r>
              <a:rPr lang="en-US" dirty="0"/>
              <a:t> work?</a:t>
            </a:r>
          </a:p>
          <a:p>
            <a:pPr lvl="1"/>
            <a:r>
              <a:rPr lang="en-US" dirty="0"/>
              <a:t>These examples are from 2007-ish. Has anything changed?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84CD-68A5-48CD-A945-115D7F78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Psychology is Significant</a:t>
            </a:r>
          </a:p>
        </p:txBody>
      </p:sp>
      <p:pic>
        <p:nvPicPr>
          <p:cNvPr id="4" name="Online Media 3" title="Practical Philosophy">
            <a:hlinkClick r:id="" action="ppaction://media"/>
            <a:extLst>
              <a:ext uri="{FF2B5EF4-FFF2-40B4-BE49-F238E27FC236}">
                <a16:creationId xmlns:a16="http://schemas.microsoft.com/office/drawing/2014/main" id="{2D99182E-0DEF-4B41-B05C-2A872367F4D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302000" y="2711450"/>
            <a:ext cx="25400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0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Engineering: </a:t>
            </a:r>
            <a:r>
              <a:rPr lang="en-US" i="1" dirty="0"/>
              <a:t>Pretexting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Pretexting: phoning someone for info while pretending to be someone else</a:t>
            </a:r>
          </a:p>
          <a:p>
            <a:r>
              <a:rPr lang="en-US" dirty="0"/>
              <a:t>The goal is to get information that gets you in the system, often a password</a:t>
            </a:r>
          </a:p>
          <a:p>
            <a:r>
              <a:rPr lang="en-US" dirty="0"/>
              <a:t>Attacks of this sort are often conducted in stages</a:t>
            </a:r>
          </a:p>
          <a:p>
            <a:pPr lvl="1"/>
            <a:r>
              <a:rPr lang="en-US" dirty="0"/>
              <a:t>Attacker starts by getting non-sensitive information</a:t>
            </a:r>
          </a:p>
          <a:p>
            <a:pPr lvl="1"/>
            <a:r>
              <a:rPr lang="en-US" dirty="0"/>
              <a:t>Attacker uses non-sensitive information to convince others of his deception</a:t>
            </a:r>
          </a:p>
          <a:p>
            <a:r>
              <a:rPr lang="en-US" dirty="0"/>
              <a:t>Your book points out one health institution had 30 such calls a week!</a:t>
            </a:r>
          </a:p>
        </p:txBody>
      </p:sp>
    </p:spTree>
    <p:extLst>
      <p:ext uri="{BB962C8B-B14F-4D97-AF65-F5344CB8AC3E}">
        <p14:creationId xmlns:p14="http://schemas.microsoft.com/office/powerpoint/2010/main" val="1652219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Operational Security</a:t>
            </a:r>
          </a:p>
          <a:p>
            <a:pPr lvl="1"/>
            <a:r>
              <a:rPr lang="en-US" dirty="0"/>
              <a:t>Limit who has access (AH HA! PRINCIPLE OF LEAST PRIVILEGE!!!)</a:t>
            </a:r>
          </a:p>
          <a:p>
            <a:pPr lvl="1"/>
            <a:r>
              <a:rPr lang="en-US" dirty="0"/>
              <a:t>Train absolutely everyone that must have access</a:t>
            </a:r>
          </a:p>
          <a:p>
            <a:pPr lvl="1"/>
            <a:r>
              <a:rPr lang="en-US" dirty="0"/>
              <a:t>Periodically test the staff  (e.g., by sending them a phishing email)</a:t>
            </a:r>
          </a:p>
        </p:txBody>
      </p:sp>
    </p:spTree>
    <p:extLst>
      <p:ext uri="{BB962C8B-B14F-4D97-AF65-F5344CB8AC3E}">
        <p14:creationId xmlns:p14="http://schemas.microsoft.com/office/powerpoint/2010/main" val="750313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Engineering: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Phishing: Sending an email that appears to be authentic to get private info</a:t>
            </a:r>
          </a:p>
          <a:p>
            <a:r>
              <a:rPr lang="en-US" dirty="0"/>
              <a:t>Easy to create an email that looks authentic.</a:t>
            </a:r>
          </a:p>
          <a:p>
            <a:pPr lvl="1"/>
            <a:r>
              <a:rPr lang="en-US" dirty="0"/>
              <a:t>Especially modern emails with HTML and media</a:t>
            </a:r>
          </a:p>
          <a:p>
            <a:pPr lvl="1"/>
            <a:r>
              <a:rPr lang="en-US" dirty="0"/>
              <a:t>The resources are often online, so the phishing email simply points to them</a:t>
            </a:r>
          </a:p>
          <a:p>
            <a:pPr lvl="1"/>
            <a:r>
              <a:rPr lang="en-US" dirty="0"/>
              <a:t>Email is easily </a:t>
            </a:r>
            <a:r>
              <a:rPr lang="en-US" dirty="0" err="1"/>
              <a:t>forgible</a:t>
            </a:r>
            <a:endParaRPr lang="en-US" dirty="0"/>
          </a:p>
          <a:p>
            <a:r>
              <a:rPr lang="en-US" dirty="0"/>
              <a:t>Example attacks:</a:t>
            </a:r>
          </a:p>
          <a:p>
            <a:pPr lvl="1"/>
            <a:r>
              <a:rPr lang="en-US" dirty="0"/>
              <a:t>Tell user they need to change password (and enter old password first)</a:t>
            </a:r>
          </a:p>
          <a:p>
            <a:pPr lvl="1"/>
            <a:r>
              <a:rPr lang="en-US" dirty="0"/>
              <a:t>Tell user they need to update profile including SSN</a:t>
            </a:r>
          </a:p>
        </p:txBody>
      </p:sp>
    </p:spTree>
    <p:extLst>
      <p:ext uri="{BB962C8B-B14F-4D97-AF65-F5344CB8AC3E}">
        <p14:creationId xmlns:p14="http://schemas.microsoft.com/office/powerpoint/2010/main" val="225869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targeted email to a specific potential victim</a:t>
            </a:r>
          </a:p>
          <a:p>
            <a:r>
              <a:rPr lang="en-US" dirty="0"/>
              <a:t>Aren’t these names clever?</a:t>
            </a:r>
          </a:p>
        </p:txBody>
      </p:sp>
    </p:spTree>
    <p:extLst>
      <p:ext uri="{BB962C8B-B14F-4D97-AF65-F5344CB8AC3E}">
        <p14:creationId xmlns:p14="http://schemas.microsoft.com/office/powerpoint/2010/main" val="2538483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Big problem: the target is your customers</a:t>
            </a:r>
          </a:p>
          <a:p>
            <a:pPr lvl="1"/>
            <a:r>
              <a:rPr lang="en-US" dirty="0"/>
              <a:t>Can’t really limit them, unless you want to go out of business</a:t>
            </a:r>
          </a:p>
          <a:p>
            <a:pPr lvl="1"/>
            <a:r>
              <a:rPr lang="en-US" dirty="0"/>
              <a:t>Can’t really train them</a:t>
            </a:r>
          </a:p>
          <a:p>
            <a:r>
              <a:rPr lang="en-US" dirty="0"/>
              <a:t>Psychology</a:t>
            </a:r>
          </a:p>
          <a:p>
            <a:pPr lvl="1"/>
            <a:r>
              <a:rPr lang="en-US" dirty="0"/>
              <a:t>Make it hard for them to do the wrong thing</a:t>
            </a:r>
          </a:p>
          <a:p>
            <a:pPr lvl="1"/>
            <a:r>
              <a:rPr lang="en-US" dirty="0"/>
              <a:t>Make it easy to do the right thing</a:t>
            </a:r>
          </a:p>
          <a:p>
            <a:pPr lvl="1"/>
            <a:r>
              <a:rPr lang="en-US" dirty="0"/>
              <a:t>(Obviously easier said than done…)</a:t>
            </a:r>
          </a:p>
        </p:txBody>
      </p:sp>
    </p:spTree>
    <p:extLst>
      <p:ext uri="{BB962C8B-B14F-4D97-AF65-F5344CB8AC3E}">
        <p14:creationId xmlns:p14="http://schemas.microsoft.com/office/powerpoint/2010/main" val="713195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Human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Errors spring from many sources</a:t>
            </a:r>
          </a:p>
          <a:p>
            <a:pPr lvl="1"/>
            <a:r>
              <a:rPr lang="en-US" dirty="0"/>
              <a:t>Human automation (drive to the wrong place because its common)</a:t>
            </a:r>
          </a:p>
          <a:p>
            <a:pPr lvl="1"/>
            <a:r>
              <a:rPr lang="en-US" dirty="0"/>
              <a:t>Following the wrong rule (information overload)</a:t>
            </a:r>
          </a:p>
          <a:p>
            <a:pPr lvl="1"/>
            <a:r>
              <a:rPr lang="en-US" dirty="0"/>
              <a:t>Not understanding the problem/context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1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Human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Humans are not rational</a:t>
            </a:r>
          </a:p>
          <a:p>
            <a:r>
              <a:rPr lang="en-US" dirty="0"/>
              <a:t>Humans are designed with a bias toward action</a:t>
            </a:r>
          </a:p>
          <a:p>
            <a:pPr lvl="1"/>
            <a:r>
              <a:rPr lang="en-US" dirty="0"/>
              <a:t>If we thought about everything we’d never do anything</a:t>
            </a:r>
          </a:p>
          <a:p>
            <a:pPr lvl="1"/>
            <a:r>
              <a:rPr lang="en-US" dirty="0"/>
              <a:t>We’re programmed to act without thinking</a:t>
            </a:r>
          </a:p>
          <a:p>
            <a:r>
              <a:rPr lang="en-US" dirty="0"/>
              <a:t>Examples of bias:</a:t>
            </a:r>
          </a:p>
          <a:p>
            <a:pPr lvl="1"/>
            <a:r>
              <a:rPr lang="en-US" dirty="0"/>
              <a:t>We’re more afraid of dying in a plane crash than a car crash</a:t>
            </a:r>
          </a:p>
        </p:txBody>
      </p:sp>
    </p:spTree>
    <p:extLst>
      <p:ext uri="{BB962C8B-B14F-4D97-AF65-F5344CB8AC3E}">
        <p14:creationId xmlns:p14="http://schemas.microsoft.com/office/powerpoint/2010/main" val="65243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Powerful Security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Year ago a Dental Hygienist asked me what was the best home security for her computer.</a:t>
            </a:r>
          </a:p>
          <a:p>
            <a:r>
              <a:rPr lang="en-US" dirty="0"/>
              <a:t>Her question was obviously broad</a:t>
            </a:r>
          </a:p>
          <a:p>
            <a:pPr lvl="1"/>
            <a:r>
              <a:rPr lang="en-US" dirty="0"/>
              <a:t>Security against worms/vulnerabilities?</a:t>
            </a:r>
          </a:p>
          <a:p>
            <a:pPr lvl="1"/>
            <a:r>
              <a:rPr lang="en-US" dirty="0"/>
              <a:t>Security against viruses?</a:t>
            </a:r>
          </a:p>
          <a:p>
            <a:pPr lvl="1"/>
            <a:r>
              <a:rPr lang="en-US" dirty="0"/>
              <a:t>Data security?</a:t>
            </a:r>
          </a:p>
          <a:p>
            <a:r>
              <a:rPr lang="en-US" dirty="0"/>
              <a:t>Anyone wish to guess my answer?</a:t>
            </a:r>
          </a:p>
        </p:txBody>
      </p:sp>
    </p:spTree>
    <p:extLst>
      <p:ext uri="{BB962C8B-B14F-4D97-AF65-F5344CB8AC3E}">
        <p14:creationId xmlns:p14="http://schemas.microsoft.com/office/powerpoint/2010/main" val="761964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Emotion Takes 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When human logic/thinking reaches the end, emotions take over</a:t>
            </a:r>
          </a:p>
          <a:p>
            <a:r>
              <a:rPr lang="en-US" dirty="0"/>
              <a:t>If we don’t know explicitly what to do, we respond emotionally</a:t>
            </a:r>
          </a:p>
          <a:p>
            <a:r>
              <a:rPr lang="en-US" dirty="0"/>
              <a:t>So, sometimes education has limited value</a:t>
            </a:r>
          </a:p>
          <a:p>
            <a:pPr lvl="1"/>
            <a:r>
              <a:rPr lang="en-US" dirty="0"/>
              <a:t>The bad guys will always learn how to exploit the part the users don’t know</a:t>
            </a:r>
          </a:p>
          <a:p>
            <a:r>
              <a:rPr lang="en-US" dirty="0"/>
              <a:t>One solution is safe defaults (AH HA! FAIL SAFE/FAIL SECURE!)</a:t>
            </a:r>
          </a:p>
          <a:p>
            <a:pPr lvl="1"/>
            <a:r>
              <a:rPr lang="en-US" dirty="0"/>
              <a:t>“Our bank will never, ever send email”</a:t>
            </a:r>
          </a:p>
        </p:txBody>
      </p:sp>
    </p:spTree>
    <p:extLst>
      <p:ext uri="{BB962C8B-B14F-4D97-AF65-F5344CB8AC3E}">
        <p14:creationId xmlns:p14="http://schemas.microsoft.com/office/powerpoint/2010/main" val="3876139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Abuses of Authority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Read carefully the book’s examples of how people behave </a:t>
            </a:r>
          </a:p>
          <a:p>
            <a:pPr lvl="1"/>
            <a:r>
              <a:rPr lang="en-US" dirty="0"/>
              <a:t>Under someone else’s authority</a:t>
            </a:r>
          </a:p>
          <a:p>
            <a:pPr lvl="1"/>
            <a:r>
              <a:rPr lang="en-US" dirty="0"/>
              <a:t>When they have authority</a:t>
            </a:r>
          </a:p>
          <a:p>
            <a:r>
              <a:rPr lang="en-US" dirty="0"/>
              <a:t>Also, people do not like to admit they make mistakes</a:t>
            </a:r>
          </a:p>
          <a:p>
            <a:pPr lvl="1"/>
            <a:r>
              <a:rPr lang="en-US" dirty="0"/>
              <a:t>“Hustlers” take advantage of this</a:t>
            </a:r>
          </a:p>
          <a:p>
            <a:r>
              <a:rPr lang="en-US" dirty="0"/>
              <a:t>AGAIN, you cannot design assuming the user is dispassionate and rational</a:t>
            </a:r>
          </a:p>
        </p:txBody>
      </p:sp>
    </p:spTree>
    <p:extLst>
      <p:ext uri="{BB962C8B-B14F-4D97-AF65-F5344CB8AC3E}">
        <p14:creationId xmlns:p14="http://schemas.microsoft.com/office/powerpoint/2010/main" val="1065802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Three ways of authenticating:</a:t>
            </a:r>
          </a:p>
          <a:p>
            <a:pPr lvl="1"/>
            <a:r>
              <a:rPr lang="en-US" dirty="0"/>
              <a:t>Something you </a:t>
            </a:r>
            <a:r>
              <a:rPr lang="en-US" i="1" dirty="0"/>
              <a:t>have</a:t>
            </a:r>
            <a:r>
              <a:rPr lang="en-US" dirty="0"/>
              <a:t> (token, fob)</a:t>
            </a:r>
          </a:p>
          <a:p>
            <a:pPr lvl="1"/>
            <a:r>
              <a:rPr lang="en-US" dirty="0"/>
              <a:t>Something you </a:t>
            </a:r>
            <a:r>
              <a:rPr lang="en-US" i="1" dirty="0"/>
              <a:t>are</a:t>
            </a:r>
            <a:r>
              <a:rPr lang="en-US" dirty="0"/>
              <a:t> (biometrics)</a:t>
            </a:r>
          </a:p>
          <a:p>
            <a:pPr lvl="1"/>
            <a:r>
              <a:rPr lang="en-US" dirty="0"/>
              <a:t>Something you </a:t>
            </a:r>
            <a:r>
              <a:rPr lang="en-US" i="1" dirty="0"/>
              <a:t>know</a:t>
            </a:r>
            <a:r>
              <a:rPr lang="en-US" dirty="0"/>
              <a:t> (password)</a:t>
            </a:r>
          </a:p>
          <a:p>
            <a:r>
              <a:rPr lang="en-US" dirty="0"/>
              <a:t>Passwords are the most common because it is the cheapest solution</a:t>
            </a:r>
          </a:p>
        </p:txBody>
      </p:sp>
    </p:spTree>
    <p:extLst>
      <p:ext uri="{BB962C8B-B14F-4D97-AF65-F5344CB8AC3E}">
        <p14:creationId xmlns:p14="http://schemas.microsoft.com/office/powerpoint/2010/main" val="1782870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Psychology: </a:t>
            </a:r>
            <a:r>
              <a:rPr lang="en-US" i="1" dirty="0"/>
              <a:t>Strength?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It’s a good idea to require long complicated passwords, right?</a:t>
            </a:r>
          </a:p>
          <a:p>
            <a:pPr lvl="1"/>
            <a:r>
              <a:rPr lang="en-US" dirty="0"/>
              <a:t>Unless the user writes it down (easily compromised)</a:t>
            </a:r>
          </a:p>
          <a:p>
            <a:pPr lvl="1"/>
            <a:r>
              <a:rPr lang="en-US" dirty="0"/>
              <a:t>Or has to keep resetting it (easily compromised)</a:t>
            </a:r>
          </a:p>
          <a:p>
            <a:r>
              <a:rPr lang="en-US" dirty="0"/>
              <a:t>It’s a good idea to require the user to change passwords regularly, right?</a:t>
            </a:r>
          </a:p>
          <a:p>
            <a:pPr lvl="1"/>
            <a:r>
              <a:rPr lang="en-US" dirty="0"/>
              <a:t>See the problems above</a:t>
            </a:r>
          </a:p>
          <a:p>
            <a:r>
              <a:rPr lang="en-US" dirty="0"/>
              <a:t>KEY POINT:</a:t>
            </a:r>
          </a:p>
          <a:p>
            <a:pPr lvl="1"/>
            <a:r>
              <a:rPr lang="en-US" dirty="0"/>
              <a:t>If you make security hard, the user will opt out</a:t>
            </a:r>
          </a:p>
        </p:txBody>
      </p:sp>
    </p:spTree>
    <p:extLst>
      <p:ext uri="{BB962C8B-B14F-4D97-AF65-F5344CB8AC3E}">
        <p14:creationId xmlns:p14="http://schemas.microsoft.com/office/powerpoint/2010/main" val="443257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Security 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Protecting the entry form-factor</a:t>
            </a:r>
          </a:p>
          <a:p>
            <a:pPr lvl="1"/>
            <a:r>
              <a:rPr lang="en-US" dirty="0"/>
              <a:t>Bad example: PINs at ATMs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96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Guessing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Common solution is to freeze account or entry after multiple bad attempts</a:t>
            </a:r>
          </a:p>
          <a:p>
            <a:pPr lvl="1"/>
            <a:r>
              <a:rPr lang="en-US" dirty="0"/>
              <a:t>This can open up denial of service attacks</a:t>
            </a:r>
          </a:p>
          <a:p>
            <a:pPr lvl="1"/>
            <a:r>
              <a:rPr lang="en-US" dirty="0"/>
              <a:t>Can’t use this, for example, in the military</a:t>
            </a:r>
          </a:p>
          <a:p>
            <a:r>
              <a:rPr lang="en-US" dirty="0"/>
              <a:t>Better solution is to require good passwords that cannot be guessed</a:t>
            </a:r>
          </a:p>
          <a:p>
            <a:pPr lvl="1"/>
            <a:r>
              <a:rPr lang="en-US" dirty="0"/>
              <a:t>However, watch out for “side channel” attacks on password guessing</a:t>
            </a:r>
          </a:p>
        </p:txBody>
      </p:sp>
    </p:spTree>
    <p:extLst>
      <p:ext uri="{BB962C8B-B14F-4D97-AF65-F5344CB8AC3E}">
        <p14:creationId xmlns:p14="http://schemas.microsoft.com/office/powerpoint/2010/main" val="975066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choosing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My favorite method is to choose 4 random words</a:t>
            </a:r>
          </a:p>
          <a:p>
            <a:r>
              <a:rPr lang="en-US" dirty="0"/>
              <a:t>XKCD #936: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33600"/>
            <a:ext cx="51603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01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CAPTCHAs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Good case study!</a:t>
            </a:r>
          </a:p>
          <a:p>
            <a:pPr lvl="1"/>
            <a:r>
              <a:rPr lang="en-US" dirty="0"/>
              <a:t>Combine psychology, usability, and system design nicely</a:t>
            </a:r>
          </a:p>
          <a:p>
            <a:pPr lvl="1"/>
            <a:r>
              <a:rPr lang="en-US" dirty="0"/>
              <a:t>Designed around what humans do well that computers do not</a:t>
            </a:r>
          </a:p>
          <a:p>
            <a:pPr lvl="1"/>
            <a:r>
              <a:rPr lang="en-US" dirty="0"/>
              <a:t>“Completely Automated Public Turing Test to Tell Computers and Humans Apart”</a:t>
            </a:r>
          </a:p>
          <a:p>
            <a:pPr lvl="1"/>
            <a:r>
              <a:rPr lang="en-US" dirty="0"/>
              <a:t>Thanks Alan Turing!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05200"/>
            <a:ext cx="27622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2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warrior’s Most Powerful Tool?</a:t>
            </a:r>
          </a:p>
        </p:txBody>
      </p:sp>
      <p:pic>
        <p:nvPicPr>
          <p:cNvPr id="3" name="Online Media 2" title="Star Wars Attack of the Clones - This Weapon is Your Life (Extended)">
            <a:hlinkClick r:id="" action="ppaction://media"/>
            <a:extLst>
              <a:ext uri="{FF2B5EF4-FFF2-40B4-BE49-F238E27FC236}">
                <a16:creationId xmlns:a16="http://schemas.microsoft.com/office/drawing/2014/main" id="{74B7FAB9-994E-4E76-ABD4-C633CE55F5F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302000" y="2476500"/>
            <a:ext cx="254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7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NO! NO! NO! NO! NO!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This scene convinced me the Jedi were idiots!</a:t>
            </a:r>
          </a:p>
          <a:p>
            <a:r>
              <a:rPr lang="en-US" dirty="0"/>
              <a:t>It isn’t the </a:t>
            </a:r>
            <a:r>
              <a:rPr lang="en-US" dirty="0" err="1"/>
              <a:t>Lightsaber</a:t>
            </a:r>
            <a:r>
              <a:rPr lang="en-US" dirty="0"/>
              <a:t> that made the Jedi so dangerous</a:t>
            </a:r>
          </a:p>
          <a:p>
            <a:r>
              <a:rPr lang="en-US" dirty="0"/>
              <a:t>Battles aren’t won </a:t>
            </a:r>
            <a:r>
              <a:rPr lang="en-US" b="1" i="1" dirty="0"/>
              <a:t>during</a:t>
            </a:r>
            <a:r>
              <a:rPr lang="en-US" dirty="0"/>
              <a:t> the fighting; they are won in the </a:t>
            </a:r>
            <a:r>
              <a:rPr lang="en-US" b="1" i="1" dirty="0"/>
              <a:t>thinking</a:t>
            </a:r>
            <a:r>
              <a:rPr lang="en-US" dirty="0"/>
              <a:t> before hand</a:t>
            </a:r>
          </a:p>
          <a:p>
            <a:r>
              <a:rPr lang="en-US" dirty="0"/>
              <a:t>Weapons aren’t you most powerful weapon</a:t>
            </a:r>
          </a:p>
          <a:p>
            <a:r>
              <a:rPr lang="en-US" dirty="0"/>
              <a:t>YOUR MIND IS YOU GREATEST WEAPON (and tool)</a:t>
            </a:r>
          </a:p>
          <a:p>
            <a:r>
              <a:rPr lang="en-US" dirty="0"/>
              <a:t>My answer to my Dental Hygienist?</a:t>
            </a:r>
          </a:p>
        </p:txBody>
      </p:sp>
    </p:spTree>
    <p:extLst>
      <p:ext uri="{BB962C8B-B14F-4D97-AF65-F5344CB8AC3E}">
        <p14:creationId xmlns:p14="http://schemas.microsoft.com/office/powerpoint/2010/main" val="161360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83804" y="1828800"/>
            <a:ext cx="5576398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80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Wisdom </a:t>
            </a:r>
          </a:p>
          <a:p>
            <a:pPr algn="ctr"/>
            <a:r>
              <a:rPr lang="en-US" sz="80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&amp; </a:t>
            </a:r>
          </a:p>
          <a:p>
            <a:pPr algn="ctr"/>
            <a:r>
              <a:rPr lang="en-US" sz="8000" b="1" i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Knowledge</a:t>
            </a:r>
            <a:endParaRPr lang="en-US" sz="8000" b="1" i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119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Mind is your Most Powerful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“There is no knowledge that is not power” (Ralph Waldo Emerson)</a:t>
            </a:r>
          </a:p>
          <a:p>
            <a:r>
              <a:rPr lang="en-US" dirty="0"/>
              <a:t>Tools serve to amplify, not replace, mental powers</a:t>
            </a:r>
          </a:p>
          <a:p>
            <a:r>
              <a:rPr lang="en-US" dirty="0"/>
              <a:t>Some of the most effective attacks simply take advantage of the mentally weak</a:t>
            </a:r>
          </a:p>
          <a:p>
            <a:pPr lvl="1"/>
            <a:r>
              <a:rPr lang="en-US" dirty="0"/>
              <a:t>The Nigerian Email Scam – Yes, people do fall for these</a:t>
            </a:r>
          </a:p>
          <a:p>
            <a:r>
              <a:rPr lang="en-US" dirty="0"/>
              <a:t>Other attacks take advantage of systems that are too complicated to fully understand</a:t>
            </a:r>
          </a:p>
        </p:txBody>
      </p:sp>
    </p:spTree>
    <p:extLst>
      <p:ext uri="{BB962C8B-B14F-4D97-AF65-F5344CB8AC3E}">
        <p14:creationId xmlns:p14="http://schemas.microsoft.com/office/powerpoint/2010/main" val="408292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Non-Thinking: A Danger of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“The real question is not whether machines think but whether men do” (B.F. Skinner)</a:t>
            </a:r>
          </a:p>
          <a:p>
            <a:r>
              <a:rPr lang="en-US" dirty="0"/>
              <a:t>Thousands of years went in to developing our ability to detect physical fraud</a:t>
            </a:r>
          </a:p>
          <a:p>
            <a:r>
              <a:rPr lang="en-US" dirty="0"/>
              <a:t>Humanity has not had time to evolve with the technology changes</a:t>
            </a:r>
          </a:p>
          <a:p>
            <a:r>
              <a:rPr lang="en-US" dirty="0"/>
              <a:t>The most common attacks are not really about the technology, but the people</a:t>
            </a:r>
          </a:p>
          <a:p>
            <a:pPr lvl="1"/>
            <a:r>
              <a:rPr lang="en-US" dirty="0"/>
              <a:t>“Only amateurs attack machines; professionals target people” (Bruce </a:t>
            </a:r>
            <a:r>
              <a:rPr lang="en-US" dirty="0" err="1"/>
              <a:t>Schneier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252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Realities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Unfortunately, humanity isn’t going to evolve much during your life time</a:t>
            </a:r>
          </a:p>
          <a:p>
            <a:r>
              <a:rPr lang="en-US" dirty="0"/>
              <a:t>And, equally unfortunately, they aren’t going to get much smarter (as a group)</a:t>
            </a:r>
          </a:p>
          <a:p>
            <a:r>
              <a:rPr lang="en-US" dirty="0"/>
              <a:t>This is where you come in</a:t>
            </a:r>
          </a:p>
          <a:p>
            <a:pPr lvl="1"/>
            <a:r>
              <a:rPr lang="en-US" dirty="0"/>
              <a:t>The most valuable security professional protects </a:t>
            </a:r>
            <a:r>
              <a:rPr lang="en-US" b="1" i="1" dirty="0"/>
              <a:t>people</a:t>
            </a:r>
            <a:r>
              <a:rPr lang="en-US" dirty="0"/>
              <a:t> not systems</a:t>
            </a:r>
          </a:p>
          <a:p>
            <a:pPr lvl="1"/>
            <a:r>
              <a:rPr lang="en-US" dirty="0"/>
              <a:t>You want to learn to create tools that helps idiots be safer</a:t>
            </a:r>
          </a:p>
          <a:p>
            <a:pPr lvl="1"/>
            <a:r>
              <a:rPr lang="en-US" dirty="0"/>
              <a:t>You need to be the strong mind that protects the weak</a:t>
            </a:r>
          </a:p>
        </p:txBody>
      </p:sp>
    </p:spTree>
    <p:extLst>
      <p:ext uri="{BB962C8B-B14F-4D97-AF65-F5344CB8AC3E}">
        <p14:creationId xmlns:p14="http://schemas.microsoft.com/office/powerpoint/2010/main" val="136832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D722-8221-4A47-BE73-30E4DC86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0BCE-16C6-4DA7-910D-E57B4304C2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Availability</a:t>
            </a:r>
          </a:p>
          <a:p>
            <a:endParaRPr lang="en-US" dirty="0"/>
          </a:p>
          <a:p>
            <a:r>
              <a:rPr lang="en-US" dirty="0"/>
              <a:t>Privacy</a:t>
            </a:r>
          </a:p>
        </p:txBody>
      </p:sp>
    </p:spTree>
    <p:extLst>
      <p:ext uri="{BB962C8B-B14F-4D97-AF65-F5344CB8AC3E}">
        <p14:creationId xmlns:p14="http://schemas.microsoft.com/office/powerpoint/2010/main" val="2415228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4451</TotalTime>
  <Words>1146</Words>
  <Application>Microsoft Office PowerPoint</Application>
  <PresentationFormat>On-screen Show (4:3)</PresentationFormat>
  <Paragraphs>152</Paragraphs>
  <Slides>27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Rockwell</vt:lpstr>
      <vt:lpstr>Rockwell Condensed</vt:lpstr>
      <vt:lpstr>Wingdings</vt:lpstr>
      <vt:lpstr>Wood Type</vt:lpstr>
      <vt:lpstr>Usable Security Design</vt:lpstr>
      <vt:lpstr>The Most Powerful Security Tech</vt:lpstr>
      <vt:lpstr>What is a warrior’s Most Powerful Tool?</vt:lpstr>
      <vt:lpstr>NO! NO! NO! NO! NO!</vt:lpstr>
      <vt:lpstr>PowerPoint Presentation</vt:lpstr>
      <vt:lpstr>Your Mind is your Most Powerful Tool</vt:lpstr>
      <vt:lpstr>Non-Thinking: A Danger of Technology</vt:lpstr>
      <vt:lpstr>Market Realities</vt:lpstr>
      <vt:lpstr>Security Objectives</vt:lpstr>
      <vt:lpstr>But How?</vt:lpstr>
      <vt:lpstr>Context is **EVERYTHING**</vt:lpstr>
      <vt:lpstr>Psychology is Significant</vt:lpstr>
      <vt:lpstr>Social Engineering: Pretexting</vt:lpstr>
      <vt:lpstr>Possible Solutions</vt:lpstr>
      <vt:lpstr>Social Engineering: Phishing</vt:lpstr>
      <vt:lpstr>Spear Phishing</vt:lpstr>
      <vt:lpstr>Possible Solutions</vt:lpstr>
      <vt:lpstr>Limiting Human Error</vt:lpstr>
      <vt:lpstr>Understanding Human Bias</vt:lpstr>
      <vt:lpstr>When Emotion Takes Over</vt:lpstr>
      <vt:lpstr>Abuses of Authority</vt:lpstr>
      <vt:lpstr>Passwords</vt:lpstr>
      <vt:lpstr>Password Psychology: Strength?</vt:lpstr>
      <vt:lpstr>Password Security Usability</vt:lpstr>
      <vt:lpstr>Password Guessing Issues</vt:lpstr>
      <vt:lpstr>A Word about choosing Passwords</vt:lpstr>
      <vt:lpstr>CAPTCHAs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Usable Security Design</dc:title>
  <dc:creator>Seth Nielson</dc:creator>
  <cp:lastModifiedBy>Seth Nielson</cp:lastModifiedBy>
  <cp:revision>31</cp:revision>
  <dcterms:created xsi:type="dcterms:W3CDTF">2014-01-16T20:48:15Z</dcterms:created>
  <dcterms:modified xsi:type="dcterms:W3CDTF">2021-10-04T21:09:12Z</dcterms:modified>
</cp:coreProperties>
</file>