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9" r:id="rId3"/>
    <p:sldId id="273" r:id="rId4"/>
    <p:sldId id="274" r:id="rId5"/>
    <p:sldId id="275" r:id="rId6"/>
    <p:sldId id="276" r:id="rId7"/>
    <p:sldId id="290" r:id="rId8"/>
    <p:sldId id="291" r:id="rId9"/>
    <p:sldId id="292" r:id="rId10"/>
    <p:sldId id="293" r:id="rId11"/>
    <p:sldId id="294" r:id="rId12"/>
    <p:sldId id="277" r:id="rId13"/>
    <p:sldId id="278" r:id="rId14"/>
    <p:sldId id="279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60" r:id="rId23"/>
    <p:sldId id="261" r:id="rId24"/>
    <p:sldId id="295" r:id="rId25"/>
    <p:sldId id="296" r:id="rId26"/>
    <p:sldId id="262" r:id="rId27"/>
    <p:sldId id="263" r:id="rId28"/>
    <p:sldId id="264" r:id="rId29"/>
    <p:sldId id="265" r:id="rId30"/>
    <p:sldId id="266" r:id="rId31"/>
    <p:sldId id="267" r:id="rId32"/>
    <p:sldId id="270" r:id="rId33"/>
    <p:sldId id="271" r:id="rId34"/>
    <p:sldId id="272" r:id="rId35"/>
    <p:sldId id="268" r:id="rId36"/>
    <p:sldId id="269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0" autoAdjust="0"/>
    <p:restoredTop sz="94351" autoAdjust="0"/>
  </p:normalViewPr>
  <p:slideViewPr>
    <p:cSldViewPr>
      <p:cViewPr varScale="1">
        <p:scale>
          <a:sx n="63" d="100"/>
          <a:sy n="63" d="100"/>
        </p:scale>
        <p:origin x="672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F008B7-259C-4BD0-8094-1E098F9B393C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13DDBB-1DAF-47E9-854B-3A82CEBBCB84}">
      <dgm:prSet/>
      <dgm:spPr/>
      <dgm:t>
        <a:bodyPr/>
        <a:lstStyle/>
        <a:p>
          <a:r>
            <a:rPr lang="en-US" dirty="0"/>
            <a:t> Validating Identity</a:t>
          </a:r>
        </a:p>
      </dgm:t>
    </dgm:pt>
    <dgm:pt modelId="{095BA15A-AC91-4C8B-AB45-5437F3A29528}" type="parTrans" cxnId="{191D0D0C-65B3-46DB-BF9F-2F40A8F51A37}">
      <dgm:prSet/>
      <dgm:spPr/>
      <dgm:t>
        <a:bodyPr/>
        <a:lstStyle/>
        <a:p>
          <a:endParaRPr lang="en-US"/>
        </a:p>
      </dgm:t>
    </dgm:pt>
    <dgm:pt modelId="{4493D93C-1CA7-4404-9DE9-4EE835D32C9E}" type="sibTrans" cxnId="{191D0D0C-65B3-46DB-BF9F-2F40A8F51A37}">
      <dgm:prSet/>
      <dgm:spPr/>
      <dgm:t>
        <a:bodyPr/>
        <a:lstStyle/>
        <a:p>
          <a:endParaRPr lang="en-US"/>
        </a:p>
      </dgm:t>
    </dgm:pt>
    <dgm:pt modelId="{0AF37BA2-6BAC-482A-8F04-7F9D8216748A}">
      <dgm:prSet/>
      <dgm:spPr/>
      <dgm:t>
        <a:bodyPr/>
        <a:lstStyle/>
        <a:p>
          <a:r>
            <a:rPr lang="en-US" dirty="0"/>
            <a:t> Permissions Assigned to a Validated Identity</a:t>
          </a:r>
        </a:p>
      </dgm:t>
    </dgm:pt>
    <dgm:pt modelId="{C838AC39-BDA8-4A6E-9599-B30A4BB57847}" type="parTrans" cxnId="{2B8456A1-043B-4752-A630-2AD4697ACF30}">
      <dgm:prSet/>
      <dgm:spPr/>
      <dgm:t>
        <a:bodyPr/>
        <a:lstStyle/>
        <a:p>
          <a:endParaRPr lang="en-US"/>
        </a:p>
      </dgm:t>
    </dgm:pt>
    <dgm:pt modelId="{A9410C5F-3DDC-4D6C-ACE5-F1B0FFBEE955}" type="sibTrans" cxnId="{2B8456A1-043B-4752-A630-2AD4697ACF30}">
      <dgm:prSet/>
      <dgm:spPr/>
      <dgm:t>
        <a:bodyPr/>
        <a:lstStyle/>
        <a:p>
          <a:endParaRPr lang="en-US"/>
        </a:p>
      </dgm:t>
    </dgm:pt>
    <dgm:pt modelId="{68BA0D45-4DCB-405B-9E47-93CFE06FF3C1}" type="pres">
      <dgm:prSet presAssocID="{FEF008B7-259C-4BD0-8094-1E098F9B393C}" presName="diagram" presStyleCnt="0">
        <dgm:presLayoutVars>
          <dgm:dir/>
          <dgm:resizeHandles val="exact"/>
        </dgm:presLayoutVars>
      </dgm:prSet>
      <dgm:spPr/>
    </dgm:pt>
    <dgm:pt modelId="{ED16A5E5-7608-4F7C-B555-B7D831E0BD65}" type="pres">
      <dgm:prSet presAssocID="{BC13DDBB-1DAF-47E9-854B-3A82CEBBCB84}" presName="node" presStyleLbl="node1" presStyleIdx="0" presStyleCnt="2">
        <dgm:presLayoutVars>
          <dgm:bulletEnabled val="1"/>
        </dgm:presLayoutVars>
      </dgm:prSet>
      <dgm:spPr/>
    </dgm:pt>
    <dgm:pt modelId="{00B73066-B5A6-416A-A52E-8AA75D41DFE1}" type="pres">
      <dgm:prSet presAssocID="{4493D93C-1CA7-4404-9DE9-4EE835D32C9E}" presName="sibTrans" presStyleCnt="0"/>
      <dgm:spPr/>
    </dgm:pt>
    <dgm:pt modelId="{322A64FF-A301-449E-95B8-5A1CC43CF03F}" type="pres">
      <dgm:prSet presAssocID="{0AF37BA2-6BAC-482A-8F04-7F9D8216748A}" presName="node" presStyleLbl="node1" presStyleIdx="1" presStyleCnt="2">
        <dgm:presLayoutVars>
          <dgm:bulletEnabled val="1"/>
        </dgm:presLayoutVars>
      </dgm:prSet>
      <dgm:spPr/>
    </dgm:pt>
  </dgm:ptLst>
  <dgm:cxnLst>
    <dgm:cxn modelId="{191D0D0C-65B3-46DB-BF9F-2F40A8F51A37}" srcId="{FEF008B7-259C-4BD0-8094-1E098F9B393C}" destId="{BC13DDBB-1DAF-47E9-854B-3A82CEBBCB84}" srcOrd="0" destOrd="0" parTransId="{095BA15A-AC91-4C8B-AB45-5437F3A29528}" sibTransId="{4493D93C-1CA7-4404-9DE9-4EE835D32C9E}"/>
    <dgm:cxn modelId="{7CCA7E21-3ED0-4496-8544-92FE6EBB18F4}" type="presOf" srcId="{FEF008B7-259C-4BD0-8094-1E098F9B393C}" destId="{68BA0D45-4DCB-405B-9E47-93CFE06FF3C1}" srcOrd="0" destOrd="0" presId="urn:microsoft.com/office/officeart/2005/8/layout/default"/>
    <dgm:cxn modelId="{2B8456A1-043B-4752-A630-2AD4697ACF30}" srcId="{FEF008B7-259C-4BD0-8094-1E098F9B393C}" destId="{0AF37BA2-6BAC-482A-8F04-7F9D8216748A}" srcOrd="1" destOrd="0" parTransId="{C838AC39-BDA8-4A6E-9599-B30A4BB57847}" sibTransId="{A9410C5F-3DDC-4D6C-ACE5-F1B0FFBEE955}"/>
    <dgm:cxn modelId="{67FAABAE-C7CB-4596-A5A5-76C352F4A117}" type="presOf" srcId="{BC13DDBB-1DAF-47E9-854B-3A82CEBBCB84}" destId="{ED16A5E5-7608-4F7C-B555-B7D831E0BD65}" srcOrd="0" destOrd="0" presId="urn:microsoft.com/office/officeart/2005/8/layout/default"/>
    <dgm:cxn modelId="{83A5BBBA-34BC-4DD5-AD5D-74B07A0EE8B2}" type="presOf" srcId="{0AF37BA2-6BAC-482A-8F04-7F9D8216748A}" destId="{322A64FF-A301-449E-95B8-5A1CC43CF03F}" srcOrd="0" destOrd="0" presId="urn:microsoft.com/office/officeart/2005/8/layout/default"/>
    <dgm:cxn modelId="{0D69307B-3E5E-44E3-B6FA-A2E78D415B8A}" type="presParOf" srcId="{68BA0D45-4DCB-405B-9E47-93CFE06FF3C1}" destId="{ED16A5E5-7608-4F7C-B555-B7D831E0BD65}" srcOrd="0" destOrd="0" presId="urn:microsoft.com/office/officeart/2005/8/layout/default"/>
    <dgm:cxn modelId="{5ABE61B5-78F1-41C9-B507-9D6CF1C29B63}" type="presParOf" srcId="{68BA0D45-4DCB-405B-9E47-93CFE06FF3C1}" destId="{00B73066-B5A6-416A-A52E-8AA75D41DFE1}" srcOrd="1" destOrd="0" presId="urn:microsoft.com/office/officeart/2005/8/layout/default"/>
    <dgm:cxn modelId="{3FE87806-4ADD-47F5-8ED0-CF30DF4AF072}" type="presParOf" srcId="{68BA0D45-4DCB-405B-9E47-93CFE06FF3C1}" destId="{322A64FF-A301-449E-95B8-5A1CC43CF03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13604D-09E5-4C93-9CA3-9C0B15D709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713A0C-527B-472A-9282-DA666F8E754E}">
      <dgm:prSet/>
      <dgm:spPr/>
      <dgm:t>
        <a:bodyPr/>
        <a:lstStyle/>
        <a:p>
          <a:r>
            <a:rPr lang="en-US"/>
            <a:t>Something you </a:t>
          </a:r>
          <a:r>
            <a:rPr lang="en-US" b="1" u="sng"/>
            <a:t>KNOW</a:t>
          </a:r>
          <a:endParaRPr lang="en-US"/>
        </a:p>
      </dgm:t>
    </dgm:pt>
    <dgm:pt modelId="{ACE4466D-B334-40FC-9990-DC3A0503C686}" type="parTrans" cxnId="{4EBCD496-B872-405B-96E2-9E889A544679}">
      <dgm:prSet/>
      <dgm:spPr/>
      <dgm:t>
        <a:bodyPr/>
        <a:lstStyle/>
        <a:p>
          <a:endParaRPr lang="en-US"/>
        </a:p>
      </dgm:t>
    </dgm:pt>
    <dgm:pt modelId="{F9F03641-77F5-4C16-B5B0-95B0F707A950}" type="sibTrans" cxnId="{4EBCD496-B872-405B-96E2-9E889A544679}">
      <dgm:prSet/>
      <dgm:spPr/>
      <dgm:t>
        <a:bodyPr/>
        <a:lstStyle/>
        <a:p>
          <a:endParaRPr lang="en-US"/>
        </a:p>
      </dgm:t>
    </dgm:pt>
    <dgm:pt modelId="{C399D7D9-9C03-48CB-9231-222F814BF190}">
      <dgm:prSet/>
      <dgm:spPr/>
      <dgm:t>
        <a:bodyPr/>
        <a:lstStyle/>
        <a:p>
          <a:r>
            <a:rPr lang="en-US"/>
            <a:t>Something you </a:t>
          </a:r>
          <a:r>
            <a:rPr lang="en-US" b="1" u="sng"/>
            <a:t>HAVE</a:t>
          </a:r>
          <a:endParaRPr lang="en-US"/>
        </a:p>
      </dgm:t>
    </dgm:pt>
    <dgm:pt modelId="{ED57D70E-5EF8-4455-8F9E-D5D4DE602481}" type="parTrans" cxnId="{9B4A3473-A50A-4B15-B936-9ECE60C2E97D}">
      <dgm:prSet/>
      <dgm:spPr/>
      <dgm:t>
        <a:bodyPr/>
        <a:lstStyle/>
        <a:p>
          <a:endParaRPr lang="en-US"/>
        </a:p>
      </dgm:t>
    </dgm:pt>
    <dgm:pt modelId="{62505AB3-A024-47FE-BECA-A87A8FDBB35F}" type="sibTrans" cxnId="{9B4A3473-A50A-4B15-B936-9ECE60C2E97D}">
      <dgm:prSet/>
      <dgm:spPr/>
      <dgm:t>
        <a:bodyPr/>
        <a:lstStyle/>
        <a:p>
          <a:endParaRPr lang="en-US"/>
        </a:p>
      </dgm:t>
    </dgm:pt>
    <dgm:pt modelId="{C5BB41FA-AF7A-479C-AEEA-A0721C644AF4}">
      <dgm:prSet/>
      <dgm:spPr/>
      <dgm:t>
        <a:bodyPr/>
        <a:lstStyle/>
        <a:p>
          <a:r>
            <a:rPr lang="en-US"/>
            <a:t>Something you </a:t>
          </a:r>
          <a:r>
            <a:rPr lang="en-US" b="1" u="sng"/>
            <a:t>ARE</a:t>
          </a:r>
          <a:endParaRPr lang="en-US"/>
        </a:p>
      </dgm:t>
    </dgm:pt>
    <dgm:pt modelId="{6EB13F59-A01B-4980-9662-822000AD47D6}" type="parTrans" cxnId="{652DD148-C1C1-4AB1-BD2A-18F5DEAFF4AB}">
      <dgm:prSet/>
      <dgm:spPr/>
      <dgm:t>
        <a:bodyPr/>
        <a:lstStyle/>
        <a:p>
          <a:endParaRPr lang="en-US"/>
        </a:p>
      </dgm:t>
    </dgm:pt>
    <dgm:pt modelId="{7B7C588C-0623-4F55-8EF9-AE1938348AEB}" type="sibTrans" cxnId="{652DD148-C1C1-4AB1-BD2A-18F5DEAFF4AB}">
      <dgm:prSet/>
      <dgm:spPr/>
      <dgm:t>
        <a:bodyPr/>
        <a:lstStyle/>
        <a:p>
          <a:endParaRPr lang="en-US"/>
        </a:p>
      </dgm:t>
    </dgm:pt>
    <dgm:pt modelId="{4605FE2A-F732-4B13-A1DC-4558F8BCEA27}" type="pres">
      <dgm:prSet presAssocID="{8813604D-09E5-4C93-9CA3-9C0B15D7092F}" presName="linear" presStyleCnt="0">
        <dgm:presLayoutVars>
          <dgm:animLvl val="lvl"/>
          <dgm:resizeHandles val="exact"/>
        </dgm:presLayoutVars>
      </dgm:prSet>
      <dgm:spPr/>
    </dgm:pt>
    <dgm:pt modelId="{26B866FD-9C1A-4451-943C-1A47A8DAB648}" type="pres">
      <dgm:prSet presAssocID="{F3713A0C-527B-472A-9282-DA666F8E75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740236-9986-410A-A21C-6B07C19A29A0}" type="pres">
      <dgm:prSet presAssocID="{F9F03641-77F5-4C16-B5B0-95B0F707A950}" presName="spacer" presStyleCnt="0"/>
      <dgm:spPr/>
    </dgm:pt>
    <dgm:pt modelId="{D3F873A3-EEBF-4FF3-B3F5-827D5F29F9C9}" type="pres">
      <dgm:prSet presAssocID="{C399D7D9-9C03-48CB-9231-222F814BF19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3E8BB6A-BEE3-469F-A4AB-49B836421932}" type="pres">
      <dgm:prSet presAssocID="{62505AB3-A024-47FE-BECA-A87A8FDBB35F}" presName="spacer" presStyleCnt="0"/>
      <dgm:spPr/>
    </dgm:pt>
    <dgm:pt modelId="{E4FB7F39-A6C3-4D35-B353-27EA53DD7C13}" type="pres">
      <dgm:prSet presAssocID="{C5BB41FA-AF7A-479C-AEEA-A0721C644AF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849752E-010E-4AA5-A72B-99E85F3CC683}" type="presOf" srcId="{8813604D-09E5-4C93-9CA3-9C0B15D7092F}" destId="{4605FE2A-F732-4B13-A1DC-4558F8BCEA27}" srcOrd="0" destOrd="0" presId="urn:microsoft.com/office/officeart/2005/8/layout/vList2"/>
    <dgm:cxn modelId="{652DD148-C1C1-4AB1-BD2A-18F5DEAFF4AB}" srcId="{8813604D-09E5-4C93-9CA3-9C0B15D7092F}" destId="{C5BB41FA-AF7A-479C-AEEA-A0721C644AF4}" srcOrd="2" destOrd="0" parTransId="{6EB13F59-A01B-4980-9662-822000AD47D6}" sibTransId="{7B7C588C-0623-4F55-8EF9-AE1938348AEB}"/>
    <dgm:cxn modelId="{42CB004E-7763-4244-8BB2-6C394BDF4799}" type="presOf" srcId="{C399D7D9-9C03-48CB-9231-222F814BF190}" destId="{D3F873A3-EEBF-4FF3-B3F5-827D5F29F9C9}" srcOrd="0" destOrd="0" presId="urn:microsoft.com/office/officeart/2005/8/layout/vList2"/>
    <dgm:cxn modelId="{9B4A3473-A50A-4B15-B936-9ECE60C2E97D}" srcId="{8813604D-09E5-4C93-9CA3-9C0B15D7092F}" destId="{C399D7D9-9C03-48CB-9231-222F814BF190}" srcOrd="1" destOrd="0" parTransId="{ED57D70E-5EF8-4455-8F9E-D5D4DE602481}" sibTransId="{62505AB3-A024-47FE-BECA-A87A8FDBB35F}"/>
    <dgm:cxn modelId="{4EBCD496-B872-405B-96E2-9E889A544679}" srcId="{8813604D-09E5-4C93-9CA3-9C0B15D7092F}" destId="{F3713A0C-527B-472A-9282-DA666F8E754E}" srcOrd="0" destOrd="0" parTransId="{ACE4466D-B334-40FC-9990-DC3A0503C686}" sibTransId="{F9F03641-77F5-4C16-B5B0-95B0F707A950}"/>
    <dgm:cxn modelId="{9E4EE4B9-81BF-4248-B291-AE1B4509218F}" type="presOf" srcId="{F3713A0C-527B-472A-9282-DA666F8E754E}" destId="{26B866FD-9C1A-4451-943C-1A47A8DAB648}" srcOrd="0" destOrd="0" presId="urn:microsoft.com/office/officeart/2005/8/layout/vList2"/>
    <dgm:cxn modelId="{E9A126ED-2D0E-4D3E-B938-217E52D002AA}" type="presOf" srcId="{C5BB41FA-AF7A-479C-AEEA-A0721C644AF4}" destId="{E4FB7F39-A6C3-4D35-B353-27EA53DD7C13}" srcOrd="0" destOrd="0" presId="urn:microsoft.com/office/officeart/2005/8/layout/vList2"/>
    <dgm:cxn modelId="{E27D6342-192E-4CBB-ADF3-7393A51DE542}" type="presParOf" srcId="{4605FE2A-F732-4B13-A1DC-4558F8BCEA27}" destId="{26B866FD-9C1A-4451-943C-1A47A8DAB648}" srcOrd="0" destOrd="0" presId="urn:microsoft.com/office/officeart/2005/8/layout/vList2"/>
    <dgm:cxn modelId="{C5083B57-475F-429A-81E5-FD11C449E02F}" type="presParOf" srcId="{4605FE2A-F732-4B13-A1DC-4558F8BCEA27}" destId="{8C740236-9986-410A-A21C-6B07C19A29A0}" srcOrd="1" destOrd="0" presId="urn:microsoft.com/office/officeart/2005/8/layout/vList2"/>
    <dgm:cxn modelId="{4AEE9DE3-6793-473E-8F61-71B061CF292C}" type="presParOf" srcId="{4605FE2A-F732-4B13-A1DC-4558F8BCEA27}" destId="{D3F873A3-EEBF-4FF3-B3F5-827D5F29F9C9}" srcOrd="2" destOrd="0" presId="urn:microsoft.com/office/officeart/2005/8/layout/vList2"/>
    <dgm:cxn modelId="{3A1EC33D-EB53-403D-8AE6-38952BC06970}" type="presParOf" srcId="{4605FE2A-F732-4B13-A1DC-4558F8BCEA27}" destId="{23E8BB6A-BEE3-469F-A4AB-49B836421932}" srcOrd="3" destOrd="0" presId="urn:microsoft.com/office/officeart/2005/8/layout/vList2"/>
    <dgm:cxn modelId="{142F25A3-E20B-42E5-9E44-64B872C59E91}" type="presParOf" srcId="{4605FE2A-F732-4B13-A1DC-4558F8BCEA27}" destId="{E4FB7F39-A6C3-4D35-B353-27EA53DD7C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8280B7-14B4-4C28-B6AA-55DDCF3791B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F90828A-0AA3-4354-805E-8B3B82C3A892}">
      <dgm:prSet/>
      <dgm:spPr/>
      <dgm:t>
        <a:bodyPr/>
        <a:lstStyle/>
        <a:p>
          <a:r>
            <a:rPr lang="en-US"/>
            <a:t>Security Assumptions</a:t>
          </a:r>
        </a:p>
      </dgm:t>
    </dgm:pt>
    <dgm:pt modelId="{62EC12B9-1BAC-4362-B82B-4633DBEEABAE}" type="parTrans" cxnId="{4FE4E04C-0F04-4AF0-97D0-68E0ED6FCF4B}">
      <dgm:prSet/>
      <dgm:spPr/>
      <dgm:t>
        <a:bodyPr/>
        <a:lstStyle/>
        <a:p>
          <a:endParaRPr lang="en-US"/>
        </a:p>
      </dgm:t>
    </dgm:pt>
    <dgm:pt modelId="{D413D553-61CB-445D-8376-28AE214F53A5}" type="sibTrans" cxnId="{4FE4E04C-0F04-4AF0-97D0-68E0ED6FCF4B}">
      <dgm:prSet/>
      <dgm:spPr/>
      <dgm:t>
        <a:bodyPr/>
        <a:lstStyle/>
        <a:p>
          <a:endParaRPr lang="en-US"/>
        </a:p>
      </dgm:t>
    </dgm:pt>
    <dgm:pt modelId="{558AB087-929C-46FF-95B7-06CA3F2912A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 “characteristic” is effectively unique</a:t>
          </a:r>
        </a:p>
      </dgm:t>
    </dgm:pt>
    <dgm:pt modelId="{5E54C5BA-C37E-42D2-8C7F-33BE3566A33C}" type="parTrans" cxnId="{613E4685-6B5F-409D-976D-77CBB4EAC84D}">
      <dgm:prSet/>
      <dgm:spPr/>
      <dgm:t>
        <a:bodyPr/>
        <a:lstStyle/>
        <a:p>
          <a:endParaRPr lang="en-US"/>
        </a:p>
      </dgm:t>
    </dgm:pt>
    <dgm:pt modelId="{C9D188A2-672D-4942-A15B-0C6DEBBA4D16}" type="sibTrans" cxnId="{613E4685-6B5F-409D-976D-77CBB4EAC84D}">
      <dgm:prSet/>
      <dgm:spPr/>
      <dgm:t>
        <a:bodyPr/>
        <a:lstStyle/>
        <a:p>
          <a:endParaRPr lang="en-US"/>
        </a:p>
      </dgm:t>
    </dgm:pt>
    <dgm:pt modelId="{4A063F17-6717-4F27-8723-0D7EACAD39B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Can effectively measure, record, or detect the characteristic</a:t>
          </a:r>
        </a:p>
      </dgm:t>
    </dgm:pt>
    <dgm:pt modelId="{0BB6DBCC-F460-423C-8274-C954D3C20575}" type="parTrans" cxnId="{C654F810-2B74-4EFD-BC70-FA0A6B5FA749}">
      <dgm:prSet/>
      <dgm:spPr/>
      <dgm:t>
        <a:bodyPr/>
        <a:lstStyle/>
        <a:p>
          <a:endParaRPr lang="en-US"/>
        </a:p>
      </dgm:t>
    </dgm:pt>
    <dgm:pt modelId="{F6316D70-67DD-419A-9A6B-EEAB87DFE795}" type="sibTrans" cxnId="{C654F810-2B74-4EFD-BC70-FA0A6B5FA749}">
      <dgm:prSet/>
      <dgm:spPr/>
      <dgm:t>
        <a:bodyPr/>
        <a:lstStyle/>
        <a:p>
          <a:endParaRPr lang="en-US"/>
        </a:p>
      </dgm:t>
    </dgm:pt>
    <dgm:pt modelId="{7577F9E5-B054-4768-AA38-C9ABC256F9D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Characteristic cannot be forged, replicated, or otherwise “lost”</a:t>
          </a:r>
        </a:p>
      </dgm:t>
    </dgm:pt>
    <dgm:pt modelId="{AEF7534F-D24F-4229-AB7E-4324EE89BD84}" type="parTrans" cxnId="{BDDF1C3D-906D-4CE2-A093-65840A6D7B83}">
      <dgm:prSet/>
      <dgm:spPr/>
      <dgm:t>
        <a:bodyPr/>
        <a:lstStyle/>
        <a:p>
          <a:endParaRPr lang="en-US"/>
        </a:p>
      </dgm:t>
    </dgm:pt>
    <dgm:pt modelId="{00CB6D58-9546-47E3-8C51-9AFABC036D13}" type="sibTrans" cxnId="{BDDF1C3D-906D-4CE2-A093-65840A6D7B83}">
      <dgm:prSet/>
      <dgm:spPr/>
      <dgm:t>
        <a:bodyPr/>
        <a:lstStyle/>
        <a:p>
          <a:endParaRPr lang="en-US"/>
        </a:p>
      </dgm:t>
    </dgm:pt>
    <dgm:pt modelId="{6B227FDD-89B8-4DC5-A1A4-70CE38037D4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Characteristic will not change (too much) over time</a:t>
          </a:r>
        </a:p>
      </dgm:t>
    </dgm:pt>
    <dgm:pt modelId="{35520B72-ACEB-47EB-A5AE-ADC3BA8A048F}" type="parTrans" cxnId="{87024AEF-3680-41AB-8614-B3838C02333B}">
      <dgm:prSet/>
      <dgm:spPr/>
      <dgm:t>
        <a:bodyPr/>
        <a:lstStyle/>
        <a:p>
          <a:endParaRPr lang="en-US"/>
        </a:p>
      </dgm:t>
    </dgm:pt>
    <dgm:pt modelId="{2706B6B1-1141-4D6B-A76E-C7927FF37942}" type="sibTrans" cxnId="{87024AEF-3680-41AB-8614-B3838C02333B}">
      <dgm:prSet/>
      <dgm:spPr/>
      <dgm:t>
        <a:bodyPr/>
        <a:lstStyle/>
        <a:p>
          <a:endParaRPr lang="en-US"/>
        </a:p>
      </dgm:t>
    </dgm:pt>
    <dgm:pt modelId="{2BC87323-7560-470E-B092-48580609C32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Characteristic will never need to be revoked</a:t>
          </a:r>
        </a:p>
      </dgm:t>
    </dgm:pt>
    <dgm:pt modelId="{A6A91579-2096-4050-BFB8-7AF5D483F617}" type="parTrans" cxnId="{F69BEF48-79F7-4AF7-A177-2F95CADEC099}">
      <dgm:prSet/>
      <dgm:spPr/>
      <dgm:t>
        <a:bodyPr/>
        <a:lstStyle/>
        <a:p>
          <a:endParaRPr lang="en-US"/>
        </a:p>
      </dgm:t>
    </dgm:pt>
    <dgm:pt modelId="{B8957920-5B16-4389-B522-687CB7CE8B45}" type="sibTrans" cxnId="{F69BEF48-79F7-4AF7-A177-2F95CADEC099}">
      <dgm:prSet/>
      <dgm:spPr/>
      <dgm:t>
        <a:bodyPr/>
        <a:lstStyle/>
        <a:p>
          <a:endParaRPr lang="en-US"/>
        </a:p>
      </dgm:t>
    </dgm:pt>
    <dgm:pt modelId="{8B9A7AF8-5980-42D8-BAC5-B267C261986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1" dirty="0"/>
            <a:t>The Authentication Protocol is Secure!</a:t>
          </a:r>
          <a:endParaRPr lang="en-US" dirty="0"/>
        </a:p>
      </dgm:t>
    </dgm:pt>
    <dgm:pt modelId="{933BE020-9F1B-4137-8855-20AD0D800E3D}" type="parTrans" cxnId="{1EE1D60B-07D2-470C-B676-E4DD08341045}">
      <dgm:prSet/>
      <dgm:spPr/>
      <dgm:t>
        <a:bodyPr/>
        <a:lstStyle/>
        <a:p>
          <a:endParaRPr lang="en-US"/>
        </a:p>
      </dgm:t>
    </dgm:pt>
    <dgm:pt modelId="{957B1714-1AA5-493C-BF92-A25C7BE826E1}" type="sibTrans" cxnId="{1EE1D60B-07D2-470C-B676-E4DD08341045}">
      <dgm:prSet/>
      <dgm:spPr/>
      <dgm:t>
        <a:bodyPr/>
        <a:lstStyle/>
        <a:p>
          <a:endParaRPr lang="en-US"/>
        </a:p>
      </dgm:t>
    </dgm:pt>
    <dgm:pt modelId="{AC460948-3433-4318-B739-5F9D78C3FE26}" type="pres">
      <dgm:prSet presAssocID="{AE8280B7-14B4-4C28-B6AA-55DDCF3791B3}" presName="linear" presStyleCnt="0">
        <dgm:presLayoutVars>
          <dgm:animLvl val="lvl"/>
          <dgm:resizeHandles val="exact"/>
        </dgm:presLayoutVars>
      </dgm:prSet>
      <dgm:spPr/>
    </dgm:pt>
    <dgm:pt modelId="{B0BF0A88-95D1-48F9-8C17-069E980D3C2D}" type="pres">
      <dgm:prSet presAssocID="{DF90828A-0AA3-4354-805E-8B3B82C3A89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CBB2CFE-EF41-4216-8E40-83F48B9C88EE}" type="pres">
      <dgm:prSet presAssocID="{DF90828A-0AA3-4354-805E-8B3B82C3A89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EE1D60B-07D2-470C-B676-E4DD08341045}" srcId="{DF90828A-0AA3-4354-805E-8B3B82C3A892}" destId="{8B9A7AF8-5980-42D8-BAC5-B267C2619866}" srcOrd="5" destOrd="0" parTransId="{933BE020-9F1B-4137-8855-20AD0D800E3D}" sibTransId="{957B1714-1AA5-493C-BF92-A25C7BE826E1}"/>
    <dgm:cxn modelId="{C654F810-2B74-4EFD-BC70-FA0A6B5FA749}" srcId="{DF90828A-0AA3-4354-805E-8B3B82C3A892}" destId="{4A063F17-6717-4F27-8723-0D7EACAD39BA}" srcOrd="1" destOrd="0" parTransId="{0BB6DBCC-F460-423C-8274-C954D3C20575}" sibTransId="{F6316D70-67DD-419A-9A6B-EEAB87DFE795}"/>
    <dgm:cxn modelId="{2E347C1C-AB16-455B-8B25-8103D169A1FE}" type="presOf" srcId="{DF90828A-0AA3-4354-805E-8B3B82C3A892}" destId="{B0BF0A88-95D1-48F9-8C17-069E980D3C2D}" srcOrd="0" destOrd="0" presId="urn:microsoft.com/office/officeart/2005/8/layout/vList2"/>
    <dgm:cxn modelId="{BDDF1C3D-906D-4CE2-A093-65840A6D7B83}" srcId="{DF90828A-0AA3-4354-805E-8B3B82C3A892}" destId="{7577F9E5-B054-4768-AA38-C9ABC256F9D8}" srcOrd="2" destOrd="0" parTransId="{AEF7534F-D24F-4229-AB7E-4324EE89BD84}" sibTransId="{00CB6D58-9546-47E3-8C51-9AFABC036D13}"/>
    <dgm:cxn modelId="{F69BEF48-79F7-4AF7-A177-2F95CADEC099}" srcId="{DF90828A-0AA3-4354-805E-8B3B82C3A892}" destId="{2BC87323-7560-470E-B092-48580609C32F}" srcOrd="4" destOrd="0" parTransId="{A6A91579-2096-4050-BFB8-7AF5D483F617}" sibTransId="{B8957920-5B16-4389-B522-687CB7CE8B45}"/>
    <dgm:cxn modelId="{4FE4E04C-0F04-4AF0-97D0-68E0ED6FCF4B}" srcId="{AE8280B7-14B4-4C28-B6AA-55DDCF3791B3}" destId="{DF90828A-0AA3-4354-805E-8B3B82C3A892}" srcOrd="0" destOrd="0" parTransId="{62EC12B9-1BAC-4362-B82B-4633DBEEABAE}" sibTransId="{D413D553-61CB-445D-8376-28AE214F53A5}"/>
    <dgm:cxn modelId="{4315E855-26AC-4CDC-A12F-B36216B87264}" type="presOf" srcId="{8B9A7AF8-5980-42D8-BAC5-B267C2619866}" destId="{8CBB2CFE-EF41-4216-8E40-83F48B9C88EE}" srcOrd="0" destOrd="5" presId="urn:microsoft.com/office/officeart/2005/8/layout/vList2"/>
    <dgm:cxn modelId="{F0BC0E7B-7B46-4740-9FDA-1B9F1E5435AF}" type="presOf" srcId="{6B227FDD-89B8-4DC5-A1A4-70CE38037D45}" destId="{8CBB2CFE-EF41-4216-8E40-83F48B9C88EE}" srcOrd="0" destOrd="3" presId="urn:microsoft.com/office/officeart/2005/8/layout/vList2"/>
    <dgm:cxn modelId="{613E4685-6B5F-409D-976D-77CBB4EAC84D}" srcId="{DF90828A-0AA3-4354-805E-8B3B82C3A892}" destId="{558AB087-929C-46FF-95B7-06CA3F2912A4}" srcOrd="0" destOrd="0" parTransId="{5E54C5BA-C37E-42D2-8C7F-33BE3566A33C}" sibTransId="{C9D188A2-672D-4942-A15B-0C6DEBBA4D16}"/>
    <dgm:cxn modelId="{4DC9158E-5C8C-44E5-A066-E235BE6C355B}" type="presOf" srcId="{4A063F17-6717-4F27-8723-0D7EACAD39BA}" destId="{8CBB2CFE-EF41-4216-8E40-83F48B9C88EE}" srcOrd="0" destOrd="1" presId="urn:microsoft.com/office/officeart/2005/8/layout/vList2"/>
    <dgm:cxn modelId="{77099BA0-ABD3-4E18-91DF-33C2E0549870}" type="presOf" srcId="{558AB087-929C-46FF-95B7-06CA3F2912A4}" destId="{8CBB2CFE-EF41-4216-8E40-83F48B9C88EE}" srcOrd="0" destOrd="0" presId="urn:microsoft.com/office/officeart/2005/8/layout/vList2"/>
    <dgm:cxn modelId="{DA84E5AE-ACD8-433D-AB0D-5F8CA3CFBB4E}" type="presOf" srcId="{AE8280B7-14B4-4C28-B6AA-55DDCF3791B3}" destId="{AC460948-3433-4318-B739-5F9D78C3FE26}" srcOrd="0" destOrd="0" presId="urn:microsoft.com/office/officeart/2005/8/layout/vList2"/>
    <dgm:cxn modelId="{132727B3-54EF-4122-A3EC-582786B04B2D}" type="presOf" srcId="{2BC87323-7560-470E-B092-48580609C32F}" destId="{8CBB2CFE-EF41-4216-8E40-83F48B9C88EE}" srcOrd="0" destOrd="4" presId="urn:microsoft.com/office/officeart/2005/8/layout/vList2"/>
    <dgm:cxn modelId="{87024AEF-3680-41AB-8614-B3838C02333B}" srcId="{DF90828A-0AA3-4354-805E-8B3B82C3A892}" destId="{6B227FDD-89B8-4DC5-A1A4-70CE38037D45}" srcOrd="3" destOrd="0" parTransId="{35520B72-ACEB-47EB-A5AE-ADC3BA8A048F}" sibTransId="{2706B6B1-1141-4D6B-A76E-C7927FF37942}"/>
    <dgm:cxn modelId="{332C0BF1-40B2-403C-A370-E2F1C828FA88}" type="presOf" srcId="{7577F9E5-B054-4768-AA38-C9ABC256F9D8}" destId="{8CBB2CFE-EF41-4216-8E40-83F48B9C88EE}" srcOrd="0" destOrd="2" presId="urn:microsoft.com/office/officeart/2005/8/layout/vList2"/>
    <dgm:cxn modelId="{6BA1B690-4378-4C06-8BB9-BE276442F976}" type="presParOf" srcId="{AC460948-3433-4318-B739-5F9D78C3FE26}" destId="{B0BF0A88-95D1-48F9-8C17-069E980D3C2D}" srcOrd="0" destOrd="0" presId="urn:microsoft.com/office/officeart/2005/8/layout/vList2"/>
    <dgm:cxn modelId="{EB1162DB-3DD0-4B8C-A030-E3FAE7EA4886}" type="presParOf" srcId="{AC460948-3433-4318-B739-5F9D78C3FE26}" destId="{8CBB2CFE-EF41-4216-8E40-83F48B9C88E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57025C-0E2C-4DB6-9818-F187B0673E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9560424-99AC-4066-985B-FC1689879811}">
      <dgm:prSet/>
      <dgm:spPr/>
      <dgm:t>
        <a:bodyPr/>
        <a:lstStyle/>
        <a:p>
          <a:r>
            <a:rPr lang="en-US" dirty="0"/>
            <a:t>False Negative – Do not authorize party with valid characteristic</a:t>
          </a:r>
        </a:p>
      </dgm:t>
    </dgm:pt>
    <dgm:pt modelId="{87E3F6F1-52EF-421C-91A5-C21BACB3F977}" type="parTrans" cxnId="{ACCF61DC-F361-4C98-A83E-0691ACE00CFD}">
      <dgm:prSet/>
      <dgm:spPr/>
      <dgm:t>
        <a:bodyPr/>
        <a:lstStyle/>
        <a:p>
          <a:endParaRPr lang="en-US"/>
        </a:p>
      </dgm:t>
    </dgm:pt>
    <dgm:pt modelId="{431CC5EE-CAF3-42A3-B31D-53F7EE64765D}" type="sibTrans" cxnId="{ACCF61DC-F361-4C98-A83E-0691ACE00CFD}">
      <dgm:prSet/>
      <dgm:spPr/>
      <dgm:t>
        <a:bodyPr/>
        <a:lstStyle/>
        <a:p>
          <a:endParaRPr lang="en-US"/>
        </a:p>
      </dgm:t>
    </dgm:pt>
    <dgm:pt modelId="{D1122DD6-C286-4E5F-8C5E-D65A9880BC0B}">
      <dgm:prSet/>
      <dgm:spPr/>
      <dgm:t>
        <a:bodyPr/>
        <a:lstStyle/>
        <a:p>
          <a:r>
            <a:rPr lang="en-US" dirty="0"/>
            <a:t>False Positive – Authorize party with invalid characteristic</a:t>
          </a:r>
        </a:p>
      </dgm:t>
    </dgm:pt>
    <dgm:pt modelId="{2DAD25F4-D099-42D2-A0C9-0B8961D33F99}" type="parTrans" cxnId="{71E204B2-4D77-4443-9C77-990A60A212D8}">
      <dgm:prSet/>
      <dgm:spPr/>
      <dgm:t>
        <a:bodyPr/>
        <a:lstStyle/>
        <a:p>
          <a:endParaRPr lang="en-US"/>
        </a:p>
      </dgm:t>
    </dgm:pt>
    <dgm:pt modelId="{4C9E448C-5EE8-445B-B4EB-6CAA9E241A65}" type="sibTrans" cxnId="{71E204B2-4D77-4443-9C77-990A60A212D8}">
      <dgm:prSet/>
      <dgm:spPr/>
      <dgm:t>
        <a:bodyPr/>
        <a:lstStyle/>
        <a:p>
          <a:endParaRPr lang="en-US"/>
        </a:p>
      </dgm:t>
    </dgm:pt>
    <dgm:pt modelId="{EA5D011F-7261-4291-9D92-02C5B3B33840}" type="pres">
      <dgm:prSet presAssocID="{3C57025C-0E2C-4DB6-9818-F187B0673E46}" presName="root" presStyleCnt="0">
        <dgm:presLayoutVars>
          <dgm:dir/>
          <dgm:resizeHandles val="exact"/>
        </dgm:presLayoutVars>
      </dgm:prSet>
      <dgm:spPr/>
    </dgm:pt>
    <dgm:pt modelId="{935E840D-71DE-4CE1-8B2A-CB2BB09C009D}" type="pres">
      <dgm:prSet presAssocID="{39560424-99AC-4066-985B-FC1689879811}" presName="compNode" presStyleCnt="0"/>
      <dgm:spPr/>
    </dgm:pt>
    <dgm:pt modelId="{90B343C2-8A34-45FA-8C43-802CD90951B1}" type="pres">
      <dgm:prSet presAssocID="{39560424-99AC-4066-985B-FC1689879811}" presName="bgRect" presStyleLbl="bgShp" presStyleIdx="0" presStyleCnt="2"/>
      <dgm:spPr/>
    </dgm:pt>
    <dgm:pt modelId="{48B09E6D-C4E4-47D4-B112-C19A065DB86C}" type="pres">
      <dgm:prSet presAssocID="{39560424-99AC-4066-985B-FC16898798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7A78425-D21D-4282-B5D8-1FBB9F1A0538}" type="pres">
      <dgm:prSet presAssocID="{39560424-99AC-4066-985B-FC1689879811}" presName="spaceRect" presStyleCnt="0"/>
      <dgm:spPr/>
    </dgm:pt>
    <dgm:pt modelId="{978690B7-A009-4369-A6CD-4B04EB1BF65A}" type="pres">
      <dgm:prSet presAssocID="{39560424-99AC-4066-985B-FC1689879811}" presName="parTx" presStyleLbl="revTx" presStyleIdx="0" presStyleCnt="2">
        <dgm:presLayoutVars>
          <dgm:chMax val="0"/>
          <dgm:chPref val="0"/>
        </dgm:presLayoutVars>
      </dgm:prSet>
      <dgm:spPr/>
    </dgm:pt>
    <dgm:pt modelId="{7628801D-BB8C-4CEE-B82C-9AF584D2C1CC}" type="pres">
      <dgm:prSet presAssocID="{431CC5EE-CAF3-42A3-B31D-53F7EE64765D}" presName="sibTrans" presStyleCnt="0"/>
      <dgm:spPr/>
    </dgm:pt>
    <dgm:pt modelId="{0829C87D-EC42-44FE-A2C4-76E5D4079D4F}" type="pres">
      <dgm:prSet presAssocID="{D1122DD6-C286-4E5F-8C5E-D65A9880BC0B}" presName="compNode" presStyleCnt="0"/>
      <dgm:spPr/>
    </dgm:pt>
    <dgm:pt modelId="{447B70F8-CE80-4494-8622-F40ABE49AAD8}" type="pres">
      <dgm:prSet presAssocID="{D1122DD6-C286-4E5F-8C5E-D65A9880BC0B}" presName="bgRect" presStyleLbl="bgShp" presStyleIdx="1" presStyleCnt="2"/>
      <dgm:spPr/>
    </dgm:pt>
    <dgm:pt modelId="{2F5977DB-6617-4CDD-A748-BE45CB9FC003}" type="pres">
      <dgm:prSet presAssocID="{D1122DD6-C286-4E5F-8C5E-D65A9880BC0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94CB46A-37E6-4FAC-BE9B-F7E88CE296BD}" type="pres">
      <dgm:prSet presAssocID="{D1122DD6-C286-4E5F-8C5E-D65A9880BC0B}" presName="spaceRect" presStyleCnt="0"/>
      <dgm:spPr/>
    </dgm:pt>
    <dgm:pt modelId="{8D8DD7DE-1302-4A3E-B834-FADB8D187DB2}" type="pres">
      <dgm:prSet presAssocID="{D1122DD6-C286-4E5F-8C5E-D65A9880BC0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CF3D620-C8C5-472F-8FDA-1CD603523E23}" type="presOf" srcId="{3C57025C-0E2C-4DB6-9818-F187B0673E46}" destId="{EA5D011F-7261-4291-9D92-02C5B3B33840}" srcOrd="0" destOrd="0" presId="urn:microsoft.com/office/officeart/2018/2/layout/IconVerticalSolidList"/>
    <dgm:cxn modelId="{01392C50-E139-4817-8683-6359874FEA29}" type="presOf" srcId="{39560424-99AC-4066-985B-FC1689879811}" destId="{978690B7-A009-4369-A6CD-4B04EB1BF65A}" srcOrd="0" destOrd="0" presId="urn:microsoft.com/office/officeart/2018/2/layout/IconVerticalSolidList"/>
    <dgm:cxn modelId="{71E204B2-4D77-4443-9C77-990A60A212D8}" srcId="{3C57025C-0E2C-4DB6-9818-F187B0673E46}" destId="{D1122DD6-C286-4E5F-8C5E-D65A9880BC0B}" srcOrd="1" destOrd="0" parTransId="{2DAD25F4-D099-42D2-A0C9-0B8961D33F99}" sibTransId="{4C9E448C-5EE8-445B-B4EB-6CAA9E241A65}"/>
    <dgm:cxn modelId="{ACCF61DC-F361-4C98-A83E-0691ACE00CFD}" srcId="{3C57025C-0E2C-4DB6-9818-F187B0673E46}" destId="{39560424-99AC-4066-985B-FC1689879811}" srcOrd="0" destOrd="0" parTransId="{87E3F6F1-52EF-421C-91A5-C21BACB3F977}" sibTransId="{431CC5EE-CAF3-42A3-B31D-53F7EE64765D}"/>
    <dgm:cxn modelId="{7D709DDD-C3F7-40A0-B609-368E40191640}" type="presOf" srcId="{D1122DD6-C286-4E5F-8C5E-D65A9880BC0B}" destId="{8D8DD7DE-1302-4A3E-B834-FADB8D187DB2}" srcOrd="0" destOrd="0" presId="urn:microsoft.com/office/officeart/2018/2/layout/IconVerticalSolidList"/>
    <dgm:cxn modelId="{B971FB15-455D-43D0-824C-EBEEE8FD0A01}" type="presParOf" srcId="{EA5D011F-7261-4291-9D92-02C5B3B33840}" destId="{935E840D-71DE-4CE1-8B2A-CB2BB09C009D}" srcOrd="0" destOrd="0" presId="urn:microsoft.com/office/officeart/2018/2/layout/IconVerticalSolidList"/>
    <dgm:cxn modelId="{8C88F41A-C0E7-4D26-9F9E-631B937245CF}" type="presParOf" srcId="{935E840D-71DE-4CE1-8B2A-CB2BB09C009D}" destId="{90B343C2-8A34-45FA-8C43-802CD90951B1}" srcOrd="0" destOrd="0" presId="urn:microsoft.com/office/officeart/2018/2/layout/IconVerticalSolidList"/>
    <dgm:cxn modelId="{EEEACE32-29F9-4A3F-816D-16A5BACD6CFD}" type="presParOf" srcId="{935E840D-71DE-4CE1-8B2A-CB2BB09C009D}" destId="{48B09E6D-C4E4-47D4-B112-C19A065DB86C}" srcOrd="1" destOrd="0" presId="urn:microsoft.com/office/officeart/2018/2/layout/IconVerticalSolidList"/>
    <dgm:cxn modelId="{E48085D8-ACC6-4C7B-987B-37244B52B384}" type="presParOf" srcId="{935E840D-71DE-4CE1-8B2A-CB2BB09C009D}" destId="{F7A78425-D21D-4282-B5D8-1FBB9F1A0538}" srcOrd="2" destOrd="0" presId="urn:microsoft.com/office/officeart/2018/2/layout/IconVerticalSolidList"/>
    <dgm:cxn modelId="{336B31C2-2973-4482-A86D-C8BF2E3D5BA3}" type="presParOf" srcId="{935E840D-71DE-4CE1-8B2A-CB2BB09C009D}" destId="{978690B7-A009-4369-A6CD-4B04EB1BF65A}" srcOrd="3" destOrd="0" presId="urn:microsoft.com/office/officeart/2018/2/layout/IconVerticalSolidList"/>
    <dgm:cxn modelId="{9BEFADEC-BCF9-405F-BE33-2A14A7FFEE5C}" type="presParOf" srcId="{EA5D011F-7261-4291-9D92-02C5B3B33840}" destId="{7628801D-BB8C-4CEE-B82C-9AF584D2C1CC}" srcOrd="1" destOrd="0" presId="urn:microsoft.com/office/officeart/2018/2/layout/IconVerticalSolidList"/>
    <dgm:cxn modelId="{0770EA15-4DA2-4FFA-8B18-DB323EB8BB39}" type="presParOf" srcId="{EA5D011F-7261-4291-9D92-02C5B3B33840}" destId="{0829C87D-EC42-44FE-A2C4-76E5D4079D4F}" srcOrd="2" destOrd="0" presId="urn:microsoft.com/office/officeart/2018/2/layout/IconVerticalSolidList"/>
    <dgm:cxn modelId="{54EE6523-9436-4FEB-8335-892F0778EBB8}" type="presParOf" srcId="{0829C87D-EC42-44FE-A2C4-76E5D4079D4F}" destId="{447B70F8-CE80-4494-8622-F40ABE49AAD8}" srcOrd="0" destOrd="0" presId="urn:microsoft.com/office/officeart/2018/2/layout/IconVerticalSolidList"/>
    <dgm:cxn modelId="{E52F8874-0AA7-4E39-9A00-FDFA457257A4}" type="presParOf" srcId="{0829C87D-EC42-44FE-A2C4-76E5D4079D4F}" destId="{2F5977DB-6617-4CDD-A748-BE45CB9FC003}" srcOrd="1" destOrd="0" presId="urn:microsoft.com/office/officeart/2018/2/layout/IconVerticalSolidList"/>
    <dgm:cxn modelId="{0D89736B-D364-4062-8F48-9A8B39C506C3}" type="presParOf" srcId="{0829C87D-EC42-44FE-A2C4-76E5D4079D4F}" destId="{194CB46A-37E6-4FAC-BE9B-F7E88CE296BD}" srcOrd="2" destOrd="0" presId="urn:microsoft.com/office/officeart/2018/2/layout/IconVerticalSolidList"/>
    <dgm:cxn modelId="{0EDA5E48-2D64-447B-9442-8B60F6BEF39B}" type="presParOf" srcId="{0829C87D-EC42-44FE-A2C4-76E5D4079D4F}" destId="{8D8DD7DE-1302-4A3E-B834-FADB8D187D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6E8FDE-1054-41C5-A9F6-6E135117D5E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2011207-3D6A-43B6-9127-D7D036D2F4D6}">
      <dgm:prSet/>
      <dgm:spPr/>
      <dgm:t>
        <a:bodyPr/>
        <a:lstStyle/>
        <a:p>
          <a:pPr>
            <a:defRPr cap="all"/>
          </a:pPr>
          <a:r>
            <a:rPr lang="en-US"/>
            <a:t>Access Control Lists</a:t>
          </a:r>
        </a:p>
      </dgm:t>
    </dgm:pt>
    <dgm:pt modelId="{F966BF37-3E6C-47B6-BEFD-347D83F44A90}" type="parTrans" cxnId="{76011090-9B7F-4B87-B93F-1348C41CCECB}">
      <dgm:prSet/>
      <dgm:spPr/>
      <dgm:t>
        <a:bodyPr/>
        <a:lstStyle/>
        <a:p>
          <a:endParaRPr lang="en-US"/>
        </a:p>
      </dgm:t>
    </dgm:pt>
    <dgm:pt modelId="{9BDFC824-3D65-45FE-A56F-C05D64F4A3A4}" type="sibTrans" cxnId="{76011090-9B7F-4B87-B93F-1348C41CCECB}">
      <dgm:prSet/>
      <dgm:spPr/>
      <dgm:t>
        <a:bodyPr/>
        <a:lstStyle/>
        <a:p>
          <a:endParaRPr lang="en-US"/>
        </a:p>
      </dgm:t>
    </dgm:pt>
    <dgm:pt modelId="{65151F87-89A1-4A31-B858-05ED960E37DF}">
      <dgm:prSet/>
      <dgm:spPr/>
      <dgm:t>
        <a:bodyPr/>
        <a:lstStyle/>
        <a:p>
          <a:pPr>
            <a:defRPr cap="all"/>
          </a:pPr>
          <a:r>
            <a:rPr lang="en-US"/>
            <a:t>Capabilities</a:t>
          </a:r>
        </a:p>
      </dgm:t>
    </dgm:pt>
    <dgm:pt modelId="{B7045032-E1D8-44C1-A9DF-BE761EAB2B07}" type="parTrans" cxnId="{3B7D941D-FEFE-48B8-93AA-5B65EEE34596}">
      <dgm:prSet/>
      <dgm:spPr/>
      <dgm:t>
        <a:bodyPr/>
        <a:lstStyle/>
        <a:p>
          <a:endParaRPr lang="en-US"/>
        </a:p>
      </dgm:t>
    </dgm:pt>
    <dgm:pt modelId="{1DE08D08-24D2-4A1A-B5D8-D20B994FFE53}" type="sibTrans" cxnId="{3B7D941D-FEFE-48B8-93AA-5B65EEE34596}">
      <dgm:prSet/>
      <dgm:spPr/>
      <dgm:t>
        <a:bodyPr/>
        <a:lstStyle/>
        <a:p>
          <a:endParaRPr lang="en-US"/>
        </a:p>
      </dgm:t>
    </dgm:pt>
    <dgm:pt modelId="{E3126A57-DB8A-478F-B112-BCADA312D3CF}" type="pres">
      <dgm:prSet presAssocID="{476E8FDE-1054-41C5-A9F6-6E135117D5E2}" presName="root" presStyleCnt="0">
        <dgm:presLayoutVars>
          <dgm:dir/>
          <dgm:resizeHandles val="exact"/>
        </dgm:presLayoutVars>
      </dgm:prSet>
      <dgm:spPr/>
    </dgm:pt>
    <dgm:pt modelId="{436187A5-178A-42AE-BA36-25C3A02D28CB}" type="pres">
      <dgm:prSet presAssocID="{D2011207-3D6A-43B6-9127-D7D036D2F4D6}" presName="compNode" presStyleCnt="0"/>
      <dgm:spPr/>
    </dgm:pt>
    <dgm:pt modelId="{87E9E980-B97E-4FC3-B26B-162D79C97752}" type="pres">
      <dgm:prSet presAssocID="{D2011207-3D6A-43B6-9127-D7D036D2F4D6}" presName="iconBgRect" presStyleLbl="bgShp" presStyleIdx="0" presStyleCnt="2"/>
      <dgm:spPr/>
    </dgm:pt>
    <dgm:pt modelId="{2219B1D5-E7E7-4DD5-AF9E-630E84F23A70}" type="pres">
      <dgm:prSet presAssocID="{D2011207-3D6A-43B6-9127-D7D036D2F4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97CFE2-38AC-4AF2-A2A0-68356476F9F7}" type="pres">
      <dgm:prSet presAssocID="{D2011207-3D6A-43B6-9127-D7D036D2F4D6}" presName="spaceRect" presStyleCnt="0"/>
      <dgm:spPr/>
    </dgm:pt>
    <dgm:pt modelId="{B2320956-746F-491A-BD26-00CC9088A465}" type="pres">
      <dgm:prSet presAssocID="{D2011207-3D6A-43B6-9127-D7D036D2F4D6}" presName="textRect" presStyleLbl="revTx" presStyleIdx="0" presStyleCnt="2">
        <dgm:presLayoutVars>
          <dgm:chMax val="1"/>
          <dgm:chPref val="1"/>
        </dgm:presLayoutVars>
      </dgm:prSet>
      <dgm:spPr/>
    </dgm:pt>
    <dgm:pt modelId="{8AADA5CE-7087-481D-BD05-AFB91A6FEA32}" type="pres">
      <dgm:prSet presAssocID="{9BDFC824-3D65-45FE-A56F-C05D64F4A3A4}" presName="sibTrans" presStyleCnt="0"/>
      <dgm:spPr/>
    </dgm:pt>
    <dgm:pt modelId="{09548197-1953-4384-B3DA-3AAB46D7EEFD}" type="pres">
      <dgm:prSet presAssocID="{65151F87-89A1-4A31-B858-05ED960E37DF}" presName="compNode" presStyleCnt="0"/>
      <dgm:spPr/>
    </dgm:pt>
    <dgm:pt modelId="{7CAE061E-C4EF-4CB7-999A-CB0E45F5C882}" type="pres">
      <dgm:prSet presAssocID="{65151F87-89A1-4A31-B858-05ED960E37DF}" presName="iconBgRect" presStyleLbl="bgShp" presStyleIdx="1" presStyleCnt="2"/>
      <dgm:spPr/>
    </dgm:pt>
    <dgm:pt modelId="{4EC93EAE-B461-44AF-84AF-49CD895B59F1}" type="pres">
      <dgm:prSet presAssocID="{65151F87-89A1-4A31-B858-05ED960E37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787C4DC-E8CA-4552-AF83-F47AA60F1E71}" type="pres">
      <dgm:prSet presAssocID="{65151F87-89A1-4A31-B858-05ED960E37DF}" presName="spaceRect" presStyleCnt="0"/>
      <dgm:spPr/>
    </dgm:pt>
    <dgm:pt modelId="{74ED3C3E-C0EC-44BF-A487-2817BD116AAA}" type="pres">
      <dgm:prSet presAssocID="{65151F87-89A1-4A31-B858-05ED960E37D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80EFB0D-BDC6-42B7-98FA-001F7EC4F717}" type="presOf" srcId="{D2011207-3D6A-43B6-9127-D7D036D2F4D6}" destId="{B2320956-746F-491A-BD26-00CC9088A465}" srcOrd="0" destOrd="0" presId="urn:microsoft.com/office/officeart/2018/5/layout/IconCircleLabelList"/>
    <dgm:cxn modelId="{3B7D941D-FEFE-48B8-93AA-5B65EEE34596}" srcId="{476E8FDE-1054-41C5-A9F6-6E135117D5E2}" destId="{65151F87-89A1-4A31-B858-05ED960E37DF}" srcOrd="1" destOrd="0" parTransId="{B7045032-E1D8-44C1-A9DF-BE761EAB2B07}" sibTransId="{1DE08D08-24D2-4A1A-B5D8-D20B994FFE53}"/>
    <dgm:cxn modelId="{0EBEEC83-6B30-4DA5-BC9F-DFD6FFB87E23}" type="presOf" srcId="{476E8FDE-1054-41C5-A9F6-6E135117D5E2}" destId="{E3126A57-DB8A-478F-B112-BCADA312D3CF}" srcOrd="0" destOrd="0" presId="urn:microsoft.com/office/officeart/2018/5/layout/IconCircleLabelList"/>
    <dgm:cxn modelId="{76011090-9B7F-4B87-B93F-1348C41CCECB}" srcId="{476E8FDE-1054-41C5-A9F6-6E135117D5E2}" destId="{D2011207-3D6A-43B6-9127-D7D036D2F4D6}" srcOrd="0" destOrd="0" parTransId="{F966BF37-3E6C-47B6-BEFD-347D83F44A90}" sibTransId="{9BDFC824-3D65-45FE-A56F-C05D64F4A3A4}"/>
    <dgm:cxn modelId="{5043F2CE-D8DC-45C4-BDCC-D4203AC7D4FA}" type="presOf" srcId="{65151F87-89A1-4A31-B858-05ED960E37DF}" destId="{74ED3C3E-C0EC-44BF-A487-2817BD116AAA}" srcOrd="0" destOrd="0" presId="urn:microsoft.com/office/officeart/2018/5/layout/IconCircleLabelList"/>
    <dgm:cxn modelId="{885532CB-4C83-4117-B08F-5BE397E21F2E}" type="presParOf" srcId="{E3126A57-DB8A-478F-B112-BCADA312D3CF}" destId="{436187A5-178A-42AE-BA36-25C3A02D28CB}" srcOrd="0" destOrd="0" presId="urn:microsoft.com/office/officeart/2018/5/layout/IconCircleLabelList"/>
    <dgm:cxn modelId="{8B1538A9-A3F0-4A3B-955F-755C2E35032D}" type="presParOf" srcId="{436187A5-178A-42AE-BA36-25C3A02D28CB}" destId="{87E9E980-B97E-4FC3-B26B-162D79C97752}" srcOrd="0" destOrd="0" presId="urn:microsoft.com/office/officeart/2018/5/layout/IconCircleLabelList"/>
    <dgm:cxn modelId="{417E2F02-6644-408E-B8E1-2BA70BC00106}" type="presParOf" srcId="{436187A5-178A-42AE-BA36-25C3A02D28CB}" destId="{2219B1D5-E7E7-4DD5-AF9E-630E84F23A70}" srcOrd="1" destOrd="0" presId="urn:microsoft.com/office/officeart/2018/5/layout/IconCircleLabelList"/>
    <dgm:cxn modelId="{C316B69F-40D9-43C6-9BB6-B0F2307E5218}" type="presParOf" srcId="{436187A5-178A-42AE-BA36-25C3A02D28CB}" destId="{A697CFE2-38AC-4AF2-A2A0-68356476F9F7}" srcOrd="2" destOrd="0" presId="urn:microsoft.com/office/officeart/2018/5/layout/IconCircleLabelList"/>
    <dgm:cxn modelId="{D43EE9A1-710B-46ED-A98E-14FF9293096F}" type="presParOf" srcId="{436187A5-178A-42AE-BA36-25C3A02D28CB}" destId="{B2320956-746F-491A-BD26-00CC9088A465}" srcOrd="3" destOrd="0" presId="urn:microsoft.com/office/officeart/2018/5/layout/IconCircleLabelList"/>
    <dgm:cxn modelId="{0E01FB8C-6DEE-45B7-AE35-FD4E42A3FD4C}" type="presParOf" srcId="{E3126A57-DB8A-478F-B112-BCADA312D3CF}" destId="{8AADA5CE-7087-481D-BD05-AFB91A6FEA32}" srcOrd="1" destOrd="0" presId="urn:microsoft.com/office/officeart/2018/5/layout/IconCircleLabelList"/>
    <dgm:cxn modelId="{9D61A986-B8FC-4C52-AF4F-81B225FE5E03}" type="presParOf" srcId="{E3126A57-DB8A-478F-B112-BCADA312D3CF}" destId="{09548197-1953-4384-B3DA-3AAB46D7EEFD}" srcOrd="2" destOrd="0" presId="urn:microsoft.com/office/officeart/2018/5/layout/IconCircleLabelList"/>
    <dgm:cxn modelId="{9AD0C72E-ACB1-4CD0-BD24-BC40D2A67D1B}" type="presParOf" srcId="{09548197-1953-4384-B3DA-3AAB46D7EEFD}" destId="{7CAE061E-C4EF-4CB7-999A-CB0E45F5C882}" srcOrd="0" destOrd="0" presId="urn:microsoft.com/office/officeart/2018/5/layout/IconCircleLabelList"/>
    <dgm:cxn modelId="{DE52836D-44A9-414F-AEBB-92F9E9C6A723}" type="presParOf" srcId="{09548197-1953-4384-B3DA-3AAB46D7EEFD}" destId="{4EC93EAE-B461-44AF-84AF-49CD895B59F1}" srcOrd="1" destOrd="0" presId="urn:microsoft.com/office/officeart/2018/5/layout/IconCircleLabelList"/>
    <dgm:cxn modelId="{AF59E886-C8A4-4BD9-BE03-524DD5FB4275}" type="presParOf" srcId="{09548197-1953-4384-B3DA-3AAB46D7EEFD}" destId="{E787C4DC-E8CA-4552-AF83-F47AA60F1E71}" srcOrd="2" destOrd="0" presId="urn:microsoft.com/office/officeart/2018/5/layout/IconCircleLabelList"/>
    <dgm:cxn modelId="{A4F6111E-4690-4BF5-9A4F-22C5474C344B}" type="presParOf" srcId="{09548197-1953-4384-B3DA-3AAB46D7EEFD}" destId="{74ED3C3E-C0EC-44BF-A487-2817BD116AA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33850A-929A-4071-8290-C386FF7B009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08DBB1-85B0-43FC-8402-F6E8575D9353}">
      <dgm:prSet/>
      <dgm:spPr/>
      <dgm:t>
        <a:bodyPr/>
        <a:lstStyle/>
        <a:p>
          <a:r>
            <a:rPr lang="en-US"/>
            <a:t>A </a:t>
          </a:r>
          <a:r>
            <a:rPr lang="en-US" b="1" i="1"/>
            <a:t>capability</a:t>
          </a:r>
          <a:r>
            <a:rPr lang="en-US"/>
            <a:t> is an </a:t>
          </a:r>
          <a:r>
            <a:rPr lang="en-US" i="1"/>
            <a:t>enabling</a:t>
          </a:r>
          <a:r>
            <a:rPr lang="en-US"/>
            <a:t> technology for access</a:t>
          </a:r>
        </a:p>
      </dgm:t>
    </dgm:pt>
    <dgm:pt modelId="{6B80EF2F-F5B3-4B05-B7BC-370D6344C2ED}" type="parTrans" cxnId="{4D7A0E6D-6C7C-447E-9276-137FCD54C3D7}">
      <dgm:prSet/>
      <dgm:spPr/>
      <dgm:t>
        <a:bodyPr/>
        <a:lstStyle/>
        <a:p>
          <a:endParaRPr lang="en-US"/>
        </a:p>
      </dgm:t>
    </dgm:pt>
    <dgm:pt modelId="{118CCDCA-7181-46EC-A313-C1C6F96699CB}" type="sibTrans" cxnId="{4D7A0E6D-6C7C-447E-9276-137FCD54C3D7}">
      <dgm:prSet/>
      <dgm:spPr/>
      <dgm:t>
        <a:bodyPr/>
        <a:lstStyle/>
        <a:p>
          <a:endParaRPr lang="en-US"/>
        </a:p>
      </dgm:t>
    </dgm:pt>
    <dgm:pt modelId="{32589FE3-6DF5-4472-AA32-6A24AA23829D}">
      <dgm:prSet/>
      <dgm:spPr/>
      <dgm:t>
        <a:bodyPr/>
        <a:lstStyle/>
        <a:p>
          <a:r>
            <a:rPr lang="en-US"/>
            <a:t>An </a:t>
          </a:r>
          <a:r>
            <a:rPr lang="en-US" b="1" i="1"/>
            <a:t>access control list</a:t>
          </a:r>
          <a:r>
            <a:rPr lang="en-US"/>
            <a:t> is a </a:t>
          </a:r>
          <a:r>
            <a:rPr lang="en-US" i="1"/>
            <a:t>filtering</a:t>
          </a:r>
          <a:r>
            <a:rPr lang="en-US"/>
            <a:t> technology for access</a:t>
          </a:r>
        </a:p>
      </dgm:t>
    </dgm:pt>
    <dgm:pt modelId="{EC764C98-8E15-4ACD-BD64-F532B33BCEBD}" type="parTrans" cxnId="{A75B1635-3BA8-4AD7-9589-21A13E291492}">
      <dgm:prSet/>
      <dgm:spPr/>
      <dgm:t>
        <a:bodyPr/>
        <a:lstStyle/>
        <a:p>
          <a:endParaRPr lang="en-US"/>
        </a:p>
      </dgm:t>
    </dgm:pt>
    <dgm:pt modelId="{7B2A2E9B-645B-4893-9A10-031D384992F6}" type="sibTrans" cxnId="{A75B1635-3BA8-4AD7-9589-21A13E291492}">
      <dgm:prSet/>
      <dgm:spPr/>
      <dgm:t>
        <a:bodyPr/>
        <a:lstStyle/>
        <a:p>
          <a:endParaRPr lang="en-US"/>
        </a:p>
      </dgm:t>
    </dgm:pt>
    <dgm:pt modelId="{F503DC71-5603-48C7-91CD-D5984B257A77}" type="pres">
      <dgm:prSet presAssocID="{0033850A-929A-4071-8290-C386FF7B00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51B7B0-6094-41B1-90E0-1468F5CE1C5D}" type="pres">
      <dgm:prSet presAssocID="{9608DBB1-85B0-43FC-8402-F6E8575D9353}" presName="hierRoot1" presStyleCnt="0"/>
      <dgm:spPr/>
    </dgm:pt>
    <dgm:pt modelId="{C90E436D-8C6B-431E-995B-F2B01916E8E2}" type="pres">
      <dgm:prSet presAssocID="{9608DBB1-85B0-43FC-8402-F6E8575D9353}" presName="composite" presStyleCnt="0"/>
      <dgm:spPr/>
    </dgm:pt>
    <dgm:pt modelId="{3E0D7AAE-8BCC-4403-8EF7-543C4412D353}" type="pres">
      <dgm:prSet presAssocID="{9608DBB1-85B0-43FC-8402-F6E8575D9353}" presName="background" presStyleLbl="node0" presStyleIdx="0" presStyleCnt="2"/>
      <dgm:spPr/>
    </dgm:pt>
    <dgm:pt modelId="{07809CB9-25B4-44EE-B29B-B0BAE375BB88}" type="pres">
      <dgm:prSet presAssocID="{9608DBB1-85B0-43FC-8402-F6E8575D9353}" presName="text" presStyleLbl="fgAcc0" presStyleIdx="0" presStyleCnt="2">
        <dgm:presLayoutVars>
          <dgm:chPref val="3"/>
        </dgm:presLayoutVars>
      </dgm:prSet>
      <dgm:spPr/>
    </dgm:pt>
    <dgm:pt modelId="{CF69E770-5457-4488-8323-563B773165FA}" type="pres">
      <dgm:prSet presAssocID="{9608DBB1-85B0-43FC-8402-F6E8575D9353}" presName="hierChild2" presStyleCnt="0"/>
      <dgm:spPr/>
    </dgm:pt>
    <dgm:pt modelId="{3CEBDB6C-BBA0-497E-BCFC-77FD100C8558}" type="pres">
      <dgm:prSet presAssocID="{32589FE3-6DF5-4472-AA32-6A24AA23829D}" presName="hierRoot1" presStyleCnt="0"/>
      <dgm:spPr/>
    </dgm:pt>
    <dgm:pt modelId="{FE1E50BC-3C95-413A-87AB-824DFAD6A1AE}" type="pres">
      <dgm:prSet presAssocID="{32589FE3-6DF5-4472-AA32-6A24AA23829D}" presName="composite" presStyleCnt="0"/>
      <dgm:spPr/>
    </dgm:pt>
    <dgm:pt modelId="{51F19CA3-B01E-42D7-AFA5-EF1AE3E6A36B}" type="pres">
      <dgm:prSet presAssocID="{32589FE3-6DF5-4472-AA32-6A24AA23829D}" presName="background" presStyleLbl="node0" presStyleIdx="1" presStyleCnt="2"/>
      <dgm:spPr/>
    </dgm:pt>
    <dgm:pt modelId="{80835724-38FC-4CE5-9E16-35883AD53316}" type="pres">
      <dgm:prSet presAssocID="{32589FE3-6DF5-4472-AA32-6A24AA23829D}" presName="text" presStyleLbl="fgAcc0" presStyleIdx="1" presStyleCnt="2">
        <dgm:presLayoutVars>
          <dgm:chPref val="3"/>
        </dgm:presLayoutVars>
      </dgm:prSet>
      <dgm:spPr/>
    </dgm:pt>
    <dgm:pt modelId="{BE402486-EFAE-46EB-B2E7-E19B2D43885E}" type="pres">
      <dgm:prSet presAssocID="{32589FE3-6DF5-4472-AA32-6A24AA23829D}" presName="hierChild2" presStyleCnt="0"/>
      <dgm:spPr/>
    </dgm:pt>
  </dgm:ptLst>
  <dgm:cxnLst>
    <dgm:cxn modelId="{DA1E6C0A-0C2C-4EFC-9BF2-EDB2F7F6F670}" type="presOf" srcId="{0033850A-929A-4071-8290-C386FF7B0092}" destId="{F503DC71-5603-48C7-91CD-D5984B257A77}" srcOrd="0" destOrd="0" presId="urn:microsoft.com/office/officeart/2005/8/layout/hierarchy1"/>
    <dgm:cxn modelId="{A75B1635-3BA8-4AD7-9589-21A13E291492}" srcId="{0033850A-929A-4071-8290-C386FF7B0092}" destId="{32589FE3-6DF5-4472-AA32-6A24AA23829D}" srcOrd="1" destOrd="0" parTransId="{EC764C98-8E15-4ACD-BD64-F532B33BCEBD}" sibTransId="{7B2A2E9B-645B-4893-9A10-031D384992F6}"/>
    <dgm:cxn modelId="{5C90BB4A-5510-4389-AF4A-34243A811A13}" type="presOf" srcId="{32589FE3-6DF5-4472-AA32-6A24AA23829D}" destId="{80835724-38FC-4CE5-9E16-35883AD53316}" srcOrd="0" destOrd="0" presId="urn:microsoft.com/office/officeart/2005/8/layout/hierarchy1"/>
    <dgm:cxn modelId="{4D7A0E6D-6C7C-447E-9276-137FCD54C3D7}" srcId="{0033850A-929A-4071-8290-C386FF7B0092}" destId="{9608DBB1-85B0-43FC-8402-F6E8575D9353}" srcOrd="0" destOrd="0" parTransId="{6B80EF2F-F5B3-4B05-B7BC-370D6344C2ED}" sibTransId="{118CCDCA-7181-46EC-A313-C1C6F96699CB}"/>
    <dgm:cxn modelId="{F2E8D9B3-1C5B-4CB3-B347-39CA67215B15}" type="presOf" srcId="{9608DBB1-85B0-43FC-8402-F6E8575D9353}" destId="{07809CB9-25B4-44EE-B29B-B0BAE375BB88}" srcOrd="0" destOrd="0" presId="urn:microsoft.com/office/officeart/2005/8/layout/hierarchy1"/>
    <dgm:cxn modelId="{4DA438CF-03C5-4E2B-A6E2-A0D9F7BABDC3}" type="presParOf" srcId="{F503DC71-5603-48C7-91CD-D5984B257A77}" destId="{0351B7B0-6094-41B1-90E0-1468F5CE1C5D}" srcOrd="0" destOrd="0" presId="urn:microsoft.com/office/officeart/2005/8/layout/hierarchy1"/>
    <dgm:cxn modelId="{6F9150BA-EA3D-4E3D-A8E6-36FA69E99CFF}" type="presParOf" srcId="{0351B7B0-6094-41B1-90E0-1468F5CE1C5D}" destId="{C90E436D-8C6B-431E-995B-F2B01916E8E2}" srcOrd="0" destOrd="0" presId="urn:microsoft.com/office/officeart/2005/8/layout/hierarchy1"/>
    <dgm:cxn modelId="{3F749C73-7BFB-4A00-9FCF-CA06490E4383}" type="presParOf" srcId="{C90E436D-8C6B-431E-995B-F2B01916E8E2}" destId="{3E0D7AAE-8BCC-4403-8EF7-543C4412D353}" srcOrd="0" destOrd="0" presId="urn:microsoft.com/office/officeart/2005/8/layout/hierarchy1"/>
    <dgm:cxn modelId="{3B2987AE-81B2-43E2-89BD-14D4CCC13755}" type="presParOf" srcId="{C90E436D-8C6B-431E-995B-F2B01916E8E2}" destId="{07809CB9-25B4-44EE-B29B-B0BAE375BB88}" srcOrd="1" destOrd="0" presId="urn:microsoft.com/office/officeart/2005/8/layout/hierarchy1"/>
    <dgm:cxn modelId="{85561DE2-A579-4850-9AB2-53AAD1B4606D}" type="presParOf" srcId="{0351B7B0-6094-41B1-90E0-1468F5CE1C5D}" destId="{CF69E770-5457-4488-8323-563B773165FA}" srcOrd="1" destOrd="0" presId="urn:microsoft.com/office/officeart/2005/8/layout/hierarchy1"/>
    <dgm:cxn modelId="{18273BEC-5CAC-408E-A44F-6C3A3DF256F2}" type="presParOf" srcId="{F503DC71-5603-48C7-91CD-D5984B257A77}" destId="{3CEBDB6C-BBA0-497E-BCFC-77FD100C8558}" srcOrd="1" destOrd="0" presId="urn:microsoft.com/office/officeart/2005/8/layout/hierarchy1"/>
    <dgm:cxn modelId="{87C4DBBA-8559-400D-80E3-F06687E144BC}" type="presParOf" srcId="{3CEBDB6C-BBA0-497E-BCFC-77FD100C8558}" destId="{FE1E50BC-3C95-413A-87AB-824DFAD6A1AE}" srcOrd="0" destOrd="0" presId="urn:microsoft.com/office/officeart/2005/8/layout/hierarchy1"/>
    <dgm:cxn modelId="{C7466D5E-FD59-43B6-9C76-5A188AB504EE}" type="presParOf" srcId="{FE1E50BC-3C95-413A-87AB-824DFAD6A1AE}" destId="{51F19CA3-B01E-42D7-AFA5-EF1AE3E6A36B}" srcOrd="0" destOrd="0" presId="urn:microsoft.com/office/officeart/2005/8/layout/hierarchy1"/>
    <dgm:cxn modelId="{9F28293E-586E-4FA0-B30A-8BFDF70019B4}" type="presParOf" srcId="{FE1E50BC-3C95-413A-87AB-824DFAD6A1AE}" destId="{80835724-38FC-4CE5-9E16-35883AD53316}" srcOrd="1" destOrd="0" presId="urn:microsoft.com/office/officeart/2005/8/layout/hierarchy1"/>
    <dgm:cxn modelId="{52FD67E0-9F59-495B-9876-DAADBA1BF34F}" type="presParOf" srcId="{3CEBDB6C-BBA0-497E-BCFC-77FD100C8558}" destId="{BE402486-EFAE-46EB-B2E7-E19B2D4388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EA630C-4369-44BD-8481-314D111EEF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35A2108-4151-4DA1-98ED-7DD51378ED85}">
      <dgm:prSet/>
      <dgm:spPr/>
      <dgm:t>
        <a:bodyPr/>
        <a:lstStyle/>
        <a:p>
          <a:r>
            <a:rPr lang="en-US"/>
            <a:t>Mandatory Access Controls – what is permitted is determined by policy</a:t>
          </a:r>
        </a:p>
      </dgm:t>
    </dgm:pt>
    <dgm:pt modelId="{F6191411-1F50-4582-97AD-B24773E1A919}" type="parTrans" cxnId="{6A207617-95EA-48FB-8954-D10E01DF37E4}">
      <dgm:prSet/>
      <dgm:spPr/>
      <dgm:t>
        <a:bodyPr/>
        <a:lstStyle/>
        <a:p>
          <a:endParaRPr lang="en-US"/>
        </a:p>
      </dgm:t>
    </dgm:pt>
    <dgm:pt modelId="{B1645BC2-DEB6-4B85-A996-3FF4BC59715F}" type="sibTrans" cxnId="{6A207617-95EA-48FB-8954-D10E01DF37E4}">
      <dgm:prSet/>
      <dgm:spPr/>
      <dgm:t>
        <a:bodyPr/>
        <a:lstStyle/>
        <a:p>
          <a:endParaRPr lang="en-US"/>
        </a:p>
      </dgm:t>
    </dgm:pt>
    <dgm:pt modelId="{6B4EECE2-47D8-44D0-BDFA-0D12C144D802}">
      <dgm:prSet/>
      <dgm:spPr/>
      <dgm:t>
        <a:bodyPr/>
        <a:lstStyle/>
        <a:p>
          <a:r>
            <a:rPr lang="en-US"/>
            <a:t>Discretionary Access Controls – what is permitted is determined by user</a:t>
          </a:r>
        </a:p>
      </dgm:t>
    </dgm:pt>
    <dgm:pt modelId="{00694A67-AD90-4655-A053-1D7B19FA5D95}" type="parTrans" cxnId="{4F74F42B-B5FE-4F38-8352-AAFAE3AB4C25}">
      <dgm:prSet/>
      <dgm:spPr/>
      <dgm:t>
        <a:bodyPr/>
        <a:lstStyle/>
        <a:p>
          <a:endParaRPr lang="en-US"/>
        </a:p>
      </dgm:t>
    </dgm:pt>
    <dgm:pt modelId="{DBE7ED2A-8F55-4C4E-9B0D-3CA2E674D842}" type="sibTrans" cxnId="{4F74F42B-B5FE-4F38-8352-AAFAE3AB4C25}">
      <dgm:prSet/>
      <dgm:spPr/>
      <dgm:t>
        <a:bodyPr/>
        <a:lstStyle/>
        <a:p>
          <a:endParaRPr lang="en-US"/>
        </a:p>
      </dgm:t>
    </dgm:pt>
    <dgm:pt modelId="{4CBBEA8F-BDA9-43F0-BE87-306FF2B03F0E}" type="pres">
      <dgm:prSet presAssocID="{25EA630C-4369-44BD-8481-314D111EEF17}" presName="root" presStyleCnt="0">
        <dgm:presLayoutVars>
          <dgm:dir/>
          <dgm:resizeHandles val="exact"/>
        </dgm:presLayoutVars>
      </dgm:prSet>
      <dgm:spPr/>
    </dgm:pt>
    <dgm:pt modelId="{E1545D8B-34FF-420E-8A76-4CC2474FDC42}" type="pres">
      <dgm:prSet presAssocID="{935A2108-4151-4DA1-98ED-7DD51378ED85}" presName="compNode" presStyleCnt="0"/>
      <dgm:spPr/>
    </dgm:pt>
    <dgm:pt modelId="{CA9A691E-F4CA-4500-9763-1BFE785C775A}" type="pres">
      <dgm:prSet presAssocID="{935A2108-4151-4DA1-98ED-7DD51378ED85}" presName="bgRect" presStyleLbl="bgShp" presStyleIdx="0" presStyleCnt="2"/>
      <dgm:spPr/>
    </dgm:pt>
    <dgm:pt modelId="{67781CF7-C1A9-42FE-A62A-DEFF331A989E}" type="pres">
      <dgm:prSet presAssocID="{935A2108-4151-4DA1-98ED-7DD51378ED8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C8C59E96-90BF-4085-A158-3E0E939DB32E}" type="pres">
      <dgm:prSet presAssocID="{935A2108-4151-4DA1-98ED-7DD51378ED85}" presName="spaceRect" presStyleCnt="0"/>
      <dgm:spPr/>
    </dgm:pt>
    <dgm:pt modelId="{E78850EF-F714-4AF1-8B3D-48CF536CAD9D}" type="pres">
      <dgm:prSet presAssocID="{935A2108-4151-4DA1-98ED-7DD51378ED85}" presName="parTx" presStyleLbl="revTx" presStyleIdx="0" presStyleCnt="2">
        <dgm:presLayoutVars>
          <dgm:chMax val="0"/>
          <dgm:chPref val="0"/>
        </dgm:presLayoutVars>
      </dgm:prSet>
      <dgm:spPr/>
    </dgm:pt>
    <dgm:pt modelId="{CC802698-2445-42FA-ACBF-73B39BC48214}" type="pres">
      <dgm:prSet presAssocID="{B1645BC2-DEB6-4B85-A996-3FF4BC59715F}" presName="sibTrans" presStyleCnt="0"/>
      <dgm:spPr/>
    </dgm:pt>
    <dgm:pt modelId="{334F7DA0-A315-4C2F-BE63-66D6F4702986}" type="pres">
      <dgm:prSet presAssocID="{6B4EECE2-47D8-44D0-BDFA-0D12C144D802}" presName="compNode" presStyleCnt="0"/>
      <dgm:spPr/>
    </dgm:pt>
    <dgm:pt modelId="{4A6DDFBE-D11B-4726-A5CE-4BD0248B5211}" type="pres">
      <dgm:prSet presAssocID="{6B4EECE2-47D8-44D0-BDFA-0D12C144D802}" presName="bgRect" presStyleLbl="bgShp" presStyleIdx="1" presStyleCnt="2"/>
      <dgm:spPr/>
    </dgm:pt>
    <dgm:pt modelId="{20144588-4CA7-4E73-94BE-612E35778A34}" type="pres">
      <dgm:prSet presAssocID="{6B4EECE2-47D8-44D0-BDFA-0D12C144D8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EE6875B-CE4E-43D9-9C8A-2D0012522A1B}" type="pres">
      <dgm:prSet presAssocID="{6B4EECE2-47D8-44D0-BDFA-0D12C144D802}" presName="spaceRect" presStyleCnt="0"/>
      <dgm:spPr/>
    </dgm:pt>
    <dgm:pt modelId="{7363082E-D637-492A-BA99-ACEF4F5C2EDE}" type="pres">
      <dgm:prSet presAssocID="{6B4EECE2-47D8-44D0-BDFA-0D12C144D80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A207617-95EA-48FB-8954-D10E01DF37E4}" srcId="{25EA630C-4369-44BD-8481-314D111EEF17}" destId="{935A2108-4151-4DA1-98ED-7DD51378ED85}" srcOrd="0" destOrd="0" parTransId="{F6191411-1F50-4582-97AD-B24773E1A919}" sibTransId="{B1645BC2-DEB6-4B85-A996-3FF4BC59715F}"/>
    <dgm:cxn modelId="{AE0B5828-27BC-4FD8-8154-9A54DC00A0BF}" type="presOf" srcId="{6B4EECE2-47D8-44D0-BDFA-0D12C144D802}" destId="{7363082E-D637-492A-BA99-ACEF4F5C2EDE}" srcOrd="0" destOrd="0" presId="urn:microsoft.com/office/officeart/2018/2/layout/IconVerticalSolidList"/>
    <dgm:cxn modelId="{4F74F42B-B5FE-4F38-8352-AAFAE3AB4C25}" srcId="{25EA630C-4369-44BD-8481-314D111EEF17}" destId="{6B4EECE2-47D8-44D0-BDFA-0D12C144D802}" srcOrd="1" destOrd="0" parTransId="{00694A67-AD90-4655-A053-1D7B19FA5D95}" sibTransId="{DBE7ED2A-8F55-4C4E-9B0D-3CA2E674D842}"/>
    <dgm:cxn modelId="{D0A7783C-6AB2-49CF-8D93-7C0263AF4809}" type="presOf" srcId="{25EA630C-4369-44BD-8481-314D111EEF17}" destId="{4CBBEA8F-BDA9-43F0-BE87-306FF2B03F0E}" srcOrd="0" destOrd="0" presId="urn:microsoft.com/office/officeart/2018/2/layout/IconVerticalSolidList"/>
    <dgm:cxn modelId="{E18087B3-BF29-4D2A-B7FA-D108D79ABCB7}" type="presOf" srcId="{935A2108-4151-4DA1-98ED-7DD51378ED85}" destId="{E78850EF-F714-4AF1-8B3D-48CF536CAD9D}" srcOrd="0" destOrd="0" presId="urn:microsoft.com/office/officeart/2018/2/layout/IconVerticalSolidList"/>
    <dgm:cxn modelId="{7E6E2D68-D411-4EA0-ADC4-4834452A29B4}" type="presParOf" srcId="{4CBBEA8F-BDA9-43F0-BE87-306FF2B03F0E}" destId="{E1545D8B-34FF-420E-8A76-4CC2474FDC42}" srcOrd="0" destOrd="0" presId="urn:microsoft.com/office/officeart/2018/2/layout/IconVerticalSolidList"/>
    <dgm:cxn modelId="{BA2A09CE-5E4E-42ED-AEC4-A538B574A143}" type="presParOf" srcId="{E1545D8B-34FF-420E-8A76-4CC2474FDC42}" destId="{CA9A691E-F4CA-4500-9763-1BFE785C775A}" srcOrd="0" destOrd="0" presId="urn:microsoft.com/office/officeart/2018/2/layout/IconVerticalSolidList"/>
    <dgm:cxn modelId="{2893A6C7-99A5-4A22-9F37-35732AFDB52A}" type="presParOf" srcId="{E1545D8B-34FF-420E-8A76-4CC2474FDC42}" destId="{67781CF7-C1A9-42FE-A62A-DEFF331A989E}" srcOrd="1" destOrd="0" presId="urn:microsoft.com/office/officeart/2018/2/layout/IconVerticalSolidList"/>
    <dgm:cxn modelId="{39BC20B8-3ED4-450E-A8C2-2C4327DDBD9E}" type="presParOf" srcId="{E1545D8B-34FF-420E-8A76-4CC2474FDC42}" destId="{C8C59E96-90BF-4085-A158-3E0E939DB32E}" srcOrd="2" destOrd="0" presId="urn:microsoft.com/office/officeart/2018/2/layout/IconVerticalSolidList"/>
    <dgm:cxn modelId="{F760E9A4-FBBA-484E-B995-2416C71B33D4}" type="presParOf" srcId="{E1545D8B-34FF-420E-8A76-4CC2474FDC42}" destId="{E78850EF-F714-4AF1-8B3D-48CF536CAD9D}" srcOrd="3" destOrd="0" presId="urn:microsoft.com/office/officeart/2018/2/layout/IconVerticalSolidList"/>
    <dgm:cxn modelId="{F7143A3A-708D-422C-9264-344FE6591C74}" type="presParOf" srcId="{4CBBEA8F-BDA9-43F0-BE87-306FF2B03F0E}" destId="{CC802698-2445-42FA-ACBF-73B39BC48214}" srcOrd="1" destOrd="0" presId="urn:microsoft.com/office/officeart/2018/2/layout/IconVerticalSolidList"/>
    <dgm:cxn modelId="{9631ACB8-C72F-45D2-BB87-D3D2ABB30160}" type="presParOf" srcId="{4CBBEA8F-BDA9-43F0-BE87-306FF2B03F0E}" destId="{334F7DA0-A315-4C2F-BE63-66D6F4702986}" srcOrd="2" destOrd="0" presId="urn:microsoft.com/office/officeart/2018/2/layout/IconVerticalSolidList"/>
    <dgm:cxn modelId="{93D16C88-7B97-4FE9-8317-96F4F77B6356}" type="presParOf" srcId="{334F7DA0-A315-4C2F-BE63-66D6F4702986}" destId="{4A6DDFBE-D11B-4726-A5CE-4BD0248B5211}" srcOrd="0" destOrd="0" presId="urn:microsoft.com/office/officeart/2018/2/layout/IconVerticalSolidList"/>
    <dgm:cxn modelId="{291E440D-A612-4928-AD37-7D87A7FCFE11}" type="presParOf" srcId="{334F7DA0-A315-4C2F-BE63-66D6F4702986}" destId="{20144588-4CA7-4E73-94BE-612E35778A34}" srcOrd="1" destOrd="0" presId="urn:microsoft.com/office/officeart/2018/2/layout/IconVerticalSolidList"/>
    <dgm:cxn modelId="{DAED478F-1E4C-488F-BDBB-D77B3CED99FC}" type="presParOf" srcId="{334F7DA0-A315-4C2F-BE63-66D6F4702986}" destId="{DEE6875B-CE4E-43D9-9C8A-2D0012522A1B}" srcOrd="2" destOrd="0" presId="urn:microsoft.com/office/officeart/2018/2/layout/IconVerticalSolidList"/>
    <dgm:cxn modelId="{AE0E8540-61E7-442C-9ECA-29D1833AF9DC}" type="presParOf" srcId="{334F7DA0-A315-4C2F-BE63-66D6F4702986}" destId="{7363082E-D637-492A-BA99-ACEF4F5C2E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6A5E5-7608-4F7C-B555-B7D831E0BD65}">
      <dsp:nvSpPr>
        <dsp:cNvPr id="0" name=""/>
        <dsp:cNvSpPr/>
      </dsp:nvSpPr>
      <dsp:spPr>
        <a:xfrm>
          <a:off x="920" y="815617"/>
          <a:ext cx="3591408" cy="215484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Validating Identity</a:t>
          </a:r>
        </a:p>
      </dsp:txBody>
      <dsp:txXfrm>
        <a:off x="920" y="815617"/>
        <a:ext cx="3591408" cy="2154845"/>
      </dsp:txXfrm>
    </dsp:sp>
    <dsp:sp modelId="{322A64FF-A301-449E-95B8-5A1CC43CF03F}">
      <dsp:nvSpPr>
        <dsp:cNvPr id="0" name=""/>
        <dsp:cNvSpPr/>
      </dsp:nvSpPr>
      <dsp:spPr>
        <a:xfrm>
          <a:off x="3951470" y="815617"/>
          <a:ext cx="3591408" cy="2154845"/>
        </a:xfrm>
        <a:prstGeom prst="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Permissions Assigned to a Validated Identity</a:t>
          </a:r>
        </a:p>
      </dsp:txBody>
      <dsp:txXfrm>
        <a:off x="3951470" y="815617"/>
        <a:ext cx="3591408" cy="215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866FD-9C1A-4451-943C-1A47A8DAB648}">
      <dsp:nvSpPr>
        <dsp:cNvPr id="0" name=""/>
        <dsp:cNvSpPr/>
      </dsp:nvSpPr>
      <dsp:spPr>
        <a:xfrm>
          <a:off x="0" y="36809"/>
          <a:ext cx="79248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Something you </a:t>
          </a:r>
          <a:r>
            <a:rPr lang="en-US" sz="5200" b="1" u="sng" kern="1200"/>
            <a:t>KNOW</a:t>
          </a:r>
          <a:endParaRPr lang="en-US" sz="5200" kern="1200"/>
        </a:p>
      </dsp:txBody>
      <dsp:txXfrm>
        <a:off x="60884" y="97693"/>
        <a:ext cx="7803032" cy="1125452"/>
      </dsp:txXfrm>
    </dsp:sp>
    <dsp:sp modelId="{D3F873A3-EEBF-4FF3-B3F5-827D5F29F9C9}">
      <dsp:nvSpPr>
        <dsp:cNvPr id="0" name=""/>
        <dsp:cNvSpPr/>
      </dsp:nvSpPr>
      <dsp:spPr>
        <a:xfrm>
          <a:off x="0" y="1433790"/>
          <a:ext cx="79248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Something you </a:t>
          </a:r>
          <a:r>
            <a:rPr lang="en-US" sz="5200" b="1" u="sng" kern="1200"/>
            <a:t>HAVE</a:t>
          </a:r>
          <a:endParaRPr lang="en-US" sz="5200" kern="1200"/>
        </a:p>
      </dsp:txBody>
      <dsp:txXfrm>
        <a:off x="60884" y="1494674"/>
        <a:ext cx="7803032" cy="1125452"/>
      </dsp:txXfrm>
    </dsp:sp>
    <dsp:sp modelId="{E4FB7F39-A6C3-4D35-B353-27EA53DD7C13}">
      <dsp:nvSpPr>
        <dsp:cNvPr id="0" name=""/>
        <dsp:cNvSpPr/>
      </dsp:nvSpPr>
      <dsp:spPr>
        <a:xfrm>
          <a:off x="0" y="2830769"/>
          <a:ext cx="79248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Something you </a:t>
          </a:r>
          <a:r>
            <a:rPr lang="en-US" sz="5200" b="1" u="sng" kern="1200"/>
            <a:t>ARE</a:t>
          </a:r>
          <a:endParaRPr lang="en-US" sz="5200" kern="1200"/>
        </a:p>
      </dsp:txBody>
      <dsp:txXfrm>
        <a:off x="60884" y="2891653"/>
        <a:ext cx="7803032" cy="1125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F0A88-95D1-48F9-8C17-069E980D3C2D}">
      <dsp:nvSpPr>
        <dsp:cNvPr id="0" name=""/>
        <dsp:cNvSpPr/>
      </dsp:nvSpPr>
      <dsp:spPr>
        <a:xfrm>
          <a:off x="0" y="16850"/>
          <a:ext cx="5182791" cy="6955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Security Assumptions</a:t>
          </a:r>
        </a:p>
      </dsp:txBody>
      <dsp:txXfrm>
        <a:off x="33955" y="50805"/>
        <a:ext cx="5114881" cy="627655"/>
      </dsp:txXfrm>
    </dsp:sp>
    <dsp:sp modelId="{8CBB2CFE-EF41-4216-8E40-83F48B9C88EE}">
      <dsp:nvSpPr>
        <dsp:cNvPr id="0" name=""/>
        <dsp:cNvSpPr/>
      </dsp:nvSpPr>
      <dsp:spPr>
        <a:xfrm>
          <a:off x="0" y="712415"/>
          <a:ext cx="5182791" cy="4322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5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The “characteristic” is effectively unique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Can effectively measure, record, or detect the characteristic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Characteristic cannot be forged, replicated, or otherwise “lost”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Characteristic will not change (too much) over time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Characteristic will never need to be revoked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b="1" i="1" kern="1200" dirty="0"/>
            <a:t>The Authentication Protocol is Secure!</a:t>
          </a:r>
          <a:endParaRPr lang="en-US" sz="2300" kern="1200" dirty="0"/>
        </a:p>
      </dsp:txBody>
      <dsp:txXfrm>
        <a:off x="0" y="712415"/>
        <a:ext cx="5182791" cy="43221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343C2-8A34-45FA-8C43-802CD90951B1}">
      <dsp:nvSpPr>
        <dsp:cNvPr id="0" name=""/>
        <dsp:cNvSpPr/>
      </dsp:nvSpPr>
      <dsp:spPr>
        <a:xfrm>
          <a:off x="0" y="615237"/>
          <a:ext cx="7543800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09E6D-C4E4-47D4-B112-C19A065DB86C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690B7-A009-4369-A6CD-4B04EB1BF65A}">
      <dsp:nvSpPr>
        <dsp:cNvPr id="0" name=""/>
        <dsp:cNvSpPr/>
      </dsp:nvSpPr>
      <dsp:spPr>
        <a:xfrm>
          <a:off x="1311876" y="615237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False Negative – Do not authorize party with valid characteristic</a:t>
          </a:r>
        </a:p>
      </dsp:txBody>
      <dsp:txXfrm>
        <a:off x="1311876" y="615237"/>
        <a:ext cx="6231923" cy="1135824"/>
      </dsp:txXfrm>
    </dsp:sp>
    <dsp:sp modelId="{447B70F8-CE80-4494-8622-F40ABE49AAD8}">
      <dsp:nvSpPr>
        <dsp:cNvPr id="0" name=""/>
        <dsp:cNvSpPr/>
      </dsp:nvSpPr>
      <dsp:spPr>
        <a:xfrm>
          <a:off x="0" y="2035018"/>
          <a:ext cx="7543800" cy="1135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977DB-6617-4CDD-A748-BE45CB9FC003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DD7DE-1302-4A3E-B834-FADB8D187DB2}">
      <dsp:nvSpPr>
        <dsp:cNvPr id="0" name=""/>
        <dsp:cNvSpPr/>
      </dsp:nvSpPr>
      <dsp:spPr>
        <a:xfrm>
          <a:off x="1311876" y="2035018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False Positive – Authorize party with invalid characteristic</a:t>
          </a:r>
        </a:p>
      </dsp:txBody>
      <dsp:txXfrm>
        <a:off x="1311876" y="2035018"/>
        <a:ext cx="6231923" cy="11358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9E980-B97E-4FC3-B26B-162D79C97752}">
      <dsp:nvSpPr>
        <dsp:cNvPr id="0" name=""/>
        <dsp:cNvSpPr/>
      </dsp:nvSpPr>
      <dsp:spPr>
        <a:xfrm>
          <a:off x="709509" y="160539"/>
          <a:ext cx="2093062" cy="2093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9B1D5-E7E7-4DD5-AF9E-630E84F23A70}">
      <dsp:nvSpPr>
        <dsp:cNvPr id="0" name=""/>
        <dsp:cNvSpPr/>
      </dsp:nvSpPr>
      <dsp:spPr>
        <a:xfrm>
          <a:off x="1155571" y="606602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20956-746F-491A-BD26-00CC9088A465}">
      <dsp:nvSpPr>
        <dsp:cNvPr id="0" name=""/>
        <dsp:cNvSpPr/>
      </dsp:nvSpPr>
      <dsp:spPr>
        <a:xfrm>
          <a:off x="40415" y="2905540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Access Control Lists</a:t>
          </a:r>
        </a:p>
      </dsp:txBody>
      <dsp:txXfrm>
        <a:off x="40415" y="2905540"/>
        <a:ext cx="3431250" cy="720000"/>
      </dsp:txXfrm>
    </dsp:sp>
    <dsp:sp modelId="{7CAE061E-C4EF-4CB7-999A-CB0E45F5C882}">
      <dsp:nvSpPr>
        <dsp:cNvPr id="0" name=""/>
        <dsp:cNvSpPr/>
      </dsp:nvSpPr>
      <dsp:spPr>
        <a:xfrm>
          <a:off x="4741228" y="160539"/>
          <a:ext cx="2093062" cy="20930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93EAE-B461-44AF-84AF-49CD895B59F1}">
      <dsp:nvSpPr>
        <dsp:cNvPr id="0" name=""/>
        <dsp:cNvSpPr/>
      </dsp:nvSpPr>
      <dsp:spPr>
        <a:xfrm>
          <a:off x="5187290" y="606602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D3C3E-C0EC-44BF-A487-2817BD116AAA}">
      <dsp:nvSpPr>
        <dsp:cNvPr id="0" name=""/>
        <dsp:cNvSpPr/>
      </dsp:nvSpPr>
      <dsp:spPr>
        <a:xfrm>
          <a:off x="4072134" y="2905540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Capabilities</a:t>
          </a:r>
        </a:p>
      </dsp:txBody>
      <dsp:txXfrm>
        <a:off x="4072134" y="2905540"/>
        <a:ext cx="3431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D7AAE-8BCC-4403-8EF7-543C4412D353}">
      <dsp:nvSpPr>
        <dsp:cNvPr id="0" name=""/>
        <dsp:cNvSpPr/>
      </dsp:nvSpPr>
      <dsp:spPr>
        <a:xfrm>
          <a:off x="92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09CB9-25B4-44EE-B29B-B0BAE375BB88}">
      <dsp:nvSpPr>
        <dsp:cNvPr id="0" name=""/>
        <dsp:cNvSpPr/>
      </dsp:nvSpPr>
      <dsp:spPr>
        <a:xfrm>
          <a:off x="36006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 </a:t>
          </a:r>
          <a:r>
            <a:rPr lang="en-US" sz="3000" b="1" i="1" kern="1200"/>
            <a:t>capability</a:t>
          </a:r>
          <a:r>
            <a:rPr lang="en-US" sz="3000" kern="1200"/>
            <a:t> is an </a:t>
          </a:r>
          <a:r>
            <a:rPr lang="en-US" sz="3000" i="1" kern="1200"/>
            <a:t>enabling</a:t>
          </a:r>
          <a:r>
            <a:rPr lang="en-US" sz="3000" kern="1200"/>
            <a:t> technology for access</a:t>
          </a:r>
        </a:p>
      </dsp:txBody>
      <dsp:txXfrm>
        <a:off x="420176" y="1097501"/>
        <a:ext cx="3112037" cy="1932260"/>
      </dsp:txXfrm>
    </dsp:sp>
    <dsp:sp modelId="{51F19CA3-B01E-42D7-AFA5-EF1AE3E6A36B}">
      <dsp:nvSpPr>
        <dsp:cNvPr id="0" name=""/>
        <dsp:cNvSpPr/>
      </dsp:nvSpPr>
      <dsp:spPr>
        <a:xfrm>
          <a:off x="395147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35724-38FC-4CE5-9E16-35883AD53316}">
      <dsp:nvSpPr>
        <dsp:cNvPr id="0" name=""/>
        <dsp:cNvSpPr/>
      </dsp:nvSpPr>
      <dsp:spPr>
        <a:xfrm>
          <a:off x="431061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An </a:t>
          </a:r>
          <a:r>
            <a:rPr lang="en-US" sz="3000" b="1" i="1" kern="1200"/>
            <a:t>access control list</a:t>
          </a:r>
          <a:r>
            <a:rPr lang="en-US" sz="3000" kern="1200"/>
            <a:t> is a </a:t>
          </a:r>
          <a:r>
            <a:rPr lang="en-US" sz="3000" i="1" kern="1200"/>
            <a:t>filtering</a:t>
          </a:r>
          <a:r>
            <a:rPr lang="en-US" sz="3000" kern="1200"/>
            <a:t> technology for access</a:t>
          </a:r>
        </a:p>
      </dsp:txBody>
      <dsp:txXfrm>
        <a:off x="4370726" y="1097501"/>
        <a:ext cx="3112037" cy="19322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A691E-F4CA-4500-9763-1BFE785C775A}">
      <dsp:nvSpPr>
        <dsp:cNvPr id="0" name=""/>
        <dsp:cNvSpPr/>
      </dsp:nvSpPr>
      <dsp:spPr>
        <a:xfrm>
          <a:off x="0" y="615237"/>
          <a:ext cx="7543800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81CF7-C1A9-42FE-A62A-DEFF331A989E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850EF-F714-4AF1-8B3D-48CF536CAD9D}">
      <dsp:nvSpPr>
        <dsp:cNvPr id="0" name=""/>
        <dsp:cNvSpPr/>
      </dsp:nvSpPr>
      <dsp:spPr>
        <a:xfrm>
          <a:off x="1311876" y="615237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Mandatory Access Controls – what is permitted is determined by policy</a:t>
          </a:r>
        </a:p>
      </dsp:txBody>
      <dsp:txXfrm>
        <a:off x="1311876" y="615237"/>
        <a:ext cx="6231923" cy="1135824"/>
      </dsp:txXfrm>
    </dsp:sp>
    <dsp:sp modelId="{4A6DDFBE-D11B-4726-A5CE-4BD0248B5211}">
      <dsp:nvSpPr>
        <dsp:cNvPr id="0" name=""/>
        <dsp:cNvSpPr/>
      </dsp:nvSpPr>
      <dsp:spPr>
        <a:xfrm>
          <a:off x="0" y="2035018"/>
          <a:ext cx="7543800" cy="1135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44588-4CA7-4E73-94BE-612E35778A34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3082E-D637-492A-BA99-ACEF4F5C2EDE}">
      <dsp:nvSpPr>
        <dsp:cNvPr id="0" name=""/>
        <dsp:cNvSpPr/>
      </dsp:nvSpPr>
      <dsp:spPr>
        <a:xfrm>
          <a:off x="1311876" y="2035018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Discretionary Access Controls – what is permitted is determined by user</a:t>
          </a:r>
        </a:p>
      </dsp:txBody>
      <dsp:txXfrm>
        <a:off x="1311876" y="2035018"/>
        <a:ext cx="6231923" cy="1135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Authentication and</a:t>
            </a:r>
            <a:br>
              <a:rPr lang="en-US" dirty="0"/>
            </a:br>
            <a:r>
              <a:rPr lang="en-US" dirty="0"/>
              <a:t>Authorization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CS361S</a:t>
            </a:r>
          </a:p>
          <a:p>
            <a:r>
              <a:rPr lang="en-US" b="1" dirty="0"/>
              <a:t>Spring 2021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E3C2-8483-49A8-A09B-5222FA79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Hash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2A720-A858-423E-86B4-195BFC6A33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057400"/>
            <a:ext cx="7924800" cy="3657600"/>
          </a:xfrm>
        </p:spPr>
        <p:txBody>
          <a:bodyPr/>
          <a:lstStyle/>
          <a:p>
            <a:r>
              <a:rPr lang="en-US" dirty="0"/>
              <a:t>MD5 – DEPRECATED, DON’T USE</a:t>
            </a:r>
          </a:p>
          <a:p>
            <a:r>
              <a:rPr lang="en-US" dirty="0"/>
              <a:t>SHA1 – DEPRECATED, DON’T USE</a:t>
            </a:r>
          </a:p>
          <a:p>
            <a:r>
              <a:rPr lang="en-US" dirty="0"/>
              <a:t>SHA256 – Currently Recommended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r>
              <a:rPr lang="en-US" dirty="0"/>
              <a:t>sha256(“hello”)</a:t>
            </a:r>
          </a:p>
          <a:p>
            <a:pPr marL="201168" lvl="1" indent="0">
              <a:buNone/>
            </a:pPr>
            <a:r>
              <a:rPr lang="en-US" dirty="0"/>
              <a:t>2cf24dba5fb0a30e26e83b2ac5b9e29e</a:t>
            </a:r>
          </a:p>
          <a:p>
            <a:pPr marL="201168" lvl="1" indent="0">
              <a:buNone/>
            </a:pPr>
            <a:r>
              <a:rPr lang="en-US" dirty="0"/>
              <a:t>1b161e5c1fa7425e73043362938b9824</a:t>
            </a:r>
          </a:p>
        </p:txBody>
      </p:sp>
    </p:spTree>
    <p:extLst>
      <p:ext uri="{BB962C8B-B14F-4D97-AF65-F5344CB8AC3E}">
        <p14:creationId xmlns:p14="http://schemas.microsoft.com/office/powerpoint/2010/main" val="176300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9B52-0B7A-4BD4-ACCE-DB4A6305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Salted 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ECC3A-169E-4766-9EDD-713DABF6ED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Google “5e884898da28047151d0e56f8dc6292773603d0d6aabbdd62a11ef721d1542d8”</a:t>
            </a:r>
          </a:p>
          <a:p>
            <a:pPr marL="0" indent="0">
              <a:buNone/>
            </a:pPr>
            <a:r>
              <a:rPr lang="en-US" dirty="0"/>
              <a:t>The SHA256 hash of something will be the same until the end of time</a:t>
            </a:r>
          </a:p>
          <a:p>
            <a:pPr marL="0" indent="0">
              <a:buNone/>
            </a:pPr>
            <a:r>
              <a:rPr lang="en-US" dirty="0"/>
              <a:t>If we want the output to be unrecognizable, we can add a “salt”</a:t>
            </a:r>
          </a:p>
          <a:p>
            <a:pPr marL="0" indent="0">
              <a:buNone/>
            </a:pPr>
            <a:r>
              <a:rPr lang="en-US" dirty="0"/>
              <a:t>A salt is just some random data. It can be publicly known</a:t>
            </a:r>
          </a:p>
          <a:p>
            <a:pPr marL="0" indent="0">
              <a:buNone/>
            </a:pPr>
            <a:r>
              <a:rPr lang="en-US" dirty="0"/>
              <a:t>SHA256(“hello”+32 bytes of random) = a random value</a:t>
            </a:r>
          </a:p>
        </p:txBody>
      </p:sp>
    </p:spTree>
    <p:extLst>
      <p:ext uri="{BB962C8B-B14F-4D97-AF65-F5344CB8AC3E}">
        <p14:creationId xmlns:p14="http://schemas.microsoft.com/office/powerpoint/2010/main" val="45717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D8-2887-4E17-A975-2E26C7D1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Registration</a:t>
            </a:r>
          </a:p>
        </p:txBody>
      </p:sp>
      <p:sp>
        <p:nvSpPr>
          <p:cNvPr id="5" name="Callout: Left Arrow 4">
            <a:extLst>
              <a:ext uri="{FF2B5EF4-FFF2-40B4-BE49-F238E27FC236}">
                <a16:creationId xmlns:a16="http://schemas.microsoft.com/office/drawing/2014/main" id="{7556000E-F588-47DC-BD9D-BC6FEEF98A8A}"/>
              </a:ext>
            </a:extLst>
          </p:cNvPr>
          <p:cNvSpPr/>
          <p:nvPr/>
        </p:nvSpPr>
        <p:spPr>
          <a:xfrm>
            <a:off x="5587668" y="2604516"/>
            <a:ext cx="1904999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TERMINAL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931A6441-4640-4D5E-BE44-7DFFB2871D58}"/>
              </a:ext>
            </a:extLst>
          </p:cNvPr>
          <p:cNvSpPr/>
          <p:nvPr/>
        </p:nvSpPr>
        <p:spPr>
          <a:xfrm>
            <a:off x="7636042" y="260451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764269A-4FB4-4DC3-B11C-D4313EF7E92F}"/>
              </a:ext>
            </a:extLst>
          </p:cNvPr>
          <p:cNvSpPr/>
          <p:nvPr/>
        </p:nvSpPr>
        <p:spPr>
          <a:xfrm>
            <a:off x="838200" y="4563731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  <a:p>
            <a:pPr algn="ctr"/>
            <a:r>
              <a:rPr lang="en-US" b="1" dirty="0"/>
              <a:t>ID </a:t>
            </a:r>
            <a:r>
              <a:rPr lang="en-US" b="1" i="1" dirty="0"/>
              <a:t>X</a:t>
            </a:r>
            <a:r>
              <a:rPr lang="en-US" b="1" dirty="0"/>
              <a:t>: k, D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B0F09B7F-CD14-4614-96FF-FC6539B1B53D}"/>
              </a:ext>
            </a:extLst>
          </p:cNvPr>
          <p:cNvSpPr/>
          <p:nvPr/>
        </p:nvSpPr>
        <p:spPr>
          <a:xfrm>
            <a:off x="659731" y="1881981"/>
            <a:ext cx="2921669" cy="18748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COMPUTATION &amp; ALGORITHMIC COMPONENTS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9F19B51A-791C-49E5-A940-15F1C5CB2D5A}"/>
              </a:ext>
            </a:extLst>
          </p:cNvPr>
          <p:cNvSpPr/>
          <p:nvPr/>
        </p:nvSpPr>
        <p:spPr>
          <a:xfrm flipH="1">
            <a:off x="3647575" y="2819400"/>
            <a:ext cx="194009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F247D34-7C16-49F8-9C94-B7AF655703D4}"/>
              </a:ext>
            </a:extLst>
          </p:cNvPr>
          <p:cNvSpPr/>
          <p:nvPr/>
        </p:nvSpPr>
        <p:spPr>
          <a:xfrm>
            <a:off x="6524123" y="3664577"/>
            <a:ext cx="1985212" cy="89915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  <a:p>
            <a:pPr algn="ctr"/>
            <a:r>
              <a:rPr lang="en-US" b="1" dirty="0"/>
              <a:t>Identity </a:t>
            </a:r>
            <a:r>
              <a:rPr lang="en-US" b="1" i="1" dirty="0"/>
              <a:t>X</a:t>
            </a:r>
            <a:endParaRPr lang="en-US" b="1" dirty="0"/>
          </a:p>
          <a:p>
            <a:pPr algn="ctr"/>
            <a:r>
              <a:rPr lang="en-US" b="1" dirty="0"/>
              <a:t>Password </a:t>
            </a:r>
            <a:r>
              <a:rPr lang="en-US" b="1" i="1" dirty="0"/>
              <a:t>Y</a:t>
            </a:r>
            <a:endParaRPr lang="en-US" b="1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C4EA3F1-195C-42DC-AD8B-9F1F0B79A34E}"/>
              </a:ext>
            </a:extLst>
          </p:cNvPr>
          <p:cNvSpPr/>
          <p:nvPr/>
        </p:nvSpPr>
        <p:spPr>
          <a:xfrm>
            <a:off x="838200" y="3717675"/>
            <a:ext cx="2286000" cy="5334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Compute</a:t>
            </a:r>
          </a:p>
          <a:p>
            <a:pPr algn="ctr"/>
            <a:r>
              <a:rPr lang="en-US" b="1" dirty="0"/>
              <a:t>D = HASH(</a:t>
            </a:r>
            <a:r>
              <a:rPr lang="en-US" b="1" i="1" dirty="0"/>
              <a:t>Y</a:t>
            </a:r>
            <a:r>
              <a:rPr lang="en-US" b="1" dirty="0"/>
              <a:t>, salt k)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B2D8168-6D49-4BD1-9B58-C809124FB082}"/>
              </a:ext>
            </a:extLst>
          </p:cNvPr>
          <p:cNvSpPr/>
          <p:nvPr/>
        </p:nvSpPr>
        <p:spPr>
          <a:xfrm>
            <a:off x="685800" y="5820069"/>
            <a:ext cx="2743200" cy="5334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Store identity, Salt, Hash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0A5BA7E-C743-4749-8388-2EF8D242048A}"/>
              </a:ext>
            </a:extLst>
          </p:cNvPr>
          <p:cNvSpPr/>
          <p:nvPr/>
        </p:nvSpPr>
        <p:spPr>
          <a:xfrm>
            <a:off x="3759869" y="3677569"/>
            <a:ext cx="1985212" cy="89915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Transport</a:t>
            </a:r>
          </a:p>
          <a:p>
            <a:pPr algn="ctr"/>
            <a:r>
              <a:rPr lang="en-US" b="1" dirty="0"/>
              <a:t>Identity </a:t>
            </a:r>
            <a:r>
              <a:rPr lang="en-US" b="1" i="1" dirty="0"/>
              <a:t>X</a:t>
            </a:r>
            <a:endParaRPr lang="en-US" b="1" dirty="0"/>
          </a:p>
          <a:p>
            <a:pPr algn="ctr"/>
            <a:r>
              <a:rPr lang="en-US" b="1" dirty="0"/>
              <a:t>Password </a:t>
            </a:r>
            <a:r>
              <a:rPr lang="en-US" b="1" i="1" dirty="0"/>
              <a:t>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0598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D8-2887-4E17-A975-2E26C7D1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Verification</a:t>
            </a:r>
          </a:p>
        </p:txBody>
      </p:sp>
      <p:sp>
        <p:nvSpPr>
          <p:cNvPr id="5" name="Callout: Left Arrow 4">
            <a:extLst>
              <a:ext uri="{FF2B5EF4-FFF2-40B4-BE49-F238E27FC236}">
                <a16:creationId xmlns:a16="http://schemas.microsoft.com/office/drawing/2014/main" id="{7556000E-F588-47DC-BD9D-BC6FEEF98A8A}"/>
              </a:ext>
            </a:extLst>
          </p:cNvPr>
          <p:cNvSpPr/>
          <p:nvPr/>
        </p:nvSpPr>
        <p:spPr>
          <a:xfrm>
            <a:off x="5587668" y="2604516"/>
            <a:ext cx="1904999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TERMINAL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931A6441-4640-4D5E-BE44-7DFFB2871D58}"/>
              </a:ext>
            </a:extLst>
          </p:cNvPr>
          <p:cNvSpPr/>
          <p:nvPr/>
        </p:nvSpPr>
        <p:spPr>
          <a:xfrm>
            <a:off x="7636042" y="260451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9F19B51A-791C-49E5-A940-15F1C5CB2D5A}"/>
              </a:ext>
            </a:extLst>
          </p:cNvPr>
          <p:cNvSpPr/>
          <p:nvPr/>
        </p:nvSpPr>
        <p:spPr>
          <a:xfrm flipH="1">
            <a:off x="3647575" y="2819400"/>
            <a:ext cx="194009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EA4C1F-C9CC-4BBA-AC58-5FBE33CBB7DF}"/>
              </a:ext>
            </a:extLst>
          </p:cNvPr>
          <p:cNvSpPr/>
          <p:nvPr/>
        </p:nvSpPr>
        <p:spPr>
          <a:xfrm>
            <a:off x="6643436" y="3630974"/>
            <a:ext cx="1985212" cy="89915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  <a:p>
            <a:pPr algn="ctr"/>
            <a:r>
              <a:rPr lang="en-US" b="1" dirty="0"/>
              <a:t>Identity </a:t>
            </a:r>
            <a:r>
              <a:rPr lang="en-US" b="1" i="1" dirty="0"/>
              <a:t>X</a:t>
            </a:r>
            <a:endParaRPr lang="en-US" b="1" dirty="0"/>
          </a:p>
          <a:p>
            <a:pPr algn="ctr"/>
            <a:r>
              <a:rPr lang="en-US" b="1" dirty="0"/>
              <a:t>Password </a:t>
            </a:r>
            <a:r>
              <a:rPr lang="en-US" b="1" i="1" dirty="0"/>
              <a:t>Y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786A42-2E46-46DE-A08B-AD19C436AEA5}"/>
              </a:ext>
            </a:extLst>
          </p:cNvPr>
          <p:cNvSpPr/>
          <p:nvPr/>
        </p:nvSpPr>
        <p:spPr>
          <a:xfrm>
            <a:off x="3759869" y="3677569"/>
            <a:ext cx="1985212" cy="89915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Transport</a:t>
            </a:r>
          </a:p>
          <a:p>
            <a:pPr algn="ctr"/>
            <a:r>
              <a:rPr lang="en-US" b="1" dirty="0"/>
              <a:t>Identity </a:t>
            </a:r>
            <a:r>
              <a:rPr lang="en-US" b="1" i="1" dirty="0"/>
              <a:t>X</a:t>
            </a:r>
            <a:endParaRPr lang="en-US" b="1" dirty="0"/>
          </a:p>
          <a:p>
            <a:pPr algn="ctr"/>
            <a:r>
              <a:rPr lang="en-US" b="1" dirty="0"/>
              <a:t>Password </a:t>
            </a:r>
            <a:r>
              <a:rPr lang="en-US" b="1" i="1" dirty="0"/>
              <a:t>Y</a:t>
            </a:r>
            <a:endParaRPr lang="en-US" b="1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7471ED9F-9642-4D61-AD19-EFB2919BFF6D}"/>
              </a:ext>
            </a:extLst>
          </p:cNvPr>
          <p:cNvSpPr/>
          <p:nvPr/>
        </p:nvSpPr>
        <p:spPr>
          <a:xfrm>
            <a:off x="808121" y="4953000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  <a:p>
            <a:pPr algn="ctr"/>
            <a:r>
              <a:rPr lang="en-US" b="1" dirty="0"/>
              <a:t>ID </a:t>
            </a:r>
            <a:r>
              <a:rPr lang="en-US" b="1" i="1" dirty="0"/>
              <a:t>X</a:t>
            </a:r>
            <a:r>
              <a:rPr lang="en-US" b="1" dirty="0"/>
              <a:t>: k, D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5A89632F-2DFA-4CC5-A05C-1E0F53BA4298}"/>
              </a:ext>
            </a:extLst>
          </p:cNvPr>
          <p:cNvSpPr/>
          <p:nvPr/>
        </p:nvSpPr>
        <p:spPr>
          <a:xfrm>
            <a:off x="659731" y="1881981"/>
            <a:ext cx="2921669" cy="18748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COMPUTATION &amp; ALGORITHMIC COMPONENTS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F529341-AE91-432A-B484-48EF090AF6D5}"/>
              </a:ext>
            </a:extLst>
          </p:cNvPr>
          <p:cNvSpPr/>
          <p:nvPr/>
        </p:nvSpPr>
        <p:spPr>
          <a:xfrm>
            <a:off x="838200" y="3717674"/>
            <a:ext cx="2286000" cy="108292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Verify</a:t>
            </a:r>
          </a:p>
          <a:p>
            <a:pPr algn="ctr"/>
            <a:r>
              <a:rPr lang="en-US" b="1" dirty="0"/>
              <a:t>D’ = HASH(</a:t>
            </a:r>
            <a:r>
              <a:rPr lang="en-US" b="1" i="1" dirty="0"/>
              <a:t>Y</a:t>
            </a:r>
            <a:r>
              <a:rPr lang="en-US" b="1" dirty="0"/>
              <a:t>, salt k)</a:t>
            </a:r>
          </a:p>
          <a:p>
            <a:pPr algn="ctr"/>
            <a:r>
              <a:rPr lang="en-US" b="1" dirty="0"/>
              <a:t>Load D</a:t>
            </a:r>
          </a:p>
          <a:p>
            <a:pPr algn="ctr"/>
            <a:r>
              <a:rPr lang="en-US" b="1" dirty="0"/>
              <a:t>Compare D == D’?</a:t>
            </a:r>
          </a:p>
        </p:txBody>
      </p:sp>
    </p:spTree>
    <p:extLst>
      <p:ext uri="{BB962C8B-B14F-4D97-AF65-F5344CB8AC3E}">
        <p14:creationId xmlns:p14="http://schemas.microsoft.com/office/powerpoint/2010/main" val="1754226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D8-2887-4E17-A975-2E26C7D1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Problems</a:t>
            </a:r>
          </a:p>
        </p:txBody>
      </p:sp>
      <p:sp>
        <p:nvSpPr>
          <p:cNvPr id="5" name="Callout: Left Arrow 4">
            <a:extLst>
              <a:ext uri="{FF2B5EF4-FFF2-40B4-BE49-F238E27FC236}">
                <a16:creationId xmlns:a16="http://schemas.microsoft.com/office/drawing/2014/main" id="{7556000E-F588-47DC-BD9D-BC6FEEF98A8A}"/>
              </a:ext>
            </a:extLst>
          </p:cNvPr>
          <p:cNvSpPr/>
          <p:nvPr/>
        </p:nvSpPr>
        <p:spPr>
          <a:xfrm>
            <a:off x="5587668" y="2604516"/>
            <a:ext cx="1904999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TERMINAL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931A6441-4640-4D5E-BE44-7DFFB2871D58}"/>
              </a:ext>
            </a:extLst>
          </p:cNvPr>
          <p:cNvSpPr/>
          <p:nvPr/>
        </p:nvSpPr>
        <p:spPr>
          <a:xfrm>
            <a:off x="7636042" y="260451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9F19B51A-791C-49E5-A940-15F1C5CB2D5A}"/>
              </a:ext>
            </a:extLst>
          </p:cNvPr>
          <p:cNvSpPr/>
          <p:nvPr/>
        </p:nvSpPr>
        <p:spPr>
          <a:xfrm flipH="1">
            <a:off x="3647575" y="2819400"/>
            <a:ext cx="194009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7471ED9F-9642-4D61-AD19-EFB2919BFF6D}"/>
              </a:ext>
            </a:extLst>
          </p:cNvPr>
          <p:cNvSpPr/>
          <p:nvPr/>
        </p:nvSpPr>
        <p:spPr>
          <a:xfrm>
            <a:off x="808121" y="4953000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  <a:p>
            <a:pPr algn="ctr"/>
            <a:r>
              <a:rPr lang="en-US" b="1" dirty="0"/>
              <a:t>ID </a:t>
            </a:r>
            <a:r>
              <a:rPr lang="en-US" b="1" i="1" dirty="0"/>
              <a:t>X</a:t>
            </a:r>
            <a:r>
              <a:rPr lang="en-US" b="1" dirty="0"/>
              <a:t>: k, D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5A89632F-2DFA-4CC5-A05C-1E0F53BA4298}"/>
              </a:ext>
            </a:extLst>
          </p:cNvPr>
          <p:cNvSpPr/>
          <p:nvPr/>
        </p:nvSpPr>
        <p:spPr>
          <a:xfrm>
            <a:off x="659731" y="1881981"/>
            <a:ext cx="2921669" cy="18748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COMPUTATION &amp; ALGORITHMIC COMPONENTS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93F19DA-EB5B-474E-A6AE-0FDD7B99DA83}"/>
              </a:ext>
            </a:extLst>
          </p:cNvPr>
          <p:cNvSpPr/>
          <p:nvPr/>
        </p:nvSpPr>
        <p:spPr>
          <a:xfrm>
            <a:off x="7239001" y="3962400"/>
            <a:ext cx="1752600" cy="1295400"/>
          </a:xfrm>
          <a:prstGeom prst="wedgeRectCallout">
            <a:avLst>
              <a:gd name="adj1" fmla="val 667"/>
              <a:gd name="adj2" fmla="val -6894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Forgot PW</a:t>
            </a:r>
          </a:p>
          <a:p>
            <a:pPr marL="342900" indent="-342900">
              <a:buAutoNum type="arabicPeriod"/>
            </a:pPr>
            <a:r>
              <a:rPr lang="en-US" dirty="0"/>
              <a:t>Shared PW</a:t>
            </a:r>
          </a:p>
          <a:p>
            <a:pPr marL="342900" indent="-342900">
              <a:buAutoNum type="arabicPeriod"/>
            </a:pPr>
            <a:r>
              <a:rPr lang="en-US" dirty="0"/>
              <a:t>Easily Guessed PW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431ED810-AABE-4161-9322-8EACC9FB073A}"/>
              </a:ext>
            </a:extLst>
          </p:cNvPr>
          <p:cNvSpPr/>
          <p:nvPr/>
        </p:nvSpPr>
        <p:spPr>
          <a:xfrm>
            <a:off x="5410200" y="5410200"/>
            <a:ext cx="1371600" cy="533400"/>
          </a:xfrm>
          <a:prstGeom prst="wedgeRectCallout">
            <a:avLst>
              <a:gd name="adj1" fmla="val 40542"/>
              <a:gd name="adj2" fmla="val -44390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Key </a:t>
            </a:r>
            <a:r>
              <a:rPr lang="en-US" dirty="0" err="1"/>
              <a:t>Logers</a:t>
            </a:r>
            <a:endParaRPr lang="en-US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59943BA-58DB-45B3-BB84-FC8C482617C1}"/>
              </a:ext>
            </a:extLst>
          </p:cNvPr>
          <p:cNvSpPr/>
          <p:nvPr/>
        </p:nvSpPr>
        <p:spPr>
          <a:xfrm>
            <a:off x="5105400" y="1318419"/>
            <a:ext cx="1613233" cy="533400"/>
          </a:xfrm>
          <a:prstGeom prst="wedgeRectCallout">
            <a:avLst>
              <a:gd name="adj1" fmla="val -48584"/>
              <a:gd name="adj2" fmla="val 19330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Interception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363F912-6D6C-469C-81BC-A12456C3432C}"/>
              </a:ext>
            </a:extLst>
          </p:cNvPr>
          <p:cNvSpPr/>
          <p:nvPr/>
        </p:nvSpPr>
        <p:spPr>
          <a:xfrm>
            <a:off x="3647575" y="5006181"/>
            <a:ext cx="1613233" cy="899152"/>
          </a:xfrm>
          <a:prstGeom prst="wedgeRectCallout">
            <a:avLst>
              <a:gd name="adj1" fmla="val -96689"/>
              <a:gd name="adj2" fmla="val -19922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Trojans</a:t>
            </a:r>
          </a:p>
          <a:p>
            <a:pPr marL="342900" indent="-342900">
              <a:buAutoNum type="arabicPeriod"/>
            </a:pPr>
            <a:r>
              <a:rPr lang="en-US" dirty="0"/>
              <a:t>Insiders</a:t>
            </a:r>
          </a:p>
          <a:p>
            <a:pPr marL="342900" indent="-342900">
              <a:buAutoNum type="arabicPeriod"/>
            </a:pPr>
            <a:r>
              <a:rPr lang="en-US" dirty="0" err="1"/>
              <a:t>WeakHash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7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EB08-09B7-4D7D-A4DF-2C7538D4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763" y="634946"/>
            <a:ext cx="3845379" cy="1450757"/>
          </a:xfrm>
        </p:spPr>
        <p:txBody>
          <a:bodyPr>
            <a:normAutofit/>
          </a:bodyPr>
          <a:lstStyle/>
          <a:p>
            <a:r>
              <a:rPr lang="en-US" dirty="0"/>
              <a:t>Something you Have</a:t>
            </a:r>
          </a:p>
        </p:txBody>
      </p:sp>
      <p:pic>
        <p:nvPicPr>
          <p:cNvPr id="7" name="Graphic 6" descr="Employee Badge">
            <a:extLst>
              <a:ext uri="{FF2B5EF4-FFF2-40B4-BE49-F238E27FC236}">
                <a16:creationId xmlns:a16="http://schemas.microsoft.com/office/drawing/2014/main" id="{3C0AB402-E172-433D-986E-7D8E6563B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394" y="1224619"/>
            <a:ext cx="4088720" cy="40887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04B46-FDEC-4D6E-BAC8-90E5130B0E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08763" y="2198914"/>
            <a:ext cx="3845379" cy="3670180"/>
          </a:xfrm>
        </p:spPr>
        <p:txBody>
          <a:bodyPr>
            <a:normAutofit/>
          </a:bodyPr>
          <a:lstStyle/>
          <a:p>
            <a:r>
              <a:rPr lang="en-US" dirty="0"/>
              <a:t>Security Assumptions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“token” is ONLY possessed by the party seeking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token cannot be easily forged or duplicated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The authentication protocol is secure</a:t>
            </a:r>
          </a:p>
        </p:txBody>
      </p:sp>
    </p:spTree>
    <p:extLst>
      <p:ext uri="{BB962C8B-B14F-4D97-AF65-F5344CB8AC3E}">
        <p14:creationId xmlns:p14="http://schemas.microsoft.com/office/powerpoint/2010/main" val="3222865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BDA1-D688-4EA4-AAB0-3D5C6661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you Have Examples</a:t>
            </a:r>
          </a:p>
        </p:txBody>
      </p:sp>
      <p:pic>
        <p:nvPicPr>
          <p:cNvPr id="1026" name="Picture 2" descr="Amazon.com: RSA SecurID SID700 - hardware token: Computers &amp; Accessories">
            <a:extLst>
              <a:ext uri="{FF2B5EF4-FFF2-40B4-BE49-F238E27FC236}">
                <a16:creationId xmlns:a16="http://schemas.microsoft.com/office/drawing/2014/main" id="{576271DE-7BD8-4A0B-9005-A102F042F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87035"/>
            <a:ext cx="2404269" cy="102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uo Mobile on Android - Guide to Two-Factor Authentication · Duo Security">
            <a:extLst>
              <a:ext uri="{FF2B5EF4-FFF2-40B4-BE49-F238E27FC236}">
                <a16:creationId xmlns:a16="http://schemas.microsoft.com/office/drawing/2014/main" id="{053001A3-B25D-4E2E-9055-076FFAC70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439" y="3276600"/>
            <a:ext cx="4953000" cy="287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y You Shouldn't Use SMS for Two-Factor Authentication (and What to Use  Instead)">
            <a:extLst>
              <a:ext uri="{FF2B5EF4-FFF2-40B4-BE49-F238E27FC236}">
                <a16:creationId xmlns:a16="http://schemas.microsoft.com/office/drawing/2014/main" id="{BB3390B4-1209-4A8C-87FA-906D622E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76493"/>
            <a:ext cx="31527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92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54CD-D9B9-4BD9-8B33-2AF17E5D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763" y="634946"/>
            <a:ext cx="3845379" cy="1450757"/>
          </a:xfrm>
        </p:spPr>
        <p:txBody>
          <a:bodyPr>
            <a:normAutofit/>
          </a:bodyPr>
          <a:lstStyle/>
          <a:p>
            <a:r>
              <a:rPr lang="en-US" dirty="0"/>
              <a:t>Problems with “Tokens”</a:t>
            </a: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19568C5D-7923-4967-83C5-995B2565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394" y="1224619"/>
            <a:ext cx="4088720" cy="408872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1A2E79-5D50-42E5-86B4-1CAA1D1C12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08763" y="2198914"/>
            <a:ext cx="3845379" cy="3670180"/>
          </a:xfrm>
        </p:spPr>
        <p:txBody>
          <a:bodyPr>
            <a:normAutofit/>
          </a:bodyPr>
          <a:lstStyle/>
          <a:p>
            <a:r>
              <a:rPr lang="en-US" dirty="0"/>
              <a:t>Is it </a:t>
            </a:r>
            <a:r>
              <a:rPr lang="en-US" b="1" i="1" dirty="0"/>
              <a:t>REALLY</a:t>
            </a:r>
            <a:r>
              <a:rPr lang="en-US" dirty="0"/>
              <a:t> something you have?</a:t>
            </a:r>
          </a:p>
          <a:p>
            <a:r>
              <a:rPr lang="en-US" dirty="0"/>
              <a:t>Is sending a code by email 2-factor?</a:t>
            </a:r>
          </a:p>
          <a:p>
            <a:r>
              <a:rPr lang="en-US" dirty="0"/>
              <a:t>What about phone cloning?</a:t>
            </a:r>
          </a:p>
          <a:p>
            <a:r>
              <a:rPr lang="en-US" dirty="0"/>
              <a:t>What about network interception?</a:t>
            </a:r>
          </a:p>
          <a:p>
            <a:r>
              <a:rPr lang="en-US" dirty="0"/>
              <a:t>Is an RSA Token’s seed just </a:t>
            </a:r>
            <a:r>
              <a:rPr lang="en-US" b="1" i="1" dirty="0"/>
              <a:t>something you know</a:t>
            </a:r>
            <a:r>
              <a:rPr lang="en-US" dirty="0"/>
              <a:t>?</a:t>
            </a:r>
          </a:p>
          <a:p>
            <a:r>
              <a:rPr lang="en-US" dirty="0"/>
              <a:t>“Something you can respond with”</a:t>
            </a:r>
          </a:p>
        </p:txBody>
      </p:sp>
    </p:spTree>
    <p:extLst>
      <p:ext uri="{BB962C8B-B14F-4D97-AF65-F5344CB8AC3E}">
        <p14:creationId xmlns:p14="http://schemas.microsoft.com/office/powerpoint/2010/main" val="1297439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A5B8-986D-4050-83FD-25A524BB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09" y="634946"/>
            <a:ext cx="2529396" cy="5055904"/>
          </a:xfrm>
        </p:spPr>
        <p:txBody>
          <a:bodyPr anchor="ctr">
            <a:normAutofit/>
          </a:bodyPr>
          <a:lstStyle/>
          <a:p>
            <a:r>
              <a:rPr lang="en-US" sz="4100"/>
              <a:t>Something you Are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08ACE1-D9BD-4B1D-AB13-5142C0BFB6F1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75059" y="639763"/>
          <a:ext cx="5182791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405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E2DE-F25B-4BBD-BA6D-9BAF7DE9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False Positives vs False Negatives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47139E-CE9C-417B-9391-08470E92B94C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13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/>
              <a:t>Authentication/Authorization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5B01F0D-E5DC-47FC-A229-E609F1FC60D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2032747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2637-D5AF-4FEF-AE1F-5B9A70CB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634946"/>
            <a:ext cx="4776107" cy="1450757"/>
          </a:xfrm>
        </p:spPr>
        <p:txBody>
          <a:bodyPr>
            <a:normAutofit/>
          </a:bodyPr>
          <a:lstStyle/>
          <a:p>
            <a:r>
              <a:rPr lang="en-US" dirty="0"/>
              <a:t>Receiver Operating Characteristic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F9518-FEB7-422A-9B21-5FD88903C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02" r="26182" b="1"/>
          <a:stretch/>
        </p:blipFill>
        <p:spPr>
          <a:xfrm>
            <a:off x="20" y="-12128"/>
            <a:ext cx="3490702" cy="68701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18E1-A0FE-4F80-A15C-BB2F8AC31B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6200" y="2198914"/>
            <a:ext cx="4776107" cy="3670180"/>
          </a:xfrm>
        </p:spPr>
        <p:txBody>
          <a:bodyPr>
            <a:normAutofit/>
          </a:bodyPr>
          <a:lstStyle/>
          <a:p>
            <a:r>
              <a:rPr lang="en-US" dirty="0"/>
              <a:t>The trade off between FP and FN</a:t>
            </a:r>
          </a:p>
          <a:p>
            <a:r>
              <a:rPr lang="en-US" dirty="0"/>
              <a:t>Decreasing one typically increases the other</a:t>
            </a:r>
          </a:p>
          <a:p>
            <a:r>
              <a:rPr lang="en-US" dirty="0"/>
              <a:t>Equal Error Rate is when FP approximately equals FN</a:t>
            </a:r>
          </a:p>
          <a:p>
            <a:r>
              <a:rPr lang="en-US" dirty="0"/>
              <a:t>In most biometrics, </a:t>
            </a:r>
            <a:r>
              <a:rPr lang="en-US" b="1" i="1" dirty="0"/>
              <a:t>False Negatives</a:t>
            </a:r>
            <a:r>
              <a:rPr lang="en-US" dirty="0"/>
              <a:t> are worse</a:t>
            </a:r>
          </a:p>
        </p:txBody>
      </p:sp>
    </p:spTree>
    <p:extLst>
      <p:ext uri="{BB962C8B-B14F-4D97-AF65-F5344CB8AC3E}">
        <p14:creationId xmlns:p14="http://schemas.microsoft.com/office/powerpoint/2010/main" val="1955881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DDFB-5BDE-45C9-856D-60EC6CF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with Biometrics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2F06-40E7-4954-8FFA-1C3AB0CA2E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Fingerprinting has been *seriously* misused in Courts (see Anderson at pp. 469-470)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Interpretation of results and understanding of statistics</a:t>
            </a:r>
            <a:endParaRPr lang="en-US" i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Variable accuracy in scanning mechanism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“Freshness”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Belief in infallibility leads to security culture problems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Biometrics exclude a *lot* of people (e.g., differently abled)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Cvil</a:t>
            </a:r>
            <a:r>
              <a:rPr lang="en-US" dirty="0"/>
              <a:t> Rights and Privacy issues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Injury that alter the characteristic (e.g., fingerprint)</a:t>
            </a:r>
          </a:p>
        </p:txBody>
      </p:sp>
    </p:spTree>
    <p:extLst>
      <p:ext uri="{BB962C8B-B14F-4D97-AF65-F5344CB8AC3E}">
        <p14:creationId xmlns:p14="http://schemas.microsoft.com/office/powerpoint/2010/main" val="3862216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9EB9-8E4F-429C-96FA-D37BA4E3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498B-F836-471D-8F3C-8C25E109C6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The mechanism by which authorization permissions are managed</a:t>
            </a:r>
          </a:p>
          <a:p>
            <a:r>
              <a:rPr lang="en-US" dirty="0"/>
              <a:t>Within most information systems, the most common controls:</a:t>
            </a:r>
          </a:p>
          <a:p>
            <a:pPr lvl="1"/>
            <a:r>
              <a:rPr lang="en-US" sz="2000" dirty="0"/>
              <a:t>(C)</a:t>
            </a:r>
            <a:r>
              <a:rPr lang="en-US" sz="2000" dirty="0" err="1"/>
              <a:t>reate</a:t>
            </a:r>
            <a:endParaRPr lang="en-US" sz="2000" dirty="0"/>
          </a:p>
          <a:p>
            <a:pPr lvl="1"/>
            <a:r>
              <a:rPr lang="en-US" sz="2000" dirty="0"/>
              <a:t>(R)</a:t>
            </a:r>
            <a:r>
              <a:rPr lang="en-US" sz="2000" dirty="0" err="1"/>
              <a:t>ead</a:t>
            </a:r>
            <a:endParaRPr lang="en-US" sz="2000" dirty="0"/>
          </a:p>
          <a:p>
            <a:pPr lvl="1"/>
            <a:r>
              <a:rPr lang="en-US" sz="2000" dirty="0"/>
              <a:t>(U)</a:t>
            </a:r>
            <a:r>
              <a:rPr lang="en-US" sz="2000" dirty="0" err="1"/>
              <a:t>pdate</a:t>
            </a:r>
            <a:endParaRPr lang="en-US" sz="2000" dirty="0"/>
          </a:p>
          <a:p>
            <a:pPr lvl="1"/>
            <a:r>
              <a:rPr lang="en-US" sz="2000" dirty="0"/>
              <a:t>(D)</a:t>
            </a:r>
            <a:r>
              <a:rPr lang="en-US" sz="2000" dirty="0" err="1"/>
              <a:t>elete</a:t>
            </a:r>
            <a:endParaRPr lang="en-US" sz="2000" dirty="0"/>
          </a:p>
          <a:p>
            <a:r>
              <a:rPr lang="en-US" dirty="0"/>
              <a:t>Most other controls can be thought of as a form of one of these </a:t>
            </a:r>
          </a:p>
          <a:p>
            <a:r>
              <a:rPr lang="en-US" dirty="0"/>
              <a:t>(But “Execute” is often listed separately)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18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F989-3E31-45E3-A742-84A9011E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Every-day Approaches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886AC9-AD0A-412F-84EA-401A7DBA894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94167517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0634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9B03-F254-4E36-B292-8235DBA9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View of ACL/Capabilities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5E18A-4EA4-43FE-96B6-6E0EB33C4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33600"/>
            <a:ext cx="3159514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3D09FE-1B63-4C22-B4B1-A1B6EB08D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9" y="4267200"/>
            <a:ext cx="5562601" cy="128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40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F551-E2A1-4DEF-81C1-EE943DC6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Broader Concept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C9E248-6B67-4646-A759-783EFFB6FB5B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0656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15E5-5711-4B87-9701-BABC59B4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1CFAD-10C8-456C-AC3F-638351AD03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Opponents of capabilities argue that you cannot change a file’s status</a:t>
            </a:r>
          </a:p>
          <a:p>
            <a:r>
              <a:rPr lang="en-US" dirty="0"/>
              <a:t>They just don’t understand capabilities</a:t>
            </a: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CFBD1B-84D4-4A4B-B01D-D7A4DBB50803}"/>
              </a:ext>
            </a:extLst>
          </p:cNvPr>
          <p:cNvSpPr/>
          <p:nvPr/>
        </p:nvSpPr>
        <p:spPr>
          <a:xfrm>
            <a:off x="6858000" y="44196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D1C2B02-C779-49ED-B08B-E938C093E482}"/>
              </a:ext>
            </a:extLst>
          </p:cNvPr>
          <p:cNvSpPr/>
          <p:nvPr/>
        </p:nvSpPr>
        <p:spPr>
          <a:xfrm>
            <a:off x="5334000" y="4419600"/>
            <a:ext cx="964557" cy="914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Façade to File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529FC5-2C17-43CB-8E46-567AE480273A}"/>
              </a:ext>
            </a:extLst>
          </p:cNvPr>
          <p:cNvSpPr/>
          <p:nvPr/>
        </p:nvSpPr>
        <p:spPr>
          <a:xfrm>
            <a:off x="2133600" y="4038600"/>
            <a:ext cx="16002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Capability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CB931F-C4BB-48B8-94BC-DE69842224FB}"/>
              </a:ext>
            </a:extLst>
          </p:cNvPr>
          <p:cNvCxnSpPr/>
          <p:nvPr/>
        </p:nvCxnSpPr>
        <p:spPr>
          <a:xfrm>
            <a:off x="4114800" y="4876800"/>
            <a:ext cx="1066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D2E5F3B-13F0-481D-89D5-B0CF2C22238D}"/>
              </a:ext>
            </a:extLst>
          </p:cNvPr>
          <p:cNvSpPr/>
          <p:nvPr/>
        </p:nvSpPr>
        <p:spPr>
          <a:xfrm>
            <a:off x="5334000" y="3071148"/>
            <a:ext cx="964557" cy="96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Disable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0858A8-C78E-47EA-8B7C-A5A84E8DE871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5816279" y="4038595"/>
            <a:ext cx="0" cy="38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B83201-33E4-4C38-8B7F-E58525048207}"/>
              </a:ext>
            </a:extLst>
          </p:cNvPr>
          <p:cNvCxnSpPr>
            <a:endCxn id="4" idx="1"/>
          </p:cNvCxnSpPr>
          <p:nvPr/>
        </p:nvCxnSpPr>
        <p:spPr>
          <a:xfrm>
            <a:off x="6298557" y="4876800"/>
            <a:ext cx="55944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29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3D90-C94C-4E70-BCB1-09413230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MAC vs DAC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E04C21-AA27-4A04-A87B-DF5DA01A9DE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9149305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784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9E77-19A1-40EA-B0E7-32E8453E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Security (MLS)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C7B9B-0D6A-4951-83E8-EA34218C4B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Often seen as synonymous with MAC</a:t>
            </a:r>
          </a:p>
          <a:p>
            <a:r>
              <a:rPr lang="en-US" dirty="0"/>
              <a:t>Users and data are assigned classifications</a:t>
            </a:r>
          </a:p>
          <a:p>
            <a:r>
              <a:rPr lang="en-US" dirty="0"/>
              <a:t>What users are permitted to do with data depends on both labels</a:t>
            </a:r>
          </a:p>
        </p:txBody>
      </p:sp>
    </p:spTree>
    <p:extLst>
      <p:ext uri="{BB962C8B-B14F-4D97-AF65-F5344CB8AC3E}">
        <p14:creationId xmlns:p14="http://schemas.microsoft.com/office/powerpoint/2010/main" val="2469422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C374-0C9D-47DF-8BCA-F35F5748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 </a:t>
            </a:r>
            <a:r>
              <a:rPr lang="en-US" dirty="0" err="1"/>
              <a:t>Lapadula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9D66-5D08-43A4-A3F3-6B4B0B5E60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Design emerged from military document classification</a:t>
            </a:r>
          </a:p>
          <a:p>
            <a:r>
              <a:rPr lang="en-US" dirty="0"/>
              <a:t>Enforces two properties</a:t>
            </a:r>
          </a:p>
          <a:p>
            <a:pPr lvl="1"/>
            <a:r>
              <a:rPr lang="en-US" i="1" dirty="0"/>
              <a:t>Simple Security Property: </a:t>
            </a:r>
            <a:r>
              <a:rPr lang="en-US" dirty="0"/>
              <a:t>No Read Up (NRU)</a:t>
            </a:r>
          </a:p>
          <a:p>
            <a:pPr lvl="1"/>
            <a:r>
              <a:rPr lang="en-US" i="1" dirty="0"/>
              <a:t>*-Property: </a:t>
            </a:r>
            <a:r>
              <a:rPr lang="en-US" dirty="0"/>
              <a:t>No Write Down (NWD)</a:t>
            </a:r>
          </a:p>
          <a:p>
            <a:r>
              <a:rPr lang="en-US" dirty="0"/>
              <a:t>The *-property was the big innovation of BLP. It </a:t>
            </a:r>
            <a:r>
              <a:rPr lang="en-US" i="1" dirty="0"/>
              <a:t>assumed</a:t>
            </a:r>
            <a:r>
              <a:rPr lang="en-US" dirty="0"/>
              <a:t> trojans and buggy code!</a:t>
            </a:r>
          </a:p>
          <a:p>
            <a:r>
              <a:rPr lang="en-US" dirty="0"/>
              <a:t>This is a well defined security policy</a:t>
            </a:r>
          </a:p>
          <a:p>
            <a:pPr lvl="1"/>
            <a:r>
              <a:rPr lang="en-US" dirty="0"/>
              <a:t>It is relatively easy to determine if the mechanisms enforce the policy</a:t>
            </a:r>
          </a:p>
          <a:p>
            <a:pPr lvl="1"/>
            <a:r>
              <a:rPr lang="en-US" dirty="0"/>
              <a:t>If it’s the right policy it works great!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0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7241248C-511D-45EF-B4BE-F4543E6410F7}"/>
              </a:ext>
            </a:extLst>
          </p:cNvPr>
          <p:cNvSpPr/>
          <p:nvPr/>
        </p:nvSpPr>
        <p:spPr>
          <a:xfrm>
            <a:off x="5632784" y="5867400"/>
            <a:ext cx="2895600" cy="612648"/>
          </a:xfrm>
          <a:prstGeom prst="wedgeRectCallout">
            <a:avLst>
              <a:gd name="adj1" fmla="val 23136"/>
              <a:gd name="adj2" fmla="val -31750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PROOF n: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FB57AA9-47F9-4185-964A-56B3052DA696}"/>
              </a:ext>
            </a:extLst>
          </p:cNvPr>
          <p:cNvSpPr/>
          <p:nvPr/>
        </p:nvSpPr>
        <p:spPr>
          <a:xfrm>
            <a:off x="4876800" y="5130191"/>
            <a:ext cx="2743200" cy="612648"/>
          </a:xfrm>
          <a:prstGeom prst="wedgeRectCallout">
            <a:avLst>
              <a:gd name="adj1" fmla="val 47201"/>
              <a:gd name="adj2" fmla="val -21440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PROOF 2: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39EB9-8E4F-429C-96FA-D37BA4E3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Authentication Process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1AD9C1E0-3BA2-44A0-A204-1D49DD46C846}"/>
              </a:ext>
            </a:extLst>
          </p:cNvPr>
          <p:cNvSpPr/>
          <p:nvPr/>
        </p:nvSpPr>
        <p:spPr>
          <a:xfrm>
            <a:off x="7239000" y="28956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1A6B53B3-2A8B-4900-BFD1-62DA1C4B0973}"/>
              </a:ext>
            </a:extLst>
          </p:cNvPr>
          <p:cNvSpPr/>
          <p:nvPr/>
        </p:nvSpPr>
        <p:spPr>
          <a:xfrm>
            <a:off x="986589" y="29718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468B7B3-86DF-4242-B4E2-C0F9ABD3BA72}"/>
              </a:ext>
            </a:extLst>
          </p:cNvPr>
          <p:cNvSpPr/>
          <p:nvPr/>
        </p:nvSpPr>
        <p:spPr>
          <a:xfrm>
            <a:off x="4648200" y="2133600"/>
            <a:ext cx="2590800" cy="612648"/>
          </a:xfrm>
          <a:prstGeom prst="wedgeRectCallout">
            <a:avLst>
              <a:gd name="adj1" fmla="val 53238"/>
              <a:gd name="adj2" fmla="val 949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CLAIM: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E75B5AB-0CDD-426D-99E1-C9960161B1D4}"/>
              </a:ext>
            </a:extLst>
          </p:cNvPr>
          <p:cNvSpPr/>
          <p:nvPr/>
        </p:nvSpPr>
        <p:spPr>
          <a:xfrm>
            <a:off x="2895600" y="3046476"/>
            <a:ext cx="2590800" cy="612648"/>
          </a:xfrm>
          <a:prstGeom prst="wedgeRectCallout">
            <a:avLst>
              <a:gd name="adj1" fmla="val -81205"/>
              <a:gd name="adj2" fmla="val 124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Prove your claim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A1544CA-8581-4F3E-827D-63C5D28AB02A}"/>
              </a:ext>
            </a:extLst>
          </p:cNvPr>
          <p:cNvSpPr/>
          <p:nvPr/>
        </p:nvSpPr>
        <p:spPr>
          <a:xfrm>
            <a:off x="4648200" y="4224210"/>
            <a:ext cx="2743200" cy="612648"/>
          </a:xfrm>
          <a:prstGeom prst="wedgeRectCallout">
            <a:avLst>
              <a:gd name="adj1" fmla="val 51148"/>
              <a:gd name="adj2" fmla="val -1113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PROOF 1: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3C4617-05B4-48B1-9852-B09D0562A519}"/>
              </a:ext>
            </a:extLst>
          </p:cNvPr>
          <p:cNvSpPr/>
          <p:nvPr/>
        </p:nvSpPr>
        <p:spPr>
          <a:xfrm>
            <a:off x="451183" y="3997134"/>
            <a:ext cx="1985212" cy="5334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AUTHENTICATOR</a:t>
            </a:r>
          </a:p>
        </p:txBody>
      </p:sp>
    </p:spTree>
    <p:extLst>
      <p:ext uri="{BB962C8B-B14F-4D97-AF65-F5344CB8AC3E}">
        <p14:creationId xmlns:p14="http://schemas.microsoft.com/office/powerpoint/2010/main" val="2996472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A9C5-507A-472E-A846-1115234F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BLP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5214-CF37-4017-A58D-5CDEBC4F4D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/>
          <a:lstStyle/>
          <a:p>
            <a:r>
              <a:rPr lang="en-US" dirty="0"/>
              <a:t>If the security officer can “temporarily declassify” all of the protections go away</a:t>
            </a:r>
          </a:p>
          <a:p>
            <a:pPr lvl="1"/>
            <a:r>
              <a:rPr lang="en-US" dirty="0"/>
              <a:t>Strong tranquility: security labels never change during operation</a:t>
            </a:r>
          </a:p>
          <a:p>
            <a:pPr lvl="1"/>
            <a:r>
              <a:rPr lang="en-US" dirty="0"/>
              <a:t>Weak tranquility: labels never change in a way that violates security policy</a:t>
            </a:r>
          </a:p>
          <a:p>
            <a:pPr lvl="2"/>
            <a:r>
              <a:rPr lang="en-US" dirty="0"/>
              <a:t>The idea here is “least privilege”. Even if you have TS, start at unclassified</a:t>
            </a:r>
          </a:p>
          <a:p>
            <a:pPr lvl="2"/>
            <a:r>
              <a:rPr lang="en-US" dirty="0"/>
              <a:t>As you access info that is higher, your level increases</a:t>
            </a:r>
          </a:p>
          <a:p>
            <a:r>
              <a:rPr lang="en-US" dirty="0"/>
              <a:t>The system can get fragmented into pieces that can’t communicate</a:t>
            </a:r>
          </a:p>
          <a:p>
            <a:r>
              <a:rPr lang="en-US" dirty="0"/>
              <a:t>Also, what do you do with an App that has to straddle?</a:t>
            </a:r>
          </a:p>
          <a:p>
            <a:pPr lvl="1"/>
            <a:r>
              <a:rPr lang="en-US" dirty="0"/>
              <a:t>A document editor used to redact a TS document to Classified</a:t>
            </a:r>
          </a:p>
          <a:p>
            <a:r>
              <a:rPr lang="en-US" dirty="0"/>
              <a:t>Doesn’t deal with creation of subjects or objects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85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8CCC-F7C7-445C-8066-0A8E07F6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2DEC-6C0A-49A3-B2A7-355700231C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Upside-down BLP</a:t>
            </a:r>
          </a:p>
          <a:p>
            <a:pPr lvl="1"/>
            <a:r>
              <a:rPr lang="en-US" dirty="0"/>
              <a:t>You can only read up and write down</a:t>
            </a:r>
          </a:p>
          <a:p>
            <a:pPr lvl="1"/>
            <a:r>
              <a:rPr lang="en-US" dirty="0"/>
              <a:t>The goal is </a:t>
            </a:r>
            <a:r>
              <a:rPr lang="en-US" i="1" dirty="0"/>
              <a:t>integrity</a:t>
            </a:r>
            <a:r>
              <a:rPr lang="en-US" dirty="0"/>
              <a:t> not </a:t>
            </a:r>
            <a:r>
              <a:rPr lang="en-US" i="1" dirty="0"/>
              <a:t>confidentiality</a:t>
            </a:r>
            <a:endParaRPr lang="en-US" dirty="0"/>
          </a:p>
          <a:p>
            <a:r>
              <a:rPr lang="en-US" dirty="0"/>
              <a:t>Partially used in Vista. Uses the </a:t>
            </a:r>
            <a:r>
              <a:rPr lang="en-US" dirty="0" err="1"/>
              <a:t>NoWriteUp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Most files are “medium” or higher. IE is “low”</a:t>
            </a:r>
          </a:p>
          <a:p>
            <a:pPr lvl="1"/>
            <a:r>
              <a:rPr lang="en-US" dirty="0"/>
              <a:t>So, things downloaded can read most files, </a:t>
            </a:r>
            <a:r>
              <a:rPr lang="en-US" i="1" dirty="0"/>
              <a:t>but not write to them!</a:t>
            </a:r>
            <a:endParaRPr lang="en-US" dirty="0"/>
          </a:p>
          <a:p>
            <a:r>
              <a:rPr lang="en-US" dirty="0"/>
              <a:t>This was the first formal model of integrity</a:t>
            </a:r>
          </a:p>
          <a:p>
            <a:pPr lvl="1"/>
            <a:r>
              <a:rPr lang="en-US" dirty="0"/>
              <a:t>Struggled in real-world because of the exceptions and straddling issues</a:t>
            </a:r>
          </a:p>
        </p:txBody>
      </p:sp>
    </p:spTree>
    <p:extLst>
      <p:ext uri="{BB962C8B-B14F-4D97-AF65-F5344CB8AC3E}">
        <p14:creationId xmlns:p14="http://schemas.microsoft.com/office/powerpoint/2010/main" val="1157969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/>
          <a:lstStyle/>
          <a:p>
            <a:r>
              <a:rPr lang="en-US" dirty="0"/>
              <a:t>Information sharing often involves some kind of “scrubbing”</a:t>
            </a:r>
          </a:p>
          <a:p>
            <a:r>
              <a:rPr lang="en-US" dirty="0"/>
              <a:t>In MLS, a report is redacted before moving down a security layer</a:t>
            </a:r>
          </a:p>
          <a:p>
            <a:r>
              <a:rPr lang="en-US" dirty="0"/>
              <a:t>In privacy-preserving systems, data is often </a:t>
            </a:r>
            <a:r>
              <a:rPr lang="en-US" i="1" dirty="0"/>
              <a:t>anonymized</a:t>
            </a:r>
            <a:endParaRPr lang="en-US" dirty="0"/>
          </a:p>
          <a:p>
            <a:r>
              <a:rPr lang="en-US" dirty="0"/>
              <a:t>The problem, of course, is inference</a:t>
            </a:r>
          </a:p>
          <a:p>
            <a:pPr lvl="1"/>
            <a:r>
              <a:rPr lang="en-US" dirty="0"/>
              <a:t>People can often be identified by their medical records even with names removed</a:t>
            </a:r>
          </a:p>
          <a:p>
            <a:pPr lvl="1"/>
            <a:r>
              <a:rPr lang="en-US" dirty="0"/>
              <a:t>And, of course, we’ve seen this with AOL and Google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77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038600"/>
          </a:xfrm>
        </p:spPr>
        <p:txBody>
          <a:bodyPr/>
          <a:lstStyle/>
          <a:p>
            <a:r>
              <a:rPr lang="en-US" dirty="0"/>
              <a:t>Characteristic formula – the query instructions to get some set</a:t>
            </a:r>
          </a:p>
          <a:p>
            <a:r>
              <a:rPr lang="en-US" dirty="0"/>
              <a:t>Query set – the set produced by a characteristic formula</a:t>
            </a:r>
          </a:p>
          <a:p>
            <a:r>
              <a:rPr lang="en-US" dirty="0"/>
              <a:t>Sensitive Statistics – stats that deanonymize information:</a:t>
            </a:r>
          </a:p>
          <a:p>
            <a:pPr lvl="1"/>
            <a:r>
              <a:rPr lang="en-US" dirty="0"/>
              <a:t>For example, if the set is too small, than we’ve identified an individual by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53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You can limit how small a result is from a query</a:t>
            </a:r>
          </a:p>
          <a:p>
            <a:r>
              <a:rPr lang="en-US" dirty="0"/>
              <a:t>But you also have to worry about returning N-1!!</a:t>
            </a:r>
          </a:p>
          <a:p>
            <a:r>
              <a:rPr lang="en-US" dirty="0"/>
              <a:t>Also, you have to deal with using multiple queries to get a smaller than N intersection</a:t>
            </a:r>
          </a:p>
        </p:txBody>
      </p:sp>
    </p:spTree>
    <p:extLst>
      <p:ext uri="{BB962C8B-B14F-4D97-AF65-F5344CB8AC3E}">
        <p14:creationId xmlns:p14="http://schemas.microsoft.com/office/powerpoint/2010/main" val="4109794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C665-C521-477C-B4A2-697CC10E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 Based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7380-961F-4CAB-B662-B7421A563A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RBAC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Users assigned roles, permissions based on roles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Is this MAC or DAC?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Lessons from the field: what goes wrong in RBAC?</a:t>
            </a:r>
          </a:p>
        </p:txBody>
      </p:sp>
    </p:spTree>
    <p:extLst>
      <p:ext uri="{BB962C8B-B14F-4D97-AF65-F5344CB8AC3E}">
        <p14:creationId xmlns:p14="http://schemas.microsoft.com/office/powerpoint/2010/main" val="3722878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1B2D-2CE5-45B0-BFC1-9F5E5B60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5E00-0BD4-4525-BD88-C271FF1FBC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Least Privilege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Separation of Duties</a:t>
            </a:r>
          </a:p>
        </p:txBody>
      </p:sp>
    </p:spTree>
    <p:extLst>
      <p:ext uri="{BB962C8B-B14F-4D97-AF65-F5344CB8AC3E}">
        <p14:creationId xmlns:p14="http://schemas.microsoft.com/office/powerpoint/2010/main" val="303411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A501-77F2-4F37-86B9-0F025095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F47BA-B8E8-499B-BE9A-BD5EBD9EB5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4535" y="1580065"/>
            <a:ext cx="7924800" cy="4114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allout: Left Arrow 3">
            <a:extLst>
              <a:ext uri="{FF2B5EF4-FFF2-40B4-BE49-F238E27FC236}">
                <a16:creationId xmlns:a16="http://schemas.microsoft.com/office/drawing/2014/main" id="{BC10738E-D588-4A1F-AFE3-E9570F1C545C}"/>
              </a:ext>
            </a:extLst>
          </p:cNvPr>
          <p:cNvSpPr/>
          <p:nvPr/>
        </p:nvSpPr>
        <p:spPr>
          <a:xfrm>
            <a:off x="5750093" y="3605784"/>
            <a:ext cx="16002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884AB358-2437-4965-A745-293568E0FE6C}"/>
              </a:ext>
            </a:extLst>
          </p:cNvPr>
          <p:cNvSpPr/>
          <p:nvPr/>
        </p:nvSpPr>
        <p:spPr>
          <a:xfrm>
            <a:off x="7594935" y="3605784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841FDD88-24F7-4511-A0CC-3848E432EB3C}"/>
              </a:ext>
            </a:extLst>
          </p:cNvPr>
          <p:cNvSpPr/>
          <p:nvPr/>
        </p:nvSpPr>
        <p:spPr>
          <a:xfrm>
            <a:off x="914400" y="4520184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8C5EE06C-ADEB-4DBD-B3AB-7CF9936107BB}"/>
              </a:ext>
            </a:extLst>
          </p:cNvPr>
          <p:cNvSpPr/>
          <p:nvPr/>
        </p:nvSpPr>
        <p:spPr>
          <a:xfrm>
            <a:off x="634665" y="2295065"/>
            <a:ext cx="2921669" cy="18748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COMPUTATION &amp; ALGORITHMIC COMPONENTS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DB05216-2C21-4C54-9102-FBD16A248EF3}"/>
              </a:ext>
            </a:extLst>
          </p:cNvPr>
          <p:cNvSpPr/>
          <p:nvPr/>
        </p:nvSpPr>
        <p:spPr>
          <a:xfrm flipH="1">
            <a:off x="3809999" y="3834384"/>
            <a:ext cx="194009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C35764-2A71-4E12-929C-126343B72C35}"/>
              </a:ext>
            </a:extLst>
          </p:cNvPr>
          <p:cNvSpPr/>
          <p:nvPr/>
        </p:nvSpPr>
        <p:spPr>
          <a:xfrm>
            <a:off x="304800" y="1524000"/>
            <a:ext cx="3657600" cy="4572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AAFF1-BFEE-415B-A120-537DF1C7694D}"/>
              </a:ext>
            </a:extLst>
          </p:cNvPr>
          <p:cNvSpPr/>
          <p:nvPr/>
        </p:nvSpPr>
        <p:spPr>
          <a:xfrm>
            <a:off x="156910" y="1417639"/>
            <a:ext cx="7310690" cy="4830762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404818-BEA2-483F-9524-478477D60872}"/>
              </a:ext>
            </a:extLst>
          </p:cNvPr>
          <p:cNvSpPr/>
          <p:nvPr/>
        </p:nvSpPr>
        <p:spPr>
          <a:xfrm>
            <a:off x="1024187" y="1646719"/>
            <a:ext cx="1985212" cy="5334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VERIFIER</a:t>
            </a:r>
          </a:p>
        </p:txBody>
      </p:sp>
    </p:spTree>
    <p:extLst>
      <p:ext uri="{BB962C8B-B14F-4D97-AF65-F5344CB8AC3E}">
        <p14:creationId xmlns:p14="http://schemas.microsoft.com/office/powerpoint/2010/main" val="203314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0D70-C0EA-4225-AA56-B207BC65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Three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0A4280-1D73-4AD4-9215-538F5F5A2E38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6002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647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D650-9B46-4CF2-A867-35E00DF2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634946"/>
            <a:ext cx="4776107" cy="1450757"/>
          </a:xfrm>
        </p:spPr>
        <p:txBody>
          <a:bodyPr>
            <a:normAutofit/>
          </a:bodyPr>
          <a:lstStyle/>
          <a:p>
            <a:r>
              <a:rPr lang="en-US" dirty="0"/>
              <a:t>KNOW:  Passwords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F9159-F04F-4BDC-AEA4-BAF776D02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65" r="44720" b="1"/>
          <a:stretch/>
        </p:blipFill>
        <p:spPr>
          <a:xfrm>
            <a:off x="20" y="-12128"/>
            <a:ext cx="3490702" cy="68701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8A320-C710-4506-B6BD-FF5601CAB4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6200" y="2198914"/>
            <a:ext cx="4776107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Security Requirements</a:t>
            </a:r>
          </a:p>
          <a:p>
            <a:pPr marL="457200" indent="-457200">
              <a:buAutoNum type="arabicPeriod"/>
            </a:pPr>
            <a:r>
              <a:rPr lang="en-US" dirty="0"/>
              <a:t>The password is ONLY known by the party seeking authentication</a:t>
            </a:r>
          </a:p>
          <a:p>
            <a:pPr marL="457200" indent="-457200">
              <a:buAutoNum type="arabicPeriod"/>
            </a:pPr>
            <a:r>
              <a:rPr lang="en-US" dirty="0"/>
              <a:t>The password cannot be easily guessed by human or computer</a:t>
            </a:r>
          </a:p>
          <a:p>
            <a:pPr marL="457200" indent="-457200">
              <a:buAutoNum type="arabicPeriod"/>
            </a:pPr>
            <a:r>
              <a:rPr lang="en-US" dirty="0"/>
              <a:t>The password will not be forgotten by the party seeking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657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2930-E655-4815-92FE-D78AC5FF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Hashing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2B1DEA-3A72-455A-AC15-60D94EA10B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15A78366-D9B8-4029-A586-3B10FED96A03}"/>
              </a:ext>
            </a:extLst>
          </p:cNvPr>
          <p:cNvSpPr/>
          <p:nvPr/>
        </p:nvSpPr>
        <p:spPr>
          <a:xfrm>
            <a:off x="3616492" y="2773279"/>
            <a:ext cx="2438400" cy="19812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F(x)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D74828F6-ECC4-4592-8495-6AB54C6489FC}"/>
              </a:ext>
            </a:extLst>
          </p:cNvPr>
          <p:cNvSpPr/>
          <p:nvPr/>
        </p:nvSpPr>
        <p:spPr>
          <a:xfrm>
            <a:off x="381000" y="3197352"/>
            <a:ext cx="1752600" cy="145084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ARBITRARY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8141D2-5AB3-4F90-814F-B954D6192930}"/>
              </a:ext>
            </a:extLst>
          </p:cNvPr>
          <p:cNvSpPr/>
          <p:nvPr/>
        </p:nvSpPr>
        <p:spPr>
          <a:xfrm>
            <a:off x="6114047" y="3306679"/>
            <a:ext cx="2667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FIXED SIZE “HASH”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3A6E616-5A32-4362-B045-B25BE9ED91D6}"/>
              </a:ext>
            </a:extLst>
          </p:cNvPr>
          <p:cNvSpPr/>
          <p:nvPr/>
        </p:nvSpPr>
        <p:spPr>
          <a:xfrm flipV="1">
            <a:off x="2200776" y="3203448"/>
            <a:ext cx="1356561" cy="1143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534A7F-A6B5-4306-8199-45AAB7ECAE5F}"/>
              </a:ext>
            </a:extLst>
          </p:cNvPr>
          <p:cNvSpPr txBox="1"/>
          <p:nvPr/>
        </p:nvSpPr>
        <p:spPr>
          <a:xfrm>
            <a:off x="381000" y="5334000"/>
            <a:ext cx="4361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CALLED THE “PRE-IMAGE”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A9D0C246-5EC7-4E70-B4AB-3412270A6388}"/>
              </a:ext>
            </a:extLst>
          </p:cNvPr>
          <p:cNvSpPr/>
          <p:nvPr/>
        </p:nvSpPr>
        <p:spPr>
          <a:xfrm>
            <a:off x="1219200" y="4314952"/>
            <a:ext cx="228600" cy="97840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8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07E5-79FE-4A8D-960F-D61AC2A6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Required 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FC9D7-B60D-49FE-9188-0C5779EE5C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057400"/>
            <a:ext cx="7924800" cy="3657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“Compression”: The size of x is unbounded; the size of f(x) is fixed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“Ease of Computation”: f(x) is “easy” to compute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“Preimage Resistance”: Given y, it is “hard” to find 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“2</a:t>
            </a:r>
            <a:r>
              <a:rPr lang="en-US" baseline="30000" dirty="0"/>
              <a:t>nd</a:t>
            </a:r>
            <a:r>
              <a:rPr lang="en-US" dirty="0"/>
              <a:t> Preimage Resistance”: Given x and f(x)=y, “hard” to find f(x’)=y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“Collision Resistance”: It is hard to find (x, x’) where f(x) = f(x’)</a:t>
            </a:r>
          </a:p>
        </p:txBody>
      </p:sp>
    </p:spTree>
    <p:extLst>
      <p:ext uri="{BB962C8B-B14F-4D97-AF65-F5344CB8AC3E}">
        <p14:creationId xmlns:p14="http://schemas.microsoft.com/office/powerpoint/2010/main" val="4564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A2C4-6308-4675-BB3A-129BA5FA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F3490-6D85-46F4-A958-AC240E760A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A hash is a small, fixed size mathematical fingerprint of data</a:t>
            </a:r>
          </a:p>
          <a:p>
            <a:r>
              <a:rPr lang="en-US" dirty="0"/>
              <a:t>You cannot recover </a:t>
            </a:r>
            <a:r>
              <a:rPr lang="en-US" b="1" i="1" dirty="0"/>
              <a:t>or predict</a:t>
            </a:r>
            <a:r>
              <a:rPr lang="en-US" dirty="0"/>
              <a:t> the data given the fingerprint</a:t>
            </a:r>
          </a:p>
          <a:p>
            <a:r>
              <a:rPr lang="en-US" dirty="0"/>
              <a:t>Any change in the data results in a complete change of the fingerprint</a:t>
            </a:r>
          </a:p>
        </p:txBody>
      </p:sp>
    </p:spTree>
    <p:extLst>
      <p:ext uri="{BB962C8B-B14F-4D97-AF65-F5344CB8AC3E}">
        <p14:creationId xmlns:p14="http://schemas.microsoft.com/office/powerpoint/2010/main" val="25647110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1358</Words>
  <Application>Microsoft Office PowerPoint</Application>
  <PresentationFormat>On-screen Show (4:3)</PresentationFormat>
  <Paragraphs>223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Calibri</vt:lpstr>
      <vt:lpstr>Calibri Light</vt:lpstr>
      <vt:lpstr>Wingdings</vt:lpstr>
      <vt:lpstr>Retrospect</vt:lpstr>
      <vt:lpstr>Authentication and Authorization</vt:lpstr>
      <vt:lpstr>Authentication/Authorization</vt:lpstr>
      <vt:lpstr>The Authentication Process</vt:lpstr>
      <vt:lpstr>Authentication Mechanism</vt:lpstr>
      <vt:lpstr>The Big Three</vt:lpstr>
      <vt:lpstr>KNOW:  Passwords</vt:lpstr>
      <vt:lpstr>Sidebar: Hashing</vt:lpstr>
      <vt:lpstr>Required Properties</vt:lpstr>
      <vt:lpstr>Simple Intuition</vt:lpstr>
      <vt:lpstr>Common Hash Algorithms</vt:lpstr>
      <vt:lpstr>Salted Hashes</vt:lpstr>
      <vt:lpstr>Password Registration</vt:lpstr>
      <vt:lpstr>Password Verification</vt:lpstr>
      <vt:lpstr>Common Problems</vt:lpstr>
      <vt:lpstr>Something you Have</vt:lpstr>
      <vt:lpstr>Something you Have Examples</vt:lpstr>
      <vt:lpstr>Problems with “Tokens”</vt:lpstr>
      <vt:lpstr>Something you Are</vt:lpstr>
      <vt:lpstr>False Positives vs False Negatives</vt:lpstr>
      <vt:lpstr>Receiver Operating Characteristic</vt:lpstr>
      <vt:lpstr>Problems with Biometrics</vt:lpstr>
      <vt:lpstr>Access Controls</vt:lpstr>
      <vt:lpstr>Every-day Approaches</vt:lpstr>
      <vt:lpstr>One View of ACL/Capabilities</vt:lpstr>
      <vt:lpstr>Broader Concept</vt:lpstr>
      <vt:lpstr>PowerPoint Presentation</vt:lpstr>
      <vt:lpstr>MAC vs DAC</vt:lpstr>
      <vt:lpstr>Multi-Level Security (MLS)</vt:lpstr>
      <vt:lpstr>Bell Lapadula Model</vt:lpstr>
      <vt:lpstr>Problems of BLP</vt:lpstr>
      <vt:lpstr>Biba model</vt:lpstr>
      <vt:lpstr>Inference</vt:lpstr>
      <vt:lpstr>Inference Control</vt:lpstr>
      <vt:lpstr>Query Size</vt:lpstr>
      <vt:lpstr>Role Based Access Control</vt:lpstr>
      <vt:lpstr>Authorization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Authorization</dc:title>
  <dc:creator>Seth Nielson</dc:creator>
  <cp:lastModifiedBy>Seth Nielson</cp:lastModifiedBy>
  <cp:revision>8</cp:revision>
  <dcterms:created xsi:type="dcterms:W3CDTF">2020-09-02T18:48:34Z</dcterms:created>
  <dcterms:modified xsi:type="dcterms:W3CDTF">2021-10-11T20:55:19Z</dcterms:modified>
</cp:coreProperties>
</file>