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8F9519-CC7E-4035-8301-40D6B3CB1101}">
  <a:tblStyle styleId="{B48F9519-CC7E-4035-8301-40D6B3CB11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1"/>
    <p:restoredTop sz="94662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d3440d16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d3440d16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d3440d1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d3440d1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a05b775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a05b775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d3440d16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d3440d16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d3440d16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d3440d16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d3440d16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d3440d16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d3440d16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d3440d16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d3440d16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d3440d16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d3440d162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d3440d162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d3440d16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d3440d16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480750" y="483125"/>
            <a:ext cx="752100" cy="7521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40117" y="838676"/>
            <a:ext cx="752100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169700" y="1739550"/>
            <a:ext cx="6804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Return Oriented Programming</a:t>
            </a:r>
            <a:endParaRPr sz="480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423150" y="3784325"/>
            <a:ext cx="8058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Syamantak Kumar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(syamantak@utexas.edu)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428100" y="589550"/>
            <a:ext cx="82938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ROP : Conclusion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232" name="Google Shape;232;p23"/>
          <p:cNvSpPr txBox="1"/>
          <p:nvPr/>
        </p:nvSpPr>
        <p:spPr>
          <a:xfrm>
            <a:off x="472350" y="1741175"/>
            <a:ext cx="8199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You might think - What if our program is so small that we don’t have sufficient instructions to write a malicious program?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Well, that’s a valid concern!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But generally speaking, many C programs have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libc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compiled into them (statically). Since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libc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has a huge codebase, you can be reasonably sure that you would find sufficient ROP gadgets to execute a program of your choice!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Happy hacking! :)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/>
        </p:nvSpPr>
        <p:spPr>
          <a:xfrm>
            <a:off x="79850" y="1554625"/>
            <a:ext cx="42285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0x08048f45 &lt;+0&gt;:	push   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ebp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0x08048f46 &lt;+1&gt;:	push   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edi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0x08048f47 &lt;+2&gt;:	push   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esi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0x08048f48 &lt;+3&gt;:	push   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ebx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0x08048f49 &lt;+4&gt;:	</a:t>
            </a:r>
            <a:r>
              <a:rPr lang="en" sz="1300" dirty="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sub    $0x43c,%esp</a:t>
            </a:r>
            <a:endParaRPr sz="1300" dirty="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0x08048f4f &lt;+10&gt;:	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mov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 0x450(%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esp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),%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ebx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0x08048f56 &lt;+17&gt;:	</a:t>
            </a:r>
            <a:r>
              <a:rPr lang="en" sz="1300" dirty="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lea    0x30(%</a:t>
            </a:r>
            <a:r>
              <a:rPr lang="en" sz="1300" dirty="0" err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esp</a:t>
            </a:r>
            <a:r>
              <a:rPr lang="en" sz="1300" dirty="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),%</a:t>
            </a:r>
            <a:r>
              <a:rPr lang="en" sz="1300" dirty="0" err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edi</a:t>
            </a:r>
            <a:endParaRPr sz="1300" dirty="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0x08048f5a &lt;+21&gt;:	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mov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 $0x0,%esi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0x08048f5f &lt;+26&gt;:	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movl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$0x0,0xc(%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esp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)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0x08048f67 &lt;+34&gt;:	lea    0x400(%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esi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),%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eax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0x08048f6d &lt;+40&gt;:	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mov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 %eax,0x8(%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esp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)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0x08048f71 &lt;+44&gt;:	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mov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 %edi,0x4(%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esp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)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0x08048f75 &lt;+48&gt;:	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mov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 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ebx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,(%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esp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)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0x08048f78 &lt;+51&gt;:	call   0x80850a0 &lt;</a:t>
            </a:r>
            <a:r>
              <a:rPr lang="en" sz="1300" dirty="0" err="1">
                <a:latin typeface="Lato"/>
                <a:ea typeface="Lato"/>
                <a:cs typeface="Lato"/>
                <a:sym typeface="Lato"/>
              </a:rPr>
              <a:t>recv</a:t>
            </a:r>
            <a:r>
              <a:rPr lang="en" sz="1300" dirty="0">
                <a:latin typeface="Lato"/>
                <a:ea typeface="Lato"/>
                <a:cs typeface="Lato"/>
                <a:sym typeface="Lato"/>
              </a:rPr>
              <a:t>&gt;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 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 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    .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257600" y="1243675"/>
            <a:ext cx="387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Lato"/>
                <a:ea typeface="Lato"/>
                <a:cs typeface="Lato"/>
                <a:sym typeface="Lato"/>
              </a:rPr>
              <a:t>Assembly Code for </a:t>
            </a:r>
            <a:r>
              <a:rPr lang="en" i="1" u="sng" dirty="0" err="1">
                <a:latin typeface="Lato"/>
                <a:ea typeface="Lato"/>
                <a:cs typeface="Lato"/>
                <a:sym typeface="Lato"/>
              </a:rPr>
              <a:t>handle_connection</a:t>
            </a:r>
            <a:r>
              <a:rPr lang="en" i="1" u="sng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u="sng" dirty="0">
                <a:latin typeface="Lato"/>
                <a:ea typeface="Lato"/>
                <a:cs typeface="Lato"/>
                <a:sym typeface="Lato"/>
              </a:rPr>
              <a:t>function :</a:t>
            </a:r>
            <a:endParaRPr u="sng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5063425" y="1301924"/>
            <a:ext cx="2204100" cy="354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5112638" y="3206900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saved esi</a:t>
            </a:r>
            <a:endParaRPr sz="1200"/>
          </a:p>
        </p:txBody>
      </p:sp>
      <p:sp>
        <p:nvSpPr>
          <p:cNvPr id="241" name="Google Shape;241;p24"/>
          <p:cNvSpPr/>
          <p:nvPr/>
        </p:nvSpPr>
        <p:spPr>
          <a:xfrm>
            <a:off x="5103713" y="2902325"/>
            <a:ext cx="2105700" cy="280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saved ebx</a:t>
            </a:r>
            <a:endParaRPr sz="1200"/>
          </a:p>
        </p:txBody>
      </p:sp>
      <p:sp>
        <p:nvSpPr>
          <p:cNvPr id="242" name="Google Shape;242;p24"/>
          <p:cNvSpPr/>
          <p:nvPr/>
        </p:nvSpPr>
        <p:spPr>
          <a:xfrm>
            <a:off x="5108225" y="1711574"/>
            <a:ext cx="2105700" cy="441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 buffer[1024]</a:t>
            </a:r>
            <a:endParaRPr sz="1200"/>
          </a:p>
        </p:txBody>
      </p:sp>
      <p:cxnSp>
        <p:nvCxnSpPr>
          <p:cNvPr id="243" name="Google Shape;243;p24"/>
          <p:cNvCxnSpPr/>
          <p:nvPr/>
        </p:nvCxnSpPr>
        <p:spPr>
          <a:xfrm rot="10800000">
            <a:off x="4758968" y="1319181"/>
            <a:ext cx="29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4"/>
          <p:cNvCxnSpPr/>
          <p:nvPr/>
        </p:nvCxnSpPr>
        <p:spPr>
          <a:xfrm rot="10800000">
            <a:off x="4767816" y="2852131"/>
            <a:ext cx="27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24"/>
          <p:cNvCxnSpPr/>
          <p:nvPr/>
        </p:nvCxnSpPr>
        <p:spPr>
          <a:xfrm rot="10800000" flipH="1">
            <a:off x="5054521" y="2851069"/>
            <a:ext cx="22131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4"/>
          <p:cNvSpPr txBox="1"/>
          <p:nvPr/>
        </p:nvSpPr>
        <p:spPr>
          <a:xfrm>
            <a:off x="4354359" y="2453138"/>
            <a:ext cx="82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                        ebp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4354359" y="941005"/>
            <a:ext cx="8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               </a:t>
            </a:r>
            <a:r>
              <a:rPr lang="en" sz="1200" dirty="0" err="1">
                <a:latin typeface="Lato"/>
                <a:ea typeface="Lato"/>
                <a:cs typeface="Lato"/>
                <a:sym typeface="Lato"/>
              </a:rPr>
              <a:t>esp</a:t>
            </a:r>
            <a:r>
              <a:rPr lang="en" sz="1200" dirty="0">
                <a:latin typeface="Lato"/>
                <a:ea typeface="Lato"/>
                <a:cs typeface="Lato"/>
                <a:sym typeface="Lato"/>
              </a:rPr>
              <a:t> 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5103713" y="3550775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saved edi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9" name="Google Shape;249;p24"/>
          <p:cNvSpPr/>
          <p:nvPr/>
        </p:nvSpPr>
        <p:spPr>
          <a:xfrm>
            <a:off x="5103713" y="3894650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saved ebp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0" name="Google Shape;250;p24"/>
          <p:cNvSpPr/>
          <p:nvPr/>
        </p:nvSpPr>
        <p:spPr>
          <a:xfrm>
            <a:off x="5112638" y="4238525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 Address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1" name="Google Shape;251;p24"/>
          <p:cNvSpPr/>
          <p:nvPr/>
        </p:nvSpPr>
        <p:spPr>
          <a:xfrm>
            <a:off x="6899100" y="1732250"/>
            <a:ext cx="97800" cy="2482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7718400" y="1310800"/>
            <a:ext cx="1270500" cy="190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(0x43c)</a:t>
            </a:r>
            <a:r>
              <a:rPr lang="en" baseline="-25000">
                <a:latin typeface="Lato"/>
                <a:ea typeface="Lato"/>
                <a:cs typeface="Lato"/>
                <a:sym typeface="Lato"/>
              </a:rPr>
              <a:t>16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= (1084)</a:t>
            </a:r>
            <a:r>
              <a:rPr lang="en" baseline="-25000">
                <a:latin typeface="Lato"/>
                <a:ea typeface="Lato"/>
                <a:cs typeface="Lato"/>
                <a:sym typeface="Lato"/>
              </a:rPr>
              <a:t>10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(0x30)</a:t>
            </a:r>
            <a:r>
              <a:rPr lang="en" baseline="-25000">
                <a:latin typeface="Lato"/>
                <a:ea typeface="Lato"/>
                <a:cs typeface="Lato"/>
                <a:sym typeface="Lato"/>
              </a:rPr>
              <a:t>16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  = (48)</a:t>
            </a:r>
            <a:r>
              <a:rPr lang="en" baseline="-25000">
                <a:latin typeface="Lato"/>
                <a:ea typeface="Lato"/>
                <a:cs typeface="Lato"/>
                <a:sym typeface="Lato"/>
              </a:rPr>
              <a:t>10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register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4 bytes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3" name="Google Shape;253;p24"/>
          <p:cNvCxnSpPr>
            <a:stCxn id="239" idx="0"/>
            <a:endCxn id="242" idx="0"/>
          </p:cNvCxnSpPr>
          <p:nvPr/>
        </p:nvCxnSpPr>
        <p:spPr>
          <a:xfrm flipH="1">
            <a:off x="6160975" y="1301924"/>
            <a:ext cx="4500" cy="4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54" name="Google Shape;254;p24"/>
          <p:cNvCxnSpPr/>
          <p:nvPr/>
        </p:nvCxnSpPr>
        <p:spPr>
          <a:xfrm>
            <a:off x="5001350" y="1297000"/>
            <a:ext cx="0" cy="15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55" name="Google Shape;255;p24"/>
          <p:cNvSpPr txBox="1"/>
          <p:nvPr/>
        </p:nvSpPr>
        <p:spPr>
          <a:xfrm>
            <a:off x="4465375" y="1899500"/>
            <a:ext cx="76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0x43c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231;p23"/>
          <p:cNvSpPr txBox="1">
            <a:spLocks noGrp="1"/>
          </p:cNvSpPr>
          <p:nvPr>
            <p:ph type="title"/>
          </p:nvPr>
        </p:nvSpPr>
        <p:spPr>
          <a:xfrm>
            <a:off x="428100" y="589550"/>
            <a:ext cx="82938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Lab 1 : ROP Exploits : Figuring out the offset for the payload</a:t>
            </a: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24" name="Google Shape;255;p24"/>
          <p:cNvSpPr txBox="1"/>
          <p:nvPr/>
        </p:nvSpPr>
        <p:spPr>
          <a:xfrm>
            <a:off x="6117823" y="1340459"/>
            <a:ext cx="76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latin typeface="Lato"/>
                <a:ea typeface="Lato"/>
                <a:cs typeface="Lato"/>
                <a:sym typeface="Lato"/>
              </a:rPr>
              <a:t>0x</a:t>
            </a:r>
            <a:r>
              <a:rPr lang="en-US" sz="1100" dirty="0" smtClean="0">
                <a:latin typeface="Lato"/>
                <a:ea typeface="Lato"/>
                <a:cs typeface="Lato"/>
                <a:sym typeface="Lato"/>
              </a:rPr>
              <a:t>30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589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Background</a:t>
            </a:r>
            <a:endParaRPr sz="2300"/>
          </a:p>
        </p:txBody>
      </p:sp>
      <p:sp>
        <p:nvSpPr>
          <p:cNvPr id="100" name="Google Shape;100;p15"/>
          <p:cNvSpPr/>
          <p:nvPr/>
        </p:nvSpPr>
        <p:spPr>
          <a:xfrm>
            <a:off x="2336325" y="1305850"/>
            <a:ext cx="2185200" cy="347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380750" y="3610775"/>
            <a:ext cx="2087700" cy="266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 if any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385075" y="3261625"/>
            <a:ext cx="2087700" cy="266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2380750" y="2912475"/>
            <a:ext cx="2087700" cy="266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ebp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380750" y="2067688"/>
            <a:ext cx="2087700" cy="762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Variables</a:t>
            </a:r>
            <a:endParaRPr/>
          </a:p>
        </p:txBody>
      </p:sp>
      <p:cxnSp>
        <p:nvCxnSpPr>
          <p:cNvPr id="105" name="Google Shape;105;p15"/>
          <p:cNvCxnSpPr/>
          <p:nvPr/>
        </p:nvCxnSpPr>
        <p:spPr>
          <a:xfrm>
            <a:off x="2331850" y="3921600"/>
            <a:ext cx="21897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5"/>
          <p:cNvCxnSpPr/>
          <p:nvPr/>
        </p:nvCxnSpPr>
        <p:spPr>
          <a:xfrm rot="10800000" flipH="1">
            <a:off x="2345200" y="4509350"/>
            <a:ext cx="21810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2331850" y="1635775"/>
            <a:ext cx="2198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2331850" y="2028025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4628250" y="1635775"/>
            <a:ext cx="231000" cy="192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 flipH="1">
            <a:off x="4647796" y="1827925"/>
            <a:ext cx="211500" cy="200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4647800" y="2067700"/>
            <a:ext cx="737400" cy="885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5"/>
          <p:cNvCxnSpPr/>
          <p:nvPr/>
        </p:nvCxnSpPr>
        <p:spPr>
          <a:xfrm rot="10800000" flipH="1">
            <a:off x="4710200" y="2953475"/>
            <a:ext cx="675000" cy="923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4710200" y="3921600"/>
            <a:ext cx="363000" cy="312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/>
          <p:nvPr/>
        </p:nvCxnSpPr>
        <p:spPr>
          <a:xfrm rot="10800000" flipH="1">
            <a:off x="4740909" y="4234000"/>
            <a:ext cx="332100" cy="325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 txBox="1"/>
          <p:nvPr/>
        </p:nvSpPr>
        <p:spPr>
          <a:xfrm>
            <a:off x="4985575" y="1627825"/>
            <a:ext cx="19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Free Stack Space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511475" y="2767175"/>
            <a:ext cx="19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Current Stack Frame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5139775" y="4030000"/>
            <a:ext cx="19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Previous Stack Frames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" name="Google Shape;118;p15"/>
          <p:cNvCxnSpPr/>
          <p:nvPr/>
        </p:nvCxnSpPr>
        <p:spPr>
          <a:xfrm rot="10800000">
            <a:off x="1998750" y="1643425"/>
            <a:ext cx="31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5"/>
          <p:cNvCxnSpPr/>
          <p:nvPr/>
        </p:nvCxnSpPr>
        <p:spPr>
          <a:xfrm rot="10800000">
            <a:off x="2016575" y="2025400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5"/>
          <p:cNvCxnSpPr/>
          <p:nvPr/>
        </p:nvCxnSpPr>
        <p:spPr>
          <a:xfrm rot="10800000">
            <a:off x="2020950" y="2868050"/>
            <a:ext cx="27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5"/>
          <p:cNvCxnSpPr/>
          <p:nvPr/>
        </p:nvCxnSpPr>
        <p:spPr>
          <a:xfrm rot="10800000" flipH="1">
            <a:off x="2327450" y="2868125"/>
            <a:ext cx="2194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5"/>
          <p:cNvCxnSpPr/>
          <p:nvPr/>
        </p:nvCxnSpPr>
        <p:spPr>
          <a:xfrm rot="10800000">
            <a:off x="2012100" y="3924000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5"/>
          <p:cNvCxnSpPr/>
          <p:nvPr/>
        </p:nvCxnSpPr>
        <p:spPr>
          <a:xfrm rot="10800000">
            <a:off x="2012100" y="4515500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5"/>
          <p:cNvSpPr/>
          <p:nvPr/>
        </p:nvSpPr>
        <p:spPr>
          <a:xfrm>
            <a:off x="7149750" y="1214525"/>
            <a:ext cx="211500" cy="3459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7427825" y="41198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Higher Addresses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470925" y="1214525"/>
            <a:ext cx="107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Lower Addresses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941675" y="1451125"/>
            <a:ext cx="10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Start of stack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037225" y="1750975"/>
            <a:ext cx="107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Top of stack frame (esp)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896700" y="2595150"/>
            <a:ext cx="141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ebp for current stack frame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068300" y="3565750"/>
            <a:ext cx="107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Bottom of stack frame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037225" y="4304525"/>
            <a:ext cx="107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End of stack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729450" y="589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Background</a:t>
            </a:r>
            <a:endParaRPr sz="2300"/>
          </a:p>
        </p:txBody>
      </p:sp>
      <p:sp>
        <p:nvSpPr>
          <p:cNvPr id="137" name="Google Shape;137;p16"/>
          <p:cNvSpPr txBox="1"/>
          <p:nvPr/>
        </p:nvSpPr>
        <p:spPr>
          <a:xfrm>
            <a:off x="729450" y="1469875"/>
            <a:ext cx="7817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Lets also touch base on the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ret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instruction.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ret =&gt;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Pop the value on the top of the stack(found using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esp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and store it in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eip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738450" y="2696550"/>
            <a:ext cx="2185200" cy="19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" name="Google Shape;139;p16"/>
          <p:cNvCxnSpPr/>
          <p:nvPr/>
        </p:nvCxnSpPr>
        <p:spPr>
          <a:xfrm>
            <a:off x="675100" y="5138700"/>
            <a:ext cx="21897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729450" y="3077250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729450" y="3433950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733975" y="3826225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733975" y="4227350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/>
          <p:nvPr/>
        </p:nvSpPr>
        <p:spPr>
          <a:xfrm>
            <a:off x="831600" y="269655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val1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787175" y="30444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               </a:t>
            </a: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val2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740725" y="345220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Lato"/>
                <a:ea typeface="Lato"/>
                <a:cs typeface="Lato"/>
                <a:sym typeface="Lato"/>
              </a:rPr>
              <a:t>val3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740725" y="3852863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740725" y="4207850"/>
            <a:ext cx="19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" name="Google Shape;149;p16"/>
          <p:cNvCxnSpPr/>
          <p:nvPr/>
        </p:nvCxnSpPr>
        <p:spPr>
          <a:xfrm>
            <a:off x="2937175" y="2704575"/>
            <a:ext cx="4953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6"/>
          <p:cNvSpPr txBox="1"/>
          <p:nvPr/>
        </p:nvSpPr>
        <p:spPr>
          <a:xfrm>
            <a:off x="3366875" y="2506875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1" name="Google Shape;151;p16"/>
          <p:cNvGraphicFramePr/>
          <p:nvPr/>
        </p:nvGraphicFramePr>
        <p:xfrm>
          <a:off x="4325500" y="2641525"/>
          <a:ext cx="3996550" cy="1584840"/>
        </p:xfrm>
        <a:graphic>
          <a:graphicData uri="http://schemas.openxmlformats.org/drawingml/2006/table">
            <a:tbl>
              <a:tblPr>
                <a:noFill/>
                <a:tableStyleId>{B48F9519-CC7E-4035-8301-40D6B3CB1101}</a:tableStyleId>
              </a:tblPr>
              <a:tblGrid>
                <a:gridCol w="1998275"/>
                <a:gridCol w="1998275"/>
              </a:tblGrid>
              <a:tr h="378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Instruction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0x1234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 eax, ebx;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0x1236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8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----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----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52" name="Google Shape;152;p16"/>
          <p:cNvSpPr/>
          <p:nvPr/>
        </p:nvSpPr>
        <p:spPr>
          <a:xfrm>
            <a:off x="8075025" y="3545650"/>
            <a:ext cx="657300" cy="124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3828750" y="4388400"/>
            <a:ext cx="510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 ret is executed, eip has the value 0x1234, then 0x1236.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ret is executed, eip will have the value val1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29450" y="589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Traditional Buffer Overflows</a:t>
            </a:r>
            <a:endParaRPr sz="2300"/>
          </a:p>
        </p:txBody>
      </p:sp>
      <p:sp>
        <p:nvSpPr>
          <p:cNvPr id="159" name="Google Shape;159;p17"/>
          <p:cNvSpPr/>
          <p:nvPr/>
        </p:nvSpPr>
        <p:spPr>
          <a:xfrm>
            <a:off x="6207700" y="1689000"/>
            <a:ext cx="2185200" cy="193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6252075" y="3313475"/>
            <a:ext cx="2087700" cy="266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Address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252075" y="3007800"/>
            <a:ext cx="2087700" cy="266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ebp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6252125" y="1728663"/>
            <a:ext cx="2087700" cy="762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buf[32]</a:t>
            </a:r>
            <a:endParaRPr/>
          </a:p>
        </p:txBody>
      </p:sp>
      <p:cxnSp>
        <p:nvCxnSpPr>
          <p:cNvPr id="163" name="Google Shape;163;p17"/>
          <p:cNvCxnSpPr/>
          <p:nvPr/>
        </p:nvCxnSpPr>
        <p:spPr>
          <a:xfrm>
            <a:off x="6209975" y="3620925"/>
            <a:ext cx="21897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6203225" y="1689000"/>
            <a:ext cx="22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7"/>
          <p:cNvCxnSpPr/>
          <p:nvPr/>
        </p:nvCxnSpPr>
        <p:spPr>
          <a:xfrm rot="10800000">
            <a:off x="5887950" y="1686375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7"/>
          <p:cNvCxnSpPr/>
          <p:nvPr/>
        </p:nvCxnSpPr>
        <p:spPr>
          <a:xfrm rot="10800000">
            <a:off x="5896800" y="3007800"/>
            <a:ext cx="27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7"/>
          <p:cNvCxnSpPr/>
          <p:nvPr/>
        </p:nvCxnSpPr>
        <p:spPr>
          <a:xfrm rot="10800000" flipH="1">
            <a:off x="6198825" y="2529100"/>
            <a:ext cx="21942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7"/>
          <p:cNvSpPr txBox="1"/>
          <p:nvPr/>
        </p:nvSpPr>
        <p:spPr>
          <a:xfrm>
            <a:off x="5481063" y="2625025"/>
            <a:ext cx="81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                        ebp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5239325" y="1494850"/>
            <a:ext cx="101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ebp - 48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8012100" y="1761263"/>
            <a:ext cx="168900" cy="17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2948550" y="1581225"/>
            <a:ext cx="1865400" cy="212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#include &lt;stdio.h&gt;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 main() {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char buf[32];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gets(&amp;buf);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737575" y="1638850"/>
            <a:ext cx="1785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we read in exactly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48 + 4 bytes, we would be at the return address.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can then overwrite the return address with any value of our choice.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1616100" y="4028600"/>
            <a:ext cx="656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But what if we do not have access to RWX pages? …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is one of the standard protections against buffer overflow attacks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729450" y="589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Return-Oriented Programming</a:t>
            </a:r>
            <a:endParaRPr sz="2300"/>
          </a:p>
        </p:txBody>
      </p:sp>
      <p:sp>
        <p:nvSpPr>
          <p:cNvPr id="179" name="Google Shape;179;p18"/>
          <p:cNvSpPr txBox="1"/>
          <p:nvPr/>
        </p:nvSpPr>
        <p:spPr>
          <a:xfrm>
            <a:off x="879450" y="1581250"/>
            <a:ext cx="7688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still have access to the return address and can still fill it with the value of our choice.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only problem is that we can’t insert our own code and run it.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Can we use it to jump to any other location, such that we don’t encounter this problem of non-executable segments?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2673925" y="2985475"/>
            <a:ext cx="2869344" cy="1855980"/>
          </a:xfrm>
          <a:prstGeom prst="cloud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existing program code itself!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is still executable!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428100" y="589550"/>
            <a:ext cx="82938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ROP : Why write code when the developer can do it for you?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86" name="Google Shape;186;p19"/>
          <p:cNvSpPr txBox="1"/>
          <p:nvPr/>
        </p:nvSpPr>
        <p:spPr>
          <a:xfrm>
            <a:off x="769850" y="1634550"/>
            <a:ext cx="71985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Lato"/>
                <a:ea typeface="Lato"/>
                <a:cs typeface="Lato"/>
                <a:sym typeface="Lato"/>
              </a:rPr>
              <a:t>Primary Idea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: Use the </a:t>
            </a:r>
            <a:r>
              <a:rPr lang="en" sz="1600" i="1">
                <a:latin typeface="Lato"/>
                <a:ea typeface="Lato"/>
                <a:cs typeface="Lato"/>
                <a:sym typeface="Lato"/>
              </a:rPr>
              <a:t>ret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instruction to jump to segments of code inside the original program and make the program execute what you want.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Instead of writing our code in the buffer which is overflowing,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can write addresses of instructions in the target program, which when combined with each other, help us execute a meaningful exploit!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How do we select these instructions? Can any piece of code in the target program be used?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428100" y="589550"/>
            <a:ext cx="82938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ROP : Why write code when the developer can do it for you?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92" name="Google Shape;192;p20"/>
          <p:cNvSpPr txBox="1"/>
          <p:nvPr/>
        </p:nvSpPr>
        <p:spPr>
          <a:xfrm>
            <a:off x="568525" y="1856650"/>
            <a:ext cx="7675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would generally not find malicious code lying around in the original program.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have to combine seemingly harmless instructions together so that they together form malicious code.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Typically, these segments of code will be followed by </a:t>
            </a:r>
            <a:r>
              <a:rPr lang="en" sz="1600" i="1">
                <a:latin typeface="Lato"/>
                <a:ea typeface="Lato"/>
                <a:cs typeface="Lato"/>
                <a:sym typeface="Lato"/>
              </a:rPr>
              <a:t>ret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statements, which we will use to jump to other segments of code =&gt; ROP Gadgets!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428100" y="589550"/>
            <a:ext cx="82938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ROP : Example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98" name="Google Shape;198;p21"/>
          <p:cNvSpPr txBox="1"/>
          <p:nvPr/>
        </p:nvSpPr>
        <p:spPr>
          <a:xfrm>
            <a:off x="266950" y="1958025"/>
            <a:ext cx="1705500" cy="233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Let’s say we have already overflowed buf, and instead of our own code, we now have addresses of segments in the target program code, as our payload.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2739272" y="1636886"/>
            <a:ext cx="2204100" cy="320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2792950" y="2736075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Address of ROP Gadget 1</a:t>
            </a:r>
            <a:endParaRPr sz="1200"/>
          </a:p>
        </p:txBody>
      </p:sp>
      <p:sp>
        <p:nvSpPr>
          <p:cNvPr id="201" name="Google Shape;201;p21"/>
          <p:cNvSpPr/>
          <p:nvPr/>
        </p:nvSpPr>
        <p:spPr>
          <a:xfrm>
            <a:off x="2784025" y="2431500"/>
            <a:ext cx="2105700" cy="2805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Saved ebp</a:t>
            </a:r>
            <a:endParaRPr sz="1200"/>
          </a:p>
        </p:txBody>
      </p:sp>
      <p:sp>
        <p:nvSpPr>
          <p:cNvPr id="202" name="Google Shape;202;p21"/>
          <p:cNvSpPr/>
          <p:nvPr/>
        </p:nvSpPr>
        <p:spPr>
          <a:xfrm>
            <a:off x="2784075" y="1702699"/>
            <a:ext cx="2105700" cy="441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char buf[32]</a:t>
            </a:r>
            <a:endParaRPr sz="1200"/>
          </a:p>
        </p:txBody>
      </p:sp>
      <p:cxnSp>
        <p:nvCxnSpPr>
          <p:cNvPr id="203" name="Google Shape;203;p21"/>
          <p:cNvCxnSpPr/>
          <p:nvPr/>
        </p:nvCxnSpPr>
        <p:spPr>
          <a:xfrm>
            <a:off x="2734759" y="1636886"/>
            <a:ext cx="222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1"/>
          <p:cNvCxnSpPr/>
          <p:nvPr/>
        </p:nvCxnSpPr>
        <p:spPr>
          <a:xfrm rot="10800000">
            <a:off x="2434818" y="1636881"/>
            <a:ext cx="29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1"/>
          <p:cNvCxnSpPr/>
          <p:nvPr/>
        </p:nvCxnSpPr>
        <p:spPr>
          <a:xfrm rot="10800000">
            <a:off x="2443666" y="2406381"/>
            <a:ext cx="27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1"/>
          <p:cNvCxnSpPr/>
          <p:nvPr/>
        </p:nvCxnSpPr>
        <p:spPr>
          <a:xfrm rot="10800000" flipH="1">
            <a:off x="2730321" y="2405319"/>
            <a:ext cx="22131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1"/>
          <p:cNvSpPr txBox="1"/>
          <p:nvPr/>
        </p:nvSpPr>
        <p:spPr>
          <a:xfrm>
            <a:off x="1972459" y="2017651"/>
            <a:ext cx="82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                        ebp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1717775" y="1452225"/>
            <a:ext cx="102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ebp - 48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2784025" y="3079950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Val1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0" name="Google Shape;210;p21"/>
          <p:cNvSpPr/>
          <p:nvPr/>
        </p:nvSpPr>
        <p:spPr>
          <a:xfrm>
            <a:off x="2784025" y="3423825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Address of ROP Gadget 2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1" name="Google Shape;211;p21"/>
          <p:cNvSpPr/>
          <p:nvPr/>
        </p:nvSpPr>
        <p:spPr>
          <a:xfrm>
            <a:off x="2792950" y="3767700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Val2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2" name="Google Shape;212;p21"/>
          <p:cNvSpPr/>
          <p:nvPr/>
        </p:nvSpPr>
        <p:spPr>
          <a:xfrm>
            <a:off x="2788475" y="4111575"/>
            <a:ext cx="2105700" cy="319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Address of ROP Gadget 3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3" name="Google Shape;213;p21"/>
          <p:cNvSpPr/>
          <p:nvPr/>
        </p:nvSpPr>
        <p:spPr>
          <a:xfrm>
            <a:off x="4574950" y="1723375"/>
            <a:ext cx="97800" cy="988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" name="Google Shape;214;p21"/>
          <p:cNvCxnSpPr/>
          <p:nvPr/>
        </p:nvCxnSpPr>
        <p:spPr>
          <a:xfrm rot="10800000" flipH="1">
            <a:off x="4898650" y="1572375"/>
            <a:ext cx="1417500" cy="13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21"/>
          <p:cNvSpPr txBox="1"/>
          <p:nvPr/>
        </p:nvSpPr>
        <p:spPr>
          <a:xfrm>
            <a:off x="6349575" y="1028900"/>
            <a:ext cx="2667000" cy="3786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When the program reaches the </a:t>
            </a:r>
            <a:r>
              <a:rPr lang="en" sz="1300" i="1">
                <a:latin typeface="Lato"/>
                <a:ea typeface="Lato"/>
                <a:cs typeface="Lato"/>
                <a:sym typeface="Lato"/>
              </a:rPr>
              <a:t>ret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instruction, it will find this new address on the stack and jump to it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Let’s say this instruction sequence is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Lato"/>
                <a:ea typeface="Lato"/>
                <a:cs typeface="Lato"/>
                <a:sym typeface="Lato"/>
              </a:rPr>
              <a:t>pop eax; ret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At this moment, Val1 is on the top of the stack. Why? Because we put it there!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Therefore, </a:t>
            </a:r>
            <a:r>
              <a:rPr lang="en" sz="1300" i="1">
                <a:latin typeface="Lato"/>
                <a:ea typeface="Lato"/>
                <a:cs typeface="Lato"/>
                <a:sym typeface="Lato"/>
              </a:rPr>
              <a:t>pop eax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will remove Val1 from the stack, and eax will now hold Val1.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Lato"/>
                <a:ea typeface="Lato"/>
                <a:cs typeface="Lato"/>
                <a:sym typeface="Lato"/>
              </a:rPr>
              <a:t>ret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will help us jump to the next gadget!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21"/>
          <p:cNvCxnSpPr>
            <a:stCxn id="210" idx="3"/>
          </p:cNvCxnSpPr>
          <p:nvPr/>
        </p:nvCxnSpPr>
        <p:spPr>
          <a:xfrm rot="10800000" flipH="1">
            <a:off x="4889725" y="3580125"/>
            <a:ext cx="2448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21"/>
          <p:cNvSpPr txBox="1"/>
          <p:nvPr/>
        </p:nvSpPr>
        <p:spPr>
          <a:xfrm>
            <a:off x="5134525" y="3359500"/>
            <a:ext cx="10239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pop ebx; ret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5134524" y="3918325"/>
            <a:ext cx="1066200" cy="104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Address of a function using eax and ebx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21"/>
          <p:cNvCxnSpPr/>
          <p:nvPr/>
        </p:nvCxnSpPr>
        <p:spPr>
          <a:xfrm rot="10800000" flipH="1">
            <a:off x="4889725" y="4223225"/>
            <a:ext cx="2448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428100" y="589550"/>
            <a:ext cx="82938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ROP : Analogy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25" name="Google Shape;225;p22"/>
          <p:cNvSpPr txBox="1"/>
          <p:nvPr/>
        </p:nvSpPr>
        <p:spPr>
          <a:xfrm>
            <a:off x="428100" y="1492425"/>
            <a:ext cx="81993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you think about,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Essentially, the ROP gadgets are now the base instructions, using which you would have to write your malicious code.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stack pointer,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esp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always points to the next instruction (or data value sometimes).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ret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instruction is being used to manipulate the </a:t>
            </a:r>
            <a:r>
              <a:rPr lang="en" i="1">
                <a:latin typeface="Lato"/>
                <a:ea typeface="Lato"/>
                <a:cs typeface="Lato"/>
                <a:sym typeface="Lato"/>
              </a:rPr>
              <a:t>eip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register according to our choice.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2576200" y="3624425"/>
            <a:ext cx="3633300" cy="83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ROP Gadgets    &lt;==&gt;  Assembly Instructions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Stack Pointer    &lt;==&gt;  Instruction Pointer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831</Words>
  <Application>Microsoft Macintosh PowerPoint</Application>
  <PresentationFormat>On-screen Show (16:9)</PresentationFormat>
  <Paragraphs>166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Raleway</vt:lpstr>
      <vt:lpstr>Roboto Slab</vt:lpstr>
      <vt:lpstr>Lato</vt:lpstr>
      <vt:lpstr>Streamline</vt:lpstr>
      <vt:lpstr>Return Oriented Programming</vt:lpstr>
      <vt:lpstr>Background</vt:lpstr>
      <vt:lpstr>Background</vt:lpstr>
      <vt:lpstr>Traditional Buffer Overflows</vt:lpstr>
      <vt:lpstr>Return-Oriented Programming</vt:lpstr>
      <vt:lpstr>ROP : Why write code when the developer can do it for you? </vt:lpstr>
      <vt:lpstr>ROP : Why write code when the developer can do it for you? </vt:lpstr>
      <vt:lpstr>ROP : Example </vt:lpstr>
      <vt:lpstr>ROP : Analogy </vt:lpstr>
      <vt:lpstr>ROP : Conclusion </vt:lpstr>
      <vt:lpstr>Lab 1 : ROP Exploits : Figuring out the offset for the payload 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Return Oriented Programming</dc:title>
  <cp:lastModifiedBy>Microsoft Office User</cp:lastModifiedBy>
  <cp:revision>3</cp:revision>
  <dcterms:modified xsi:type="dcterms:W3CDTF">2021-09-01T20:35:50Z</dcterms:modified>
</cp:coreProperties>
</file>