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8" r:id="rId1"/>
  </p:sldMasterIdLst>
  <p:sldIdLst>
    <p:sldId id="256" r:id="rId2"/>
    <p:sldId id="288" r:id="rId3"/>
    <p:sldId id="317" r:id="rId4"/>
    <p:sldId id="318" r:id="rId5"/>
    <p:sldId id="319" r:id="rId6"/>
    <p:sldId id="320" r:id="rId7"/>
    <p:sldId id="321" r:id="rId8"/>
    <p:sldId id="322" r:id="rId9"/>
    <p:sldId id="323" r:id="rId10"/>
    <p:sldId id="324" r:id="rId11"/>
    <p:sldId id="326" r:id="rId12"/>
    <p:sldId id="335" r:id="rId13"/>
    <p:sldId id="338" r:id="rId14"/>
    <p:sldId id="343" r:id="rId15"/>
    <p:sldId id="336" r:id="rId16"/>
    <p:sldId id="339" r:id="rId17"/>
    <p:sldId id="337" r:id="rId18"/>
    <p:sldId id="328" r:id="rId19"/>
    <p:sldId id="334" r:id="rId20"/>
    <p:sldId id="344" r:id="rId21"/>
    <p:sldId id="259" r:id="rId22"/>
    <p:sldId id="260" r:id="rId23"/>
    <p:sldId id="257" r:id="rId24"/>
    <p:sldId id="270" r:id="rId25"/>
    <p:sldId id="261" r:id="rId26"/>
    <p:sldId id="268" r:id="rId27"/>
    <p:sldId id="271" r:id="rId28"/>
    <p:sldId id="267" r:id="rId29"/>
    <p:sldId id="272" r:id="rId30"/>
    <p:sldId id="34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70" autoAdjust="0"/>
    <p:restoredTop sz="94351" autoAdjust="0"/>
  </p:normalViewPr>
  <p:slideViewPr>
    <p:cSldViewPr>
      <p:cViewPr varScale="1">
        <p:scale>
          <a:sx n="63" d="100"/>
          <a:sy n="63" d="100"/>
        </p:scale>
        <p:origin x="672" y="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8/24/2021</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75ECBC2B-047C-4DA3-A87D-9C137F3EDB9B}" type="slidenum">
              <a:rPr lang="en-US" smtClean="0"/>
              <a:t>‹#›</a:t>
            </a:fld>
            <a:endParaRPr lang="en-US"/>
          </a:p>
        </p:txBody>
      </p:sp>
    </p:spTree>
    <p:extLst>
      <p:ext uri="{BB962C8B-B14F-4D97-AF65-F5344CB8AC3E}">
        <p14:creationId xmlns:p14="http://schemas.microsoft.com/office/powerpoint/2010/main" val="1366427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03861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98518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780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13432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6CB03EA0-2F37-4F62-93D1-61BCD1BEDED7}" type="datetimeFigureOut">
              <a:rPr lang="en-US" smtClean="0"/>
              <a:t>8/24/2021</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75ECBC2B-047C-4DA3-A87D-9C137F3EDB9B}" type="slidenum">
              <a:rPr lang="en-US" smtClean="0"/>
              <a:t>‹#›</a:t>
            </a:fld>
            <a:endParaRPr lang="en-US"/>
          </a:p>
        </p:txBody>
      </p:sp>
    </p:spTree>
    <p:extLst>
      <p:ext uri="{BB962C8B-B14F-4D97-AF65-F5344CB8AC3E}">
        <p14:creationId xmlns:p14="http://schemas.microsoft.com/office/powerpoint/2010/main" val="168050840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4822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8/24/2021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15527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CB03EA0-2F37-4F62-93D1-61BCD1BEDED7}" type="datetimeFigureOut">
              <a:rPr lang="en-US" smtClean="0"/>
              <a:t>8/24/2021</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3028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5374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CB03EA0-2F37-4F62-93D1-61BCD1BEDED7}" type="datetimeFigureOut">
              <a:rPr lang="en-US" smtClean="0"/>
              <a:t>8/24/2021</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45578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6CB03EA0-2F37-4F62-93D1-61BCD1BEDED7}" type="datetimeFigureOut">
              <a:rPr lang="en-US" smtClean="0"/>
              <a:t>8/24/2021</a:t>
            </a:fld>
            <a:endParaRPr lang="en-US"/>
          </a:p>
        </p:txBody>
      </p:sp>
      <p:sp>
        <p:nvSpPr>
          <p:cNvPr id="10" name="Slide Number Placeholder 9"/>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8790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CB03EA0-2F37-4F62-93D1-61BCD1BEDED7}" type="datetimeFigureOut">
              <a:rPr lang="en-US" smtClean="0"/>
              <a:t>8/24/2021</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869341655"/>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230" r:id="rId12"/>
  </p:sldLayoutIdLst>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Security and Privacy</a:t>
            </a:r>
          </a:p>
        </p:txBody>
      </p:sp>
      <p:sp>
        <p:nvSpPr>
          <p:cNvPr id="3" name="Subtitle 2"/>
          <p:cNvSpPr>
            <a:spLocks noGrp="1"/>
          </p:cNvSpPr>
          <p:nvPr>
            <p:ph type="subTitle" idx="1"/>
          </p:nvPr>
        </p:nvSpPr>
        <p:spPr/>
        <p:txBody>
          <a:bodyPr>
            <a:noAutofit/>
          </a:bodyPr>
          <a:lstStyle/>
          <a:p>
            <a:r>
              <a:rPr lang="en-US" b="1" dirty="0"/>
              <a:t>UT CS361S</a:t>
            </a:r>
          </a:p>
          <a:p>
            <a:r>
              <a:rPr lang="en-US" b="1" dirty="0"/>
              <a:t>Fall 2021</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314D-AA23-458A-970F-CF52DA863C4E}"/>
              </a:ext>
            </a:extLst>
          </p:cNvPr>
          <p:cNvSpPr>
            <a:spLocks noGrp="1"/>
          </p:cNvSpPr>
          <p:nvPr>
            <p:ph type="title"/>
          </p:nvPr>
        </p:nvSpPr>
        <p:spPr/>
        <p:txBody>
          <a:bodyPr/>
          <a:lstStyle/>
          <a:p>
            <a:r>
              <a:rPr lang="en-US" dirty="0"/>
              <a:t>Past Student Comment - #4</a:t>
            </a:r>
          </a:p>
        </p:txBody>
      </p:sp>
      <p:sp>
        <p:nvSpPr>
          <p:cNvPr id="4" name="TextBox 3">
            <a:extLst>
              <a:ext uri="{FF2B5EF4-FFF2-40B4-BE49-F238E27FC236}">
                <a16:creationId xmlns:a16="http://schemas.microsoft.com/office/drawing/2014/main" id="{B013896D-2D11-4A53-8F5D-A5F9FFB21E2E}"/>
              </a:ext>
            </a:extLst>
          </p:cNvPr>
          <p:cNvSpPr txBox="1"/>
          <p:nvPr/>
        </p:nvSpPr>
        <p:spPr>
          <a:xfrm>
            <a:off x="304800" y="2483288"/>
            <a:ext cx="8534399" cy="2862322"/>
          </a:xfrm>
          <a:prstGeom prst="rect">
            <a:avLst/>
          </a:prstGeom>
          <a:noFill/>
        </p:spPr>
        <p:txBody>
          <a:bodyPr wrap="square" rtlCol="0">
            <a:spAutoFit/>
          </a:bodyPr>
          <a:lstStyle/>
          <a:p>
            <a:pPr algn="just"/>
            <a:r>
              <a:rPr lang="en-US" sz="2000" b="0" i="0" dirty="0">
                <a:solidFill>
                  <a:srgbClr val="000000"/>
                </a:solidFill>
                <a:effectLst/>
                <a:latin typeface="Courier New" panose="02070309020205020404" pitchFamily="49" charset="0"/>
              </a:rPr>
              <a:t>I almost dropped the course because the first two labs were incredibly difficult for me and I wouldn't even know where to begin. Especially for the first lab. I've never cried because of a lab, but lab 1 made me cry due to the amount of frustration I had. The lectures were more theory based, so when it came to actually practicing this I didn't know where to begin, and the instructions were not very helpful and assumed a lot of prior knowledge…</a:t>
            </a:r>
            <a:endParaRPr lang="en-US" sz="2000" dirty="0"/>
          </a:p>
        </p:txBody>
      </p:sp>
    </p:spTree>
    <p:extLst>
      <p:ext uri="{BB962C8B-B14F-4D97-AF65-F5344CB8AC3E}">
        <p14:creationId xmlns:p14="http://schemas.microsoft.com/office/powerpoint/2010/main" val="2359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BA05-6926-4EF5-99D5-30E759DED234}"/>
              </a:ext>
            </a:extLst>
          </p:cNvPr>
          <p:cNvSpPr>
            <a:spLocks noGrp="1"/>
          </p:cNvSpPr>
          <p:nvPr>
            <p:ph type="title"/>
          </p:nvPr>
        </p:nvSpPr>
        <p:spPr/>
        <p:txBody>
          <a:bodyPr/>
          <a:lstStyle/>
          <a:p>
            <a:r>
              <a:rPr lang="en-US" dirty="0"/>
              <a:t>Early Criticism</a:t>
            </a:r>
          </a:p>
        </p:txBody>
      </p:sp>
      <p:sp>
        <p:nvSpPr>
          <p:cNvPr id="3" name="Content Placeholder 2">
            <a:extLst>
              <a:ext uri="{FF2B5EF4-FFF2-40B4-BE49-F238E27FC236}">
                <a16:creationId xmlns:a16="http://schemas.microsoft.com/office/drawing/2014/main" id="{DC83AAB2-5C8B-45C1-86B7-0D11C141FF81}"/>
              </a:ext>
            </a:extLst>
          </p:cNvPr>
          <p:cNvSpPr>
            <a:spLocks noGrp="1"/>
          </p:cNvSpPr>
          <p:nvPr>
            <p:ph idx="1"/>
          </p:nvPr>
        </p:nvSpPr>
        <p:spPr/>
        <p:txBody>
          <a:bodyPr/>
          <a:lstStyle/>
          <a:p>
            <a:r>
              <a:rPr lang="en-US" dirty="0"/>
              <a:t>I would prefer criticism *before* the class reviews</a:t>
            </a:r>
          </a:p>
          <a:p>
            <a:r>
              <a:rPr lang="en-US" dirty="0"/>
              <a:t>It gives me a chance to improve before being evaluated</a:t>
            </a:r>
          </a:p>
          <a:p>
            <a:r>
              <a:rPr lang="en-US" dirty="0"/>
              <a:t>You may send anonymous emails if you need anonymity</a:t>
            </a:r>
          </a:p>
        </p:txBody>
      </p:sp>
    </p:spTree>
    <p:extLst>
      <p:ext uri="{BB962C8B-B14F-4D97-AF65-F5344CB8AC3E}">
        <p14:creationId xmlns:p14="http://schemas.microsoft.com/office/powerpoint/2010/main" val="246217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60% labs</a:t>
            </a:r>
          </a:p>
          <a:p>
            <a:r>
              <a:rPr lang="en-US" dirty="0"/>
              <a:t>30% In-class Labs</a:t>
            </a:r>
          </a:p>
          <a:p>
            <a:pPr lvl="1"/>
            <a:r>
              <a:rPr lang="en-US" dirty="0"/>
              <a:t>We will do these together</a:t>
            </a:r>
          </a:p>
          <a:p>
            <a:pPr lvl="1"/>
            <a:r>
              <a:rPr lang="en-US" dirty="0"/>
              <a:t>Finish later if you miss class</a:t>
            </a:r>
          </a:p>
          <a:p>
            <a:pPr lvl="1"/>
            <a:r>
              <a:rPr lang="en-US" dirty="0"/>
              <a:t>(Class is Recorded)</a:t>
            </a:r>
          </a:p>
          <a:p>
            <a:r>
              <a:rPr lang="en-US" dirty="0"/>
              <a:t>10% Reading discussions</a:t>
            </a:r>
          </a:p>
        </p:txBody>
      </p:sp>
      <p:sp>
        <p:nvSpPr>
          <p:cNvPr id="4" name="TextBox 3">
            <a:extLst>
              <a:ext uri="{FF2B5EF4-FFF2-40B4-BE49-F238E27FC236}">
                <a16:creationId xmlns:a16="http://schemas.microsoft.com/office/drawing/2014/main" id="{2186C042-29D4-477E-BB6D-4AD17097822C}"/>
              </a:ext>
            </a:extLst>
          </p:cNvPr>
          <p:cNvSpPr txBox="1"/>
          <p:nvPr/>
        </p:nvSpPr>
        <p:spPr>
          <a:xfrm>
            <a:off x="3421332" y="1447800"/>
            <a:ext cx="2310248" cy="523220"/>
          </a:xfrm>
          <a:prstGeom prst="rect">
            <a:avLst/>
          </a:prstGeom>
          <a:noFill/>
        </p:spPr>
        <p:txBody>
          <a:bodyPr wrap="none" rtlCol="0">
            <a:spAutoFit/>
          </a:bodyPr>
          <a:lstStyle/>
          <a:p>
            <a:r>
              <a:rPr lang="en-US" sz="2800" b="1" u="sng" dirty="0"/>
              <a:t>NO EXAMS!</a:t>
            </a:r>
          </a:p>
        </p:txBody>
      </p:sp>
    </p:spTree>
    <p:extLst>
      <p:ext uri="{BB962C8B-B14F-4D97-AF65-F5344CB8AC3E}">
        <p14:creationId xmlns:p14="http://schemas.microsoft.com/office/powerpoint/2010/main" val="42973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a:t>In-Class Mini Labs (5% Each)</a:t>
            </a:r>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Buffer Overflow and GDB</a:t>
            </a:r>
          </a:p>
          <a:p>
            <a:r>
              <a:rPr lang="en-US" dirty="0"/>
              <a:t>Lab 2 – Networking and Wireshark</a:t>
            </a:r>
          </a:p>
          <a:p>
            <a:r>
              <a:rPr lang="en-US" dirty="0"/>
              <a:t>Lab 3 – Cryptography 1</a:t>
            </a:r>
          </a:p>
          <a:p>
            <a:r>
              <a:rPr lang="en-US" dirty="0"/>
              <a:t>Lab 4 – Cryptography 2</a:t>
            </a:r>
          </a:p>
          <a:p>
            <a:r>
              <a:rPr lang="en-US" dirty="0"/>
              <a:t>Lab 5 – HTTP and Web</a:t>
            </a:r>
          </a:p>
          <a:p>
            <a:r>
              <a:rPr lang="en-US" dirty="0"/>
              <a:t>Lab 6 – Cookies </a:t>
            </a:r>
          </a:p>
        </p:txBody>
      </p:sp>
    </p:spTree>
    <p:extLst>
      <p:ext uri="{BB962C8B-B14F-4D97-AF65-F5344CB8AC3E}">
        <p14:creationId xmlns:p14="http://schemas.microsoft.com/office/powerpoint/2010/main" val="2766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r>
              <a:rPr lang="en-US" dirty="0"/>
              <a:t> (10% Each)</a:t>
            </a:r>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Return Oriented Programming</a:t>
            </a:r>
          </a:p>
          <a:p>
            <a:r>
              <a:rPr lang="en-US" dirty="0"/>
              <a:t>Lab 2 – Authentication/Authorization</a:t>
            </a:r>
          </a:p>
          <a:p>
            <a:r>
              <a:rPr lang="en-US" dirty="0"/>
              <a:t>Lab 3 – TLS 1.2 Server</a:t>
            </a:r>
          </a:p>
          <a:p>
            <a:r>
              <a:rPr lang="en-US" dirty="0"/>
              <a:t>Lab 4 – TLS Visibility</a:t>
            </a:r>
          </a:p>
          <a:p>
            <a:r>
              <a:rPr lang="en-US" dirty="0"/>
              <a:t>Lab 5 – </a:t>
            </a:r>
            <a:r>
              <a:rPr lang="en-US" dirty="0" err="1"/>
              <a:t>Oauth</a:t>
            </a:r>
            <a:r>
              <a:rPr lang="en-US" dirty="0"/>
              <a:t> SSO</a:t>
            </a:r>
          </a:p>
          <a:p>
            <a:r>
              <a:rPr lang="en-US" dirty="0"/>
              <a:t>Lab 6 – CTF Exercises</a:t>
            </a:r>
          </a:p>
        </p:txBody>
      </p:sp>
    </p:spTree>
    <p:extLst>
      <p:ext uri="{BB962C8B-B14F-4D97-AF65-F5344CB8AC3E}">
        <p14:creationId xmlns:p14="http://schemas.microsoft.com/office/powerpoint/2010/main" val="298909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dirty="0"/>
              <a:t>Bare minimum requirements for each lab</a:t>
            </a:r>
          </a:p>
          <a:p>
            <a:r>
              <a:rPr lang="en-US" dirty="0"/>
              <a:t>80% score if minimum requirements reached</a:t>
            </a:r>
          </a:p>
          <a:p>
            <a:r>
              <a:rPr lang="en-US" dirty="0"/>
              <a:t>ZERO POINTS if minimum requirements not met</a:t>
            </a:r>
          </a:p>
          <a:p>
            <a:r>
              <a:rPr lang="en-US" dirty="0"/>
              <a:t>Code alone, debug in assigned groups</a:t>
            </a:r>
          </a:p>
          <a:p>
            <a:r>
              <a:rPr lang="en-US" dirty="0"/>
              <a:t>10% off per day late to a maximum of 50%</a:t>
            </a:r>
          </a:p>
          <a:p>
            <a:r>
              <a:rPr lang="en-US" dirty="0"/>
              <a:t>Any one lab can be redone for no penalty by end of class</a:t>
            </a:r>
          </a:p>
          <a:p>
            <a:endParaRPr lang="en-US" dirty="0"/>
          </a:p>
        </p:txBody>
      </p:sp>
    </p:spTree>
    <p:extLst>
      <p:ext uri="{BB962C8B-B14F-4D97-AF65-F5344CB8AC3E}">
        <p14:creationId xmlns:p14="http://schemas.microsoft.com/office/powerpoint/2010/main" val="423338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I’ve tried a bunch of books. I hate them all</a:t>
            </a:r>
          </a:p>
          <a:p>
            <a:r>
              <a:rPr lang="en-US" dirty="0"/>
              <a:t>All free materials available online</a:t>
            </a:r>
          </a:p>
          <a:p>
            <a:r>
              <a:rPr lang="en-US" dirty="0"/>
              <a:t>Ross Anderson’s “Security Engineering”</a:t>
            </a:r>
          </a:p>
          <a:p>
            <a:pPr lvl="1"/>
            <a:r>
              <a:rPr lang="en-US" dirty="0"/>
              <a:t>This IS a great book</a:t>
            </a:r>
          </a:p>
          <a:p>
            <a:pPr lvl="1"/>
            <a:r>
              <a:rPr lang="en-US" dirty="0"/>
              <a:t>Second edition is free online</a:t>
            </a:r>
          </a:p>
        </p:txBody>
      </p:sp>
    </p:spTree>
    <p:extLst>
      <p:ext uri="{BB962C8B-B14F-4D97-AF65-F5344CB8AC3E}">
        <p14:creationId xmlns:p14="http://schemas.microsoft.com/office/powerpoint/2010/main" val="381869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B92-80BB-4CAF-B30A-713B3FDB7FCB}"/>
              </a:ext>
            </a:extLst>
          </p:cNvPr>
          <p:cNvSpPr>
            <a:spLocks noGrp="1"/>
          </p:cNvSpPr>
          <p:nvPr>
            <p:ph type="title"/>
          </p:nvPr>
        </p:nvSpPr>
        <p:spPr/>
        <p:txBody>
          <a:bodyPr/>
          <a:lstStyle/>
          <a:p>
            <a:r>
              <a:rPr lang="en-US" dirty="0"/>
              <a:t>Reading Policies</a:t>
            </a:r>
          </a:p>
        </p:txBody>
      </p:sp>
      <p:sp>
        <p:nvSpPr>
          <p:cNvPr id="3" name="Content Placeholder 2">
            <a:extLst>
              <a:ext uri="{FF2B5EF4-FFF2-40B4-BE49-F238E27FC236}">
                <a16:creationId xmlns:a16="http://schemas.microsoft.com/office/drawing/2014/main" id="{C34771BB-ED52-4F20-A27D-12A33362B192}"/>
              </a:ext>
            </a:extLst>
          </p:cNvPr>
          <p:cNvSpPr>
            <a:spLocks noGrp="1"/>
          </p:cNvSpPr>
          <p:nvPr>
            <p:ph idx="1"/>
          </p:nvPr>
        </p:nvSpPr>
        <p:spPr/>
        <p:txBody>
          <a:bodyPr/>
          <a:lstStyle/>
          <a:p>
            <a:r>
              <a:rPr lang="en-US" dirty="0"/>
              <a:t>Read before class for class discussion</a:t>
            </a:r>
          </a:p>
          <a:p>
            <a:r>
              <a:rPr lang="en-US" dirty="0"/>
              <a:t>Each week, in groups, discuss previous week’s reading</a:t>
            </a:r>
          </a:p>
          <a:p>
            <a:r>
              <a:rPr lang="en-US" dirty="0"/>
              <a:t>Discuss via text-based system and submit transcript</a:t>
            </a:r>
          </a:p>
        </p:txBody>
      </p:sp>
    </p:spTree>
    <p:extLst>
      <p:ext uri="{BB962C8B-B14F-4D97-AF65-F5344CB8AC3E}">
        <p14:creationId xmlns:p14="http://schemas.microsoft.com/office/powerpoint/2010/main" val="74607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come prepared to discuss</a:t>
            </a:r>
          </a:p>
          <a:p>
            <a:r>
              <a:rPr lang="en-US" dirty="0"/>
              <a:t>You will be assigned to discuss out-of-class as well</a:t>
            </a:r>
          </a:p>
        </p:txBody>
      </p:sp>
    </p:spTree>
    <p:extLst>
      <p:ext uri="{BB962C8B-B14F-4D97-AF65-F5344CB8AC3E}">
        <p14:creationId xmlns:p14="http://schemas.microsoft.com/office/powerpoint/2010/main" val="80136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3C1E-AB6F-4B58-B330-0E3320268A3D}"/>
              </a:ext>
            </a:extLst>
          </p:cNvPr>
          <p:cNvSpPr>
            <a:spLocks noGrp="1"/>
          </p:cNvSpPr>
          <p:nvPr>
            <p:ph type="title"/>
          </p:nvPr>
        </p:nvSpPr>
        <p:spPr/>
        <p:txBody>
          <a:bodyPr/>
          <a:lstStyle/>
          <a:p>
            <a:r>
              <a:rPr lang="en-US" dirty="0"/>
              <a:t>Two Resources</a:t>
            </a:r>
          </a:p>
        </p:txBody>
      </p:sp>
      <p:pic>
        <p:nvPicPr>
          <p:cNvPr id="7" name="Picture 6">
            <a:extLst>
              <a:ext uri="{FF2B5EF4-FFF2-40B4-BE49-F238E27FC236}">
                <a16:creationId xmlns:a16="http://schemas.microsoft.com/office/drawing/2014/main" id="{42BF1DC3-17FA-458B-8A53-10DD5061FDBD}"/>
              </a:ext>
            </a:extLst>
          </p:cNvPr>
          <p:cNvPicPr>
            <a:picLocks noChangeAspect="1"/>
          </p:cNvPicPr>
          <p:nvPr/>
        </p:nvPicPr>
        <p:blipFill>
          <a:blip r:embed="rId2"/>
          <a:stretch>
            <a:fillRect/>
          </a:stretch>
        </p:blipFill>
        <p:spPr>
          <a:xfrm>
            <a:off x="3581400" y="5093139"/>
            <a:ext cx="5334000" cy="1538425"/>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25485A20-3469-4975-A0DA-0CF764216FCF}"/>
              </a:ext>
            </a:extLst>
          </p:cNvPr>
          <p:cNvPicPr>
            <a:picLocks noChangeAspect="1"/>
          </p:cNvPicPr>
          <p:nvPr/>
        </p:nvPicPr>
        <p:blipFill>
          <a:blip r:embed="rId3"/>
          <a:stretch>
            <a:fillRect/>
          </a:stretch>
        </p:blipFill>
        <p:spPr>
          <a:xfrm>
            <a:off x="0" y="1966734"/>
            <a:ext cx="9144000" cy="2924532"/>
          </a:xfrm>
          <a:prstGeom prst="rect">
            <a:avLst/>
          </a:prstGeom>
        </p:spPr>
      </p:pic>
    </p:spTree>
    <p:extLst>
      <p:ext uri="{BB962C8B-B14F-4D97-AF65-F5344CB8AC3E}">
        <p14:creationId xmlns:p14="http://schemas.microsoft.com/office/powerpoint/2010/main" val="27523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093976"/>
            <a:ext cx="2936939" cy="2936939"/>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0"/>
            <a:ext cx="2203418" cy="1755533"/>
          </a:xfrm>
          <a:prstGeom prst="rect">
            <a:avLst/>
          </a:prstGeom>
          <a:no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5417" y="2514601"/>
            <a:ext cx="2798320" cy="183048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76600" y="5724179"/>
            <a:ext cx="4000500" cy="741806"/>
          </a:xfrm>
          <a:prstGeom prst="rect">
            <a:avLst/>
          </a:prstGeom>
          <a:no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1047-DDA6-4FD9-9C96-65346F432E51}"/>
              </a:ext>
            </a:extLst>
          </p:cNvPr>
          <p:cNvSpPr>
            <a:spLocks noGrp="1"/>
          </p:cNvSpPr>
          <p:nvPr>
            <p:ph type="title"/>
          </p:nvPr>
        </p:nvSpPr>
        <p:spPr/>
        <p:txBody>
          <a:bodyPr/>
          <a:lstStyle/>
          <a:p>
            <a:r>
              <a:rPr lang="en-US" dirty="0"/>
              <a:t>Typical Security Objectives</a:t>
            </a:r>
          </a:p>
        </p:txBody>
      </p:sp>
      <p:sp>
        <p:nvSpPr>
          <p:cNvPr id="3" name="Content Placeholder 2">
            <a:extLst>
              <a:ext uri="{FF2B5EF4-FFF2-40B4-BE49-F238E27FC236}">
                <a16:creationId xmlns:a16="http://schemas.microsoft.com/office/drawing/2014/main" id="{BB7B232B-20F1-4A96-A389-9B0EBCD5ACA1}"/>
              </a:ext>
            </a:extLst>
          </p:cNvPr>
          <p:cNvSpPr>
            <a:spLocks noGrp="1"/>
          </p:cNvSpPr>
          <p:nvPr>
            <p:ph idx="1"/>
          </p:nvPr>
        </p:nvSpPr>
        <p:spPr/>
        <p:txBody>
          <a:bodyPr/>
          <a:lstStyle/>
          <a:p>
            <a:r>
              <a:rPr lang="en-US" dirty="0"/>
              <a:t>Confidentiality</a:t>
            </a:r>
          </a:p>
          <a:p>
            <a:r>
              <a:rPr lang="en-US" dirty="0"/>
              <a:t>Integrity</a:t>
            </a:r>
          </a:p>
          <a:p>
            <a:r>
              <a:rPr lang="en-US" dirty="0"/>
              <a:t>Availability</a:t>
            </a:r>
          </a:p>
          <a:p>
            <a:endParaRPr lang="en-US" dirty="0"/>
          </a:p>
          <a:p>
            <a:r>
              <a:rPr lang="en-US" dirty="0"/>
              <a:t>(CIA Triad)</a:t>
            </a:r>
          </a:p>
          <a:p>
            <a:r>
              <a:rPr lang="en-US" dirty="0"/>
              <a:t>(See, NIST 800-12)</a:t>
            </a:r>
          </a:p>
        </p:txBody>
      </p:sp>
    </p:spTree>
    <p:extLst>
      <p:ext uri="{BB962C8B-B14F-4D97-AF65-F5344CB8AC3E}">
        <p14:creationId xmlns:p14="http://schemas.microsoft.com/office/powerpoint/2010/main" val="3430793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Engineering</a:t>
            </a:r>
          </a:p>
        </p:txBody>
      </p:sp>
      <p:sp>
        <p:nvSpPr>
          <p:cNvPr id="3" name="Content Placeholder 2"/>
          <p:cNvSpPr>
            <a:spLocks noGrp="1"/>
          </p:cNvSpPr>
          <p:nvPr>
            <p:ph sz="quarter" idx="13"/>
          </p:nvPr>
        </p:nvSpPr>
        <p:spPr/>
        <p:txBody>
          <a:bodyPr/>
          <a:lstStyle/>
          <a:p>
            <a:r>
              <a:rPr lang="en-US" dirty="0"/>
              <a:t>“[It] is about building systems to remain dependable in the face of …”</a:t>
            </a:r>
          </a:p>
          <a:p>
            <a:pPr lvl="1"/>
            <a:r>
              <a:rPr lang="en-US" dirty="0"/>
              <a:t>Malice</a:t>
            </a:r>
          </a:p>
          <a:p>
            <a:pPr lvl="1"/>
            <a:r>
              <a:rPr lang="en-US" dirty="0"/>
              <a:t>Error</a:t>
            </a:r>
          </a:p>
          <a:p>
            <a:pPr lvl="1"/>
            <a:r>
              <a:rPr lang="en-US" dirty="0"/>
              <a:t>Mischance.</a:t>
            </a:r>
          </a:p>
          <a:p>
            <a:r>
              <a:rPr lang="en-US" dirty="0"/>
              <a:t>“As a discipline, it focuses on the…” </a:t>
            </a:r>
          </a:p>
          <a:p>
            <a:pPr lvl="1"/>
            <a:r>
              <a:rPr lang="en-US" dirty="0"/>
              <a:t>Tools </a:t>
            </a:r>
          </a:p>
          <a:p>
            <a:pPr lvl="1"/>
            <a:r>
              <a:rPr lang="en-US" dirty="0"/>
              <a:t>Processes</a:t>
            </a:r>
          </a:p>
          <a:p>
            <a:pPr lvl="1"/>
            <a:r>
              <a:rPr lang="en-US" dirty="0"/>
              <a:t>Methods</a:t>
            </a:r>
          </a:p>
        </p:txBody>
      </p:sp>
    </p:spTree>
    <p:extLst>
      <p:ext uri="{BB962C8B-B14F-4D97-AF65-F5344CB8AC3E}">
        <p14:creationId xmlns:p14="http://schemas.microsoft.com/office/powerpoint/2010/main" val="180143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sz="quarter" idx="13"/>
          </p:nvPr>
        </p:nvSpPr>
        <p:spPr/>
        <p:txBody>
          <a:bodyPr/>
          <a:lstStyle/>
          <a:p>
            <a:r>
              <a:rPr lang="en-US" dirty="0"/>
              <a:t>Confidentiality, Integrity, Availability</a:t>
            </a:r>
          </a:p>
          <a:p>
            <a:r>
              <a:rPr lang="en-US" dirty="0"/>
              <a:t>For new systems:</a:t>
            </a:r>
          </a:p>
          <a:p>
            <a:pPr lvl="1"/>
            <a:r>
              <a:rPr lang="en-US" dirty="0"/>
              <a:t>Design security</a:t>
            </a:r>
          </a:p>
          <a:p>
            <a:pPr lvl="1"/>
            <a:r>
              <a:rPr lang="en-US" dirty="0"/>
              <a:t>Implement security</a:t>
            </a:r>
          </a:p>
          <a:p>
            <a:pPr lvl="1"/>
            <a:r>
              <a:rPr lang="en-US" dirty="0"/>
              <a:t>Test security</a:t>
            </a:r>
          </a:p>
          <a:p>
            <a:r>
              <a:rPr lang="en-US" dirty="0"/>
              <a:t>For existing systems:</a:t>
            </a:r>
          </a:p>
          <a:p>
            <a:pPr lvl="1"/>
            <a:r>
              <a:rPr lang="en-US" dirty="0"/>
              <a:t>Adapt them for increased security</a:t>
            </a:r>
          </a:p>
          <a:p>
            <a:pPr lvl="1"/>
            <a:r>
              <a:rPr lang="en-US" dirty="0"/>
              <a:t>Adapt them as their </a:t>
            </a:r>
            <a:r>
              <a:rPr lang="en-US" i="1" dirty="0"/>
              <a:t>environment</a:t>
            </a:r>
            <a:r>
              <a:rPr lang="en-US" dirty="0"/>
              <a:t> evolves</a:t>
            </a:r>
          </a:p>
        </p:txBody>
      </p:sp>
    </p:spTree>
    <p:extLst>
      <p:ext uri="{BB962C8B-B14F-4D97-AF65-F5344CB8AC3E}">
        <p14:creationId xmlns:p14="http://schemas.microsoft.com/office/powerpoint/2010/main" val="167389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B45-C14B-40EF-8923-89D18A8B6B88}"/>
              </a:ext>
            </a:extLst>
          </p:cNvPr>
          <p:cNvSpPr>
            <a:spLocks noGrp="1"/>
          </p:cNvSpPr>
          <p:nvPr>
            <p:ph type="title"/>
          </p:nvPr>
        </p:nvSpPr>
        <p:spPr/>
        <p:txBody>
          <a:bodyPr/>
          <a:lstStyle/>
          <a:p>
            <a:r>
              <a:rPr lang="en-US" dirty="0"/>
              <a:t>Key Observation</a:t>
            </a:r>
          </a:p>
        </p:txBody>
      </p:sp>
      <p:pic>
        <p:nvPicPr>
          <p:cNvPr id="5" name="Picture 4">
            <a:extLst>
              <a:ext uri="{FF2B5EF4-FFF2-40B4-BE49-F238E27FC236}">
                <a16:creationId xmlns:a16="http://schemas.microsoft.com/office/drawing/2014/main" id="{C0053C1D-5CD2-41E4-8FDE-913054BA6E7C}"/>
              </a:ext>
            </a:extLst>
          </p:cNvPr>
          <p:cNvPicPr>
            <a:picLocks noChangeAspect="1"/>
          </p:cNvPicPr>
          <p:nvPr/>
        </p:nvPicPr>
        <p:blipFill>
          <a:blip r:embed="rId2"/>
          <a:stretch>
            <a:fillRect/>
          </a:stretch>
        </p:blipFill>
        <p:spPr>
          <a:xfrm>
            <a:off x="76200" y="2438400"/>
            <a:ext cx="8991600" cy="641888"/>
          </a:xfrm>
          <a:prstGeom prst="rect">
            <a:avLst/>
          </a:prstGeom>
        </p:spPr>
      </p:pic>
      <p:sp>
        <p:nvSpPr>
          <p:cNvPr id="6" name="TextBox 5">
            <a:extLst>
              <a:ext uri="{FF2B5EF4-FFF2-40B4-BE49-F238E27FC236}">
                <a16:creationId xmlns:a16="http://schemas.microsoft.com/office/drawing/2014/main" id="{F75C90F1-0A80-4B24-98AF-4F473CC3D08B}"/>
              </a:ext>
            </a:extLst>
          </p:cNvPr>
          <p:cNvSpPr txBox="1"/>
          <p:nvPr/>
        </p:nvSpPr>
        <p:spPr>
          <a:xfrm>
            <a:off x="5181600" y="3198167"/>
            <a:ext cx="3188502" cy="461665"/>
          </a:xfrm>
          <a:prstGeom prst="rect">
            <a:avLst/>
          </a:prstGeom>
          <a:noFill/>
        </p:spPr>
        <p:txBody>
          <a:bodyPr wrap="none" rtlCol="0">
            <a:spAutoFit/>
          </a:bodyPr>
          <a:lstStyle/>
          <a:p>
            <a:r>
              <a:rPr lang="en-US" sz="2400" b="1" dirty="0"/>
              <a:t>Anderson, Ch 1, p. 4</a:t>
            </a:r>
          </a:p>
        </p:txBody>
      </p:sp>
    </p:spTree>
    <p:extLst>
      <p:ext uri="{BB962C8B-B14F-4D97-AF65-F5344CB8AC3E}">
        <p14:creationId xmlns:p14="http://schemas.microsoft.com/office/powerpoint/2010/main" val="353483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Illustrations</a:t>
            </a:r>
            <a:endParaRPr lang="en-US" dirty="0"/>
          </a:p>
        </p:txBody>
      </p:sp>
      <p:sp>
        <p:nvSpPr>
          <p:cNvPr id="3" name="Content Placeholder 2"/>
          <p:cNvSpPr>
            <a:spLocks noGrp="1"/>
          </p:cNvSpPr>
          <p:nvPr>
            <p:ph sz="quarter" idx="13"/>
          </p:nvPr>
        </p:nvSpPr>
        <p:spPr/>
        <p:txBody>
          <a:bodyPr/>
          <a:lstStyle/>
          <a:p>
            <a:r>
              <a:rPr lang="en-US" dirty="0"/>
              <a:t>See http://xkcd.com/538/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8696"/>
            <a:ext cx="7391400" cy="452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15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7AF-1F3E-466C-B86C-0438D5569301}"/>
              </a:ext>
            </a:extLst>
          </p:cNvPr>
          <p:cNvSpPr>
            <a:spLocks noGrp="1"/>
          </p:cNvSpPr>
          <p:nvPr>
            <p:ph type="title"/>
          </p:nvPr>
        </p:nvSpPr>
        <p:spPr/>
        <p:txBody>
          <a:bodyPr/>
          <a:lstStyle/>
          <a:p>
            <a:r>
              <a:rPr lang="en-US" dirty="0"/>
              <a:t>A Framework</a:t>
            </a:r>
          </a:p>
        </p:txBody>
      </p:sp>
      <p:sp>
        <p:nvSpPr>
          <p:cNvPr id="3" name="Content Placeholder 2">
            <a:extLst>
              <a:ext uri="{FF2B5EF4-FFF2-40B4-BE49-F238E27FC236}">
                <a16:creationId xmlns:a16="http://schemas.microsoft.com/office/drawing/2014/main" id="{698339BD-4C3C-4C90-B845-D81B7F468CBA}"/>
              </a:ext>
            </a:extLst>
          </p:cNvPr>
          <p:cNvSpPr>
            <a:spLocks noGrp="1"/>
          </p:cNvSpPr>
          <p:nvPr>
            <p:ph idx="1"/>
          </p:nvPr>
        </p:nvSpPr>
        <p:spPr/>
        <p:txBody>
          <a:bodyPr/>
          <a:lstStyle/>
          <a:p>
            <a:r>
              <a:rPr lang="en-US" dirty="0"/>
              <a:t>Policy</a:t>
            </a:r>
          </a:p>
          <a:p>
            <a:r>
              <a:rPr lang="en-US" dirty="0"/>
              <a:t>Mechanism</a:t>
            </a:r>
          </a:p>
          <a:p>
            <a:r>
              <a:rPr lang="en-US" dirty="0"/>
              <a:t>Assurance</a:t>
            </a:r>
          </a:p>
          <a:p>
            <a:r>
              <a:rPr lang="en-US" dirty="0"/>
              <a:t>Incentives</a:t>
            </a:r>
          </a:p>
        </p:txBody>
      </p:sp>
      <p:pic>
        <p:nvPicPr>
          <p:cNvPr id="4" name="Picture 3">
            <a:extLst>
              <a:ext uri="{FF2B5EF4-FFF2-40B4-BE49-F238E27FC236}">
                <a16:creationId xmlns:a16="http://schemas.microsoft.com/office/drawing/2014/main" id="{067BA353-50DA-46E6-A3EB-933891B51DF0}"/>
              </a:ext>
            </a:extLst>
          </p:cNvPr>
          <p:cNvPicPr>
            <a:picLocks noChangeAspect="1"/>
          </p:cNvPicPr>
          <p:nvPr/>
        </p:nvPicPr>
        <p:blipFill>
          <a:blip r:embed="rId2"/>
          <a:stretch>
            <a:fillRect/>
          </a:stretch>
        </p:blipFill>
        <p:spPr>
          <a:xfrm>
            <a:off x="3429000" y="2061817"/>
            <a:ext cx="5275729" cy="4076700"/>
          </a:xfrm>
          <a:prstGeom prst="rect">
            <a:avLst/>
          </a:prstGeom>
        </p:spPr>
      </p:pic>
    </p:spTree>
    <p:extLst>
      <p:ext uri="{BB962C8B-B14F-4D97-AF65-F5344CB8AC3E}">
        <p14:creationId xmlns:p14="http://schemas.microsoft.com/office/powerpoint/2010/main" val="740755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8E5-B0C5-4466-BA13-1BCE29E2C09E}"/>
              </a:ext>
            </a:extLst>
          </p:cNvPr>
          <p:cNvSpPr>
            <a:spLocks noGrp="1"/>
          </p:cNvSpPr>
          <p:nvPr>
            <p:ph type="title"/>
          </p:nvPr>
        </p:nvSpPr>
        <p:spPr/>
        <p:txBody>
          <a:bodyPr/>
          <a:lstStyle/>
          <a:p>
            <a:r>
              <a:rPr lang="en-US" dirty="0"/>
              <a:t>Start with Policy</a:t>
            </a:r>
          </a:p>
        </p:txBody>
      </p:sp>
      <p:sp>
        <p:nvSpPr>
          <p:cNvPr id="3" name="Content Placeholder 2">
            <a:extLst>
              <a:ext uri="{FF2B5EF4-FFF2-40B4-BE49-F238E27FC236}">
                <a16:creationId xmlns:a16="http://schemas.microsoft.com/office/drawing/2014/main" id="{17E68893-44F2-4A3F-8B29-FAB0975A6B83}"/>
              </a:ext>
            </a:extLst>
          </p:cNvPr>
          <p:cNvSpPr>
            <a:spLocks noGrp="1"/>
          </p:cNvSpPr>
          <p:nvPr>
            <p:ph idx="1"/>
          </p:nvPr>
        </p:nvSpPr>
        <p:spPr/>
        <p:txBody>
          <a:bodyPr/>
          <a:lstStyle/>
          <a:p>
            <a:r>
              <a:rPr lang="en-US" dirty="0"/>
              <a:t>“…a succinct statement of a system’s protection strategy” (Anderson ch1 p. 15)</a:t>
            </a:r>
          </a:p>
          <a:p>
            <a:r>
              <a:rPr lang="en-US" dirty="0"/>
              <a:t>Examples:</a:t>
            </a:r>
          </a:p>
          <a:p>
            <a:pPr lvl="1"/>
            <a:r>
              <a:rPr lang="en-US" dirty="0"/>
              <a:t>Each credit must be matched by an equal and opposite debit</a:t>
            </a:r>
          </a:p>
          <a:p>
            <a:pPr lvl="1"/>
            <a:r>
              <a:rPr lang="en-US" dirty="0"/>
              <a:t>All transactions over $1,000 must be authorized by two managers</a:t>
            </a:r>
          </a:p>
          <a:p>
            <a:r>
              <a:rPr lang="en-US" dirty="0"/>
              <a:t>Practice:</a:t>
            </a:r>
          </a:p>
          <a:p>
            <a:pPr lvl="1"/>
            <a:r>
              <a:rPr lang="en-US" dirty="0"/>
              <a:t>What are the security policies for TLS?</a:t>
            </a:r>
          </a:p>
        </p:txBody>
      </p:sp>
    </p:spTree>
    <p:extLst>
      <p:ext uri="{BB962C8B-B14F-4D97-AF65-F5344CB8AC3E}">
        <p14:creationId xmlns:p14="http://schemas.microsoft.com/office/powerpoint/2010/main" val="413049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DC7-CEAD-4EDC-8938-6B43FF1FB410}"/>
              </a:ext>
            </a:extLst>
          </p:cNvPr>
          <p:cNvSpPr>
            <a:spLocks noGrp="1"/>
          </p:cNvSpPr>
          <p:nvPr>
            <p:ph type="title"/>
          </p:nvPr>
        </p:nvSpPr>
        <p:spPr/>
        <p:txBody>
          <a:bodyPr/>
          <a:lstStyle/>
          <a:p>
            <a:r>
              <a:rPr lang="en-US" i="1" dirty="0"/>
              <a:t>Then</a:t>
            </a:r>
            <a:r>
              <a:rPr lang="en-US" dirty="0"/>
              <a:t> figure out mechanism</a:t>
            </a:r>
            <a:endParaRPr lang="en-US" i="1" dirty="0"/>
          </a:p>
        </p:txBody>
      </p:sp>
      <p:sp>
        <p:nvSpPr>
          <p:cNvPr id="3" name="Content Placeholder 2">
            <a:extLst>
              <a:ext uri="{FF2B5EF4-FFF2-40B4-BE49-F238E27FC236}">
                <a16:creationId xmlns:a16="http://schemas.microsoft.com/office/drawing/2014/main" id="{14C65A3D-9FCD-49DA-BD43-6AC8FE29710F}"/>
              </a:ext>
            </a:extLst>
          </p:cNvPr>
          <p:cNvSpPr>
            <a:spLocks noGrp="1"/>
          </p:cNvSpPr>
          <p:nvPr>
            <p:ph idx="1"/>
          </p:nvPr>
        </p:nvSpPr>
        <p:spPr/>
        <p:txBody>
          <a:bodyPr/>
          <a:lstStyle/>
          <a:p>
            <a:r>
              <a:rPr lang="en-US" dirty="0"/>
              <a:t>This is where most security people like to start</a:t>
            </a:r>
          </a:p>
          <a:p>
            <a:r>
              <a:rPr lang="en-US" dirty="0"/>
              <a:t>But really we only need mechanism to enforce policy</a:t>
            </a:r>
          </a:p>
          <a:p>
            <a:r>
              <a:rPr lang="en-US" dirty="0"/>
              <a:t>Some mechanisms aren’t even technical (e.g., legal)</a:t>
            </a:r>
          </a:p>
          <a:p>
            <a:r>
              <a:rPr lang="en-US" dirty="0"/>
              <a:t>MUST understand </a:t>
            </a:r>
            <a:r>
              <a:rPr lang="en-US" i="1" dirty="0"/>
              <a:t>threat model</a:t>
            </a:r>
            <a:endParaRPr lang="en-US" dirty="0"/>
          </a:p>
        </p:txBody>
      </p:sp>
    </p:spTree>
    <p:extLst>
      <p:ext uri="{BB962C8B-B14F-4D97-AF65-F5344CB8AC3E}">
        <p14:creationId xmlns:p14="http://schemas.microsoft.com/office/powerpoint/2010/main" val="2440984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56C-C474-40E0-A71D-BD0F75BA68D7}"/>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83FC7E43-E5CB-41BB-B0E0-968D9178735D}"/>
              </a:ext>
            </a:extLst>
          </p:cNvPr>
          <p:cNvSpPr>
            <a:spLocks noGrp="1"/>
          </p:cNvSpPr>
          <p:nvPr>
            <p:ph idx="1"/>
          </p:nvPr>
        </p:nvSpPr>
        <p:spPr/>
        <p:txBody>
          <a:bodyPr/>
          <a:lstStyle/>
          <a:p>
            <a:r>
              <a:rPr lang="en-US" dirty="0"/>
              <a:t>Anderson’s example of airport security</a:t>
            </a:r>
          </a:p>
          <a:p>
            <a:r>
              <a:rPr lang="en-US" dirty="0"/>
              <a:t>What motivates the behavior?</a:t>
            </a:r>
          </a:p>
          <a:p>
            <a:r>
              <a:rPr lang="en-US" dirty="0"/>
              <a:t>What is “Security Theater?”</a:t>
            </a:r>
          </a:p>
          <a:p>
            <a:r>
              <a:rPr lang="en-US" dirty="0"/>
              <a:t>Everyone should learn a little game theory</a:t>
            </a:r>
          </a:p>
          <a:p>
            <a:pPr lvl="1"/>
            <a:r>
              <a:rPr lang="en-US" dirty="0"/>
              <a:t>Read up on Prisoner’s dilemma</a:t>
            </a:r>
          </a:p>
          <a:p>
            <a:pPr lvl="1"/>
            <a:r>
              <a:rPr lang="en-US" dirty="0"/>
              <a:t>Understand “mechanism design”</a:t>
            </a:r>
          </a:p>
          <a:p>
            <a:pPr lvl="1"/>
            <a:r>
              <a:rPr lang="en-US" dirty="0"/>
              <a:t>Anderson’s “Moral Hazard” (Chapter 25)</a:t>
            </a:r>
          </a:p>
        </p:txBody>
      </p:sp>
    </p:spTree>
    <p:extLst>
      <p:ext uri="{BB962C8B-B14F-4D97-AF65-F5344CB8AC3E}">
        <p14:creationId xmlns:p14="http://schemas.microsoft.com/office/powerpoint/2010/main" val="1128717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5099-DCFD-4718-BC60-FB29D62A079E}"/>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498E319E-5811-40D4-95B4-3D9010B8A744}"/>
              </a:ext>
            </a:extLst>
          </p:cNvPr>
          <p:cNvSpPr>
            <a:spLocks noGrp="1"/>
          </p:cNvSpPr>
          <p:nvPr>
            <p:ph sz="quarter" idx="13"/>
          </p:nvPr>
        </p:nvSpPr>
        <p:spPr/>
        <p:txBody>
          <a:bodyPr/>
          <a:lstStyle/>
          <a:p>
            <a:r>
              <a:rPr lang="en-US" dirty="0"/>
              <a:t>Just how strong/resilient/comprehensive is the mechanism?</a:t>
            </a:r>
          </a:p>
          <a:p>
            <a:r>
              <a:rPr lang="en-US" dirty="0"/>
              <a:t>Requires a solid understanding of the threat model</a:t>
            </a:r>
          </a:p>
          <a:p>
            <a:r>
              <a:rPr lang="en-US" dirty="0"/>
              <a:t>Applications at every stage!</a:t>
            </a:r>
          </a:p>
          <a:p>
            <a:pPr lvl="1"/>
            <a:r>
              <a:rPr lang="en-US" dirty="0"/>
              <a:t>Design – solid security engineering principles</a:t>
            </a:r>
          </a:p>
          <a:p>
            <a:pPr lvl="1"/>
            <a:r>
              <a:rPr lang="en-US" dirty="0"/>
              <a:t>Implementation – coding practices, development processes</a:t>
            </a:r>
          </a:p>
          <a:p>
            <a:pPr lvl="1"/>
            <a:r>
              <a:rPr lang="en-US" dirty="0"/>
              <a:t>Testing – adversarial, comprehensive assessment</a:t>
            </a:r>
          </a:p>
        </p:txBody>
      </p:sp>
    </p:spTree>
    <p:extLst>
      <p:ext uri="{BB962C8B-B14F-4D97-AF65-F5344CB8AC3E}">
        <p14:creationId xmlns:p14="http://schemas.microsoft.com/office/powerpoint/2010/main" val="317181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programming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22D8-1497-4484-B192-3D9E9AC9C011}"/>
              </a:ext>
            </a:extLst>
          </p:cNvPr>
          <p:cNvSpPr>
            <a:spLocks noGrp="1"/>
          </p:cNvSpPr>
          <p:nvPr>
            <p:ph type="title"/>
          </p:nvPr>
        </p:nvSpPr>
        <p:spPr/>
        <p:txBody>
          <a:bodyPr/>
          <a:lstStyle/>
          <a:p>
            <a:r>
              <a:rPr lang="en-US" dirty="0"/>
              <a:t>In this Class</a:t>
            </a:r>
          </a:p>
        </p:txBody>
      </p:sp>
      <p:sp>
        <p:nvSpPr>
          <p:cNvPr id="3" name="Content Placeholder 2">
            <a:extLst>
              <a:ext uri="{FF2B5EF4-FFF2-40B4-BE49-F238E27FC236}">
                <a16:creationId xmlns:a16="http://schemas.microsoft.com/office/drawing/2014/main" id="{4446775F-C491-4944-808E-0498A2E59196}"/>
              </a:ext>
            </a:extLst>
          </p:cNvPr>
          <p:cNvSpPr>
            <a:spLocks noGrp="1"/>
          </p:cNvSpPr>
          <p:nvPr>
            <p:ph sz="quarter" idx="13"/>
          </p:nvPr>
        </p:nvSpPr>
        <p:spPr/>
        <p:txBody>
          <a:bodyPr/>
          <a:lstStyle/>
          <a:p>
            <a:r>
              <a:rPr lang="en-US" dirty="0"/>
              <a:t>Focus on </a:t>
            </a:r>
            <a:r>
              <a:rPr lang="en-US" b="1" u="sng" dirty="0"/>
              <a:t>POLICY and MECHANISM</a:t>
            </a:r>
            <a:endParaRPr lang="en-US" dirty="0"/>
          </a:p>
          <a:p>
            <a:r>
              <a:rPr lang="en-US" dirty="0"/>
              <a:t>In </a:t>
            </a:r>
            <a:r>
              <a:rPr lang="en-US" b="1" u="sng" dirty="0"/>
              <a:t>NETWORK SECURITY</a:t>
            </a:r>
            <a:endParaRPr lang="en-US" dirty="0"/>
          </a:p>
          <a:p>
            <a:r>
              <a:rPr lang="en-US" dirty="0"/>
              <a:t>Much of our focus will be on network protocols/systems</a:t>
            </a:r>
          </a:p>
          <a:p>
            <a:pPr lvl="1"/>
            <a:r>
              <a:rPr lang="en-US" dirty="0"/>
              <a:t>Cryptographic protocols like TLS</a:t>
            </a:r>
          </a:p>
          <a:p>
            <a:pPr lvl="1"/>
            <a:r>
              <a:rPr lang="en-US" dirty="0"/>
              <a:t>Authentication/Authorization protocols like OAuth/OIDC</a:t>
            </a:r>
          </a:p>
          <a:p>
            <a:pPr lvl="1"/>
            <a:r>
              <a:rPr lang="en-US" dirty="0"/>
              <a:t>Web security mechanisms</a:t>
            </a:r>
          </a:p>
          <a:p>
            <a:pPr lvl="1"/>
            <a:endParaRPr lang="en-US" dirty="0"/>
          </a:p>
          <a:p>
            <a:r>
              <a:rPr lang="en-US" dirty="0"/>
              <a:t>Touch on other elements:</a:t>
            </a:r>
          </a:p>
          <a:p>
            <a:pPr lvl="1"/>
            <a:r>
              <a:rPr lang="en-US" dirty="0"/>
              <a:t>Host security</a:t>
            </a:r>
          </a:p>
          <a:p>
            <a:pPr lvl="1"/>
            <a:r>
              <a:rPr lang="en-US" dirty="0"/>
              <a:t>Incentives</a:t>
            </a:r>
          </a:p>
          <a:p>
            <a:pPr lvl="1"/>
            <a:r>
              <a:rPr lang="en-US" dirty="0"/>
              <a:t>Assurance</a:t>
            </a:r>
          </a:p>
        </p:txBody>
      </p:sp>
    </p:spTree>
    <p:extLst>
      <p:ext uri="{BB962C8B-B14F-4D97-AF65-F5344CB8AC3E}">
        <p14:creationId xmlns:p14="http://schemas.microsoft.com/office/powerpoint/2010/main" val="260559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normAutofit/>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normAutofit/>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914112" y="2568751"/>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896246" y="3352800"/>
            <a:ext cx="6647554" cy="1600200"/>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470648" y="2976175"/>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470648" y="3722027"/>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is still a little new for me</a:t>
            </a:r>
          </a:p>
          <a:p>
            <a:r>
              <a:rPr lang="en-US" dirty="0"/>
              <a:t>I’m still developing the materials</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7212-73CB-4A01-B249-967A424EF4E8}"/>
              </a:ext>
            </a:extLst>
          </p:cNvPr>
          <p:cNvSpPr>
            <a:spLocks noGrp="1"/>
          </p:cNvSpPr>
          <p:nvPr>
            <p:ph type="title"/>
          </p:nvPr>
        </p:nvSpPr>
        <p:spPr/>
        <p:txBody>
          <a:bodyPr/>
          <a:lstStyle/>
          <a:p>
            <a:r>
              <a:rPr lang="en-US" dirty="0"/>
              <a:t>Past Student Comment - #1</a:t>
            </a:r>
          </a:p>
        </p:txBody>
      </p:sp>
      <p:sp>
        <p:nvSpPr>
          <p:cNvPr id="10" name="TextBox 9">
            <a:extLst>
              <a:ext uri="{FF2B5EF4-FFF2-40B4-BE49-F238E27FC236}">
                <a16:creationId xmlns:a16="http://schemas.microsoft.com/office/drawing/2014/main" id="{E5E5DCFE-1DE1-4D03-B197-7012E1DFA70E}"/>
              </a:ext>
            </a:extLst>
          </p:cNvPr>
          <p:cNvSpPr txBox="1"/>
          <p:nvPr/>
        </p:nvSpPr>
        <p:spPr>
          <a:xfrm>
            <a:off x="533400" y="2590800"/>
            <a:ext cx="7924799" cy="3477875"/>
          </a:xfrm>
          <a:prstGeom prst="rect">
            <a:avLst/>
          </a:prstGeom>
          <a:noFill/>
        </p:spPr>
        <p:txBody>
          <a:bodyPr wrap="square" rtlCol="0">
            <a:spAutoFit/>
          </a:bodyPr>
          <a:lstStyle/>
          <a:p>
            <a:pPr algn="just"/>
            <a:r>
              <a:rPr lang="en-US" sz="2000" b="0" i="0" dirty="0">
                <a:solidFill>
                  <a:srgbClr val="000000"/>
                </a:solidFill>
                <a:effectLst/>
                <a:latin typeface="Courier New" panose="02070309020205020404" pitchFamily="49" charset="0"/>
              </a:rPr>
              <a:t>While the course material covered was interesting, I felt that we skimmed over many advanced concepts. Too much of the course was focused on obvious security considerations rather than the backing theory. The professor seemed to not always have a great grasp over the concepts, which made some explanations hard to grasp. Despite this, the professor made himself available a great deal to the class, and he was an enthusiastic lecturer. I think this course would be great with just a few tweaks.</a:t>
            </a:r>
            <a:endParaRPr lang="en-US" sz="2000" dirty="0"/>
          </a:p>
        </p:txBody>
      </p:sp>
    </p:spTree>
    <p:extLst>
      <p:ext uri="{BB962C8B-B14F-4D97-AF65-F5344CB8AC3E}">
        <p14:creationId xmlns:p14="http://schemas.microsoft.com/office/powerpoint/2010/main" val="63594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03CF-FD34-4BF1-80C4-398ED2060166}"/>
              </a:ext>
            </a:extLst>
          </p:cNvPr>
          <p:cNvSpPr>
            <a:spLocks noGrp="1"/>
          </p:cNvSpPr>
          <p:nvPr>
            <p:ph type="title"/>
          </p:nvPr>
        </p:nvSpPr>
        <p:spPr/>
        <p:txBody>
          <a:bodyPr/>
          <a:lstStyle/>
          <a:p>
            <a:r>
              <a:rPr lang="en-US" dirty="0"/>
              <a:t>Past Student Comment - #2</a:t>
            </a:r>
          </a:p>
        </p:txBody>
      </p:sp>
      <p:sp>
        <p:nvSpPr>
          <p:cNvPr id="4" name="TextBox 3">
            <a:extLst>
              <a:ext uri="{FF2B5EF4-FFF2-40B4-BE49-F238E27FC236}">
                <a16:creationId xmlns:a16="http://schemas.microsoft.com/office/drawing/2014/main" id="{1AD09BF6-CA60-455C-B15A-14349F840E03}"/>
              </a:ext>
            </a:extLst>
          </p:cNvPr>
          <p:cNvSpPr txBox="1"/>
          <p:nvPr/>
        </p:nvSpPr>
        <p:spPr>
          <a:xfrm>
            <a:off x="609600" y="2438400"/>
            <a:ext cx="7772399" cy="1938992"/>
          </a:xfrm>
          <a:prstGeom prst="rect">
            <a:avLst/>
          </a:prstGeom>
          <a:noFill/>
        </p:spPr>
        <p:txBody>
          <a:bodyPr wrap="square" rtlCol="0">
            <a:spAutoFit/>
          </a:bodyPr>
          <a:lstStyle/>
          <a:p>
            <a:pPr algn="just"/>
            <a:r>
              <a:rPr lang="en-US" sz="2000" b="0" i="0" dirty="0">
                <a:solidFill>
                  <a:srgbClr val="000000"/>
                </a:solidFill>
                <a:effectLst/>
                <a:latin typeface="Courier New" panose="02070309020205020404" pitchFamily="49" charset="0"/>
              </a:rPr>
              <a:t>Use Canvas. If more than half of your students aren't understanding something, it's probably not their fault. Your lectures weren't very structured and it was hard to follow what you were talking about a lot of the time. See: The Curse of </a:t>
            </a:r>
            <a:r>
              <a:rPr lang="en-US" sz="2000" b="0" i="0" dirty="0" err="1">
                <a:solidFill>
                  <a:srgbClr val="000000"/>
                </a:solidFill>
                <a:effectLst/>
                <a:latin typeface="Courier New" panose="02070309020205020404" pitchFamily="49" charset="0"/>
              </a:rPr>
              <a:t>Knowledge.Lastly</a:t>
            </a:r>
            <a:r>
              <a:rPr lang="en-US" sz="2000" b="0" i="0" dirty="0">
                <a:solidFill>
                  <a:srgbClr val="000000"/>
                </a:solidFill>
                <a:effectLst/>
                <a:latin typeface="Courier New" panose="02070309020205020404" pitchFamily="49" charset="0"/>
              </a:rPr>
              <a:t>, use Canvas.</a:t>
            </a:r>
            <a:endParaRPr lang="en-US" sz="2000" dirty="0"/>
          </a:p>
        </p:txBody>
      </p:sp>
    </p:spTree>
    <p:extLst>
      <p:ext uri="{BB962C8B-B14F-4D97-AF65-F5344CB8AC3E}">
        <p14:creationId xmlns:p14="http://schemas.microsoft.com/office/powerpoint/2010/main" val="85935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0A0C-D012-4CB4-8014-B7D7300565A1}"/>
              </a:ext>
            </a:extLst>
          </p:cNvPr>
          <p:cNvSpPr>
            <a:spLocks noGrp="1"/>
          </p:cNvSpPr>
          <p:nvPr>
            <p:ph type="title"/>
          </p:nvPr>
        </p:nvSpPr>
        <p:spPr/>
        <p:txBody>
          <a:bodyPr/>
          <a:lstStyle/>
          <a:p>
            <a:r>
              <a:rPr lang="en-US" dirty="0"/>
              <a:t>Past Student Comment - #3</a:t>
            </a:r>
          </a:p>
        </p:txBody>
      </p:sp>
      <p:sp>
        <p:nvSpPr>
          <p:cNvPr id="4" name="TextBox 3">
            <a:extLst>
              <a:ext uri="{FF2B5EF4-FFF2-40B4-BE49-F238E27FC236}">
                <a16:creationId xmlns:a16="http://schemas.microsoft.com/office/drawing/2014/main" id="{23CC232A-0B47-44DD-A9BC-A8112F87CDC0}"/>
              </a:ext>
            </a:extLst>
          </p:cNvPr>
          <p:cNvSpPr txBox="1"/>
          <p:nvPr/>
        </p:nvSpPr>
        <p:spPr>
          <a:xfrm>
            <a:off x="615529" y="2438400"/>
            <a:ext cx="7724403" cy="1015663"/>
          </a:xfrm>
          <a:prstGeom prst="rect">
            <a:avLst/>
          </a:prstGeom>
          <a:noFill/>
        </p:spPr>
        <p:txBody>
          <a:bodyPr wrap="square" rtlCol="0">
            <a:spAutoFit/>
          </a:bodyPr>
          <a:lstStyle/>
          <a:p>
            <a:pPr algn="just"/>
            <a:r>
              <a:rPr lang="en-US" sz="2000" b="0" i="0" dirty="0">
                <a:solidFill>
                  <a:srgbClr val="000000"/>
                </a:solidFill>
                <a:effectLst/>
                <a:latin typeface="Courier New" panose="02070309020205020404" pitchFamily="49" charset="0"/>
              </a:rPr>
              <a:t>Streamline your assignments. Also, stop talking about Hitler so much. People might get the wrong idea.</a:t>
            </a:r>
            <a:endParaRPr lang="en-US" sz="2000" dirty="0"/>
          </a:p>
        </p:txBody>
      </p:sp>
    </p:spTree>
    <p:extLst>
      <p:ext uri="{BB962C8B-B14F-4D97-AF65-F5344CB8AC3E}">
        <p14:creationId xmlns:p14="http://schemas.microsoft.com/office/powerpoint/2010/main" val="3096043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3252</TotalTime>
  <Words>1097</Words>
  <Application>Microsoft Office PowerPoint</Application>
  <PresentationFormat>On-screen Show (4:3)</PresentationFormat>
  <Paragraphs>163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Courier New</vt:lpstr>
      <vt:lpstr>Rockwell</vt:lpstr>
      <vt:lpstr>Rockwell Condensed</vt:lpstr>
      <vt:lpstr>Wingdings</vt:lpstr>
      <vt:lpstr>Wood Type</vt:lpstr>
      <vt:lpstr>Network Security and Privacy</vt:lpstr>
      <vt:lpstr>About the Instructor</vt:lpstr>
      <vt:lpstr>What about You?</vt:lpstr>
      <vt:lpstr>The 5 Orders of Ignorance</vt:lpstr>
      <vt:lpstr>The 5 Orders of Ignorance</vt:lpstr>
      <vt:lpstr>A Few Introductory Notes</vt:lpstr>
      <vt:lpstr>Past Student Comment - #1</vt:lpstr>
      <vt:lpstr>Past Student Comment - #2</vt:lpstr>
      <vt:lpstr>Past Student Comment - #3</vt:lpstr>
      <vt:lpstr>Past Student Comment - #4</vt:lpstr>
      <vt:lpstr>Early Criticism</vt:lpstr>
      <vt:lpstr>Grading</vt:lpstr>
      <vt:lpstr>In-Class Mini Labs (5% Each)</vt:lpstr>
      <vt:lpstr>Labwork (10% Each)</vt:lpstr>
      <vt:lpstr>Labwork Policies</vt:lpstr>
      <vt:lpstr>Readings</vt:lpstr>
      <vt:lpstr>Reading Policies</vt:lpstr>
      <vt:lpstr>Class Discussions</vt:lpstr>
      <vt:lpstr>Two Resources</vt:lpstr>
      <vt:lpstr>Typical Security Objectives</vt:lpstr>
      <vt:lpstr>Security Engineering</vt:lpstr>
      <vt:lpstr>Application</vt:lpstr>
      <vt:lpstr>Key Observation</vt:lpstr>
      <vt:lpstr>Illustrations</vt:lpstr>
      <vt:lpstr>A Framework</vt:lpstr>
      <vt:lpstr>Start with Policy</vt:lpstr>
      <vt:lpstr>Then figure out mechanism</vt:lpstr>
      <vt:lpstr>Incentives</vt:lpstr>
      <vt:lpstr>Assurance</vt:lpstr>
      <vt:lpstr>In this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81</cp:revision>
  <dcterms:created xsi:type="dcterms:W3CDTF">2014-01-16T20:48:15Z</dcterms:created>
  <dcterms:modified xsi:type="dcterms:W3CDTF">2021-08-25T03:57:45Z</dcterms:modified>
</cp:coreProperties>
</file>