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Playfair Display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  <p:embeddedFont>
      <p:font typeface="Source Code Pro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D669437A-5F6D-4D6C-B4F5-4B1DC74C286A}">
  <a:tblStyle styleId="{D669437A-5F6D-4D6C-B4F5-4B1DC74C286A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5.xml"/><Relationship Id="rId42" Type="http://schemas.openxmlformats.org/officeDocument/2006/relationships/font" Target="fonts/SourceCodePro-bold.fntdata"/><Relationship Id="rId41" Type="http://schemas.openxmlformats.org/officeDocument/2006/relationships/font" Target="fonts/SourceCodePro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layfairDisplay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layfairDisplay-italic.fntdata"/><Relationship Id="rId12" Type="http://schemas.openxmlformats.org/officeDocument/2006/relationships/slide" Target="slides/slide7.xml"/><Relationship Id="rId34" Type="http://schemas.openxmlformats.org/officeDocument/2006/relationships/font" Target="fonts/PlayfairDisplay-bold.fntdata"/><Relationship Id="rId15" Type="http://schemas.openxmlformats.org/officeDocument/2006/relationships/slide" Target="slides/slide10.xml"/><Relationship Id="rId37" Type="http://schemas.openxmlformats.org/officeDocument/2006/relationships/font" Target="fonts/Lato-regular.fntdata"/><Relationship Id="rId14" Type="http://schemas.openxmlformats.org/officeDocument/2006/relationships/slide" Target="slides/slide9.xml"/><Relationship Id="rId36" Type="http://schemas.openxmlformats.org/officeDocument/2006/relationships/font" Target="fonts/PlayfairDisplay-boldItalic.fntdata"/><Relationship Id="rId17" Type="http://schemas.openxmlformats.org/officeDocument/2006/relationships/slide" Target="slides/slide12.xml"/><Relationship Id="rId39" Type="http://schemas.openxmlformats.org/officeDocument/2006/relationships/font" Target="fonts/Lato-italic.fntdata"/><Relationship Id="rId16" Type="http://schemas.openxmlformats.org/officeDocument/2006/relationships/slide" Target="slides/slide11.xml"/><Relationship Id="rId38" Type="http://schemas.openxmlformats.org/officeDocument/2006/relationships/font" Target="fonts/La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The higher the rating, the higher the number of people who will like you. 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Diminishing returns for sincerity; less so for women and men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In general, ppl with higher ratings match together.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But women are more likely to match with men with lower attraction scores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Score high in attractive, fun, shared interests. However, men care about looks much more than women do. 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Bayes doesn’t show difference in weights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 min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91377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6.png"/><Relationship Id="rId4" Type="http://schemas.openxmlformats.org/officeDocument/2006/relationships/image" Target="../media/image0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0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Relationship Id="rId4" Type="http://schemas.openxmlformats.org/officeDocument/2006/relationships/image" Target="../media/image0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5.png"/><Relationship Id="rId4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3096250" y="1170000"/>
            <a:ext cx="2951400" cy="1584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Python Project: </a:t>
            </a:r>
          </a:p>
          <a:p>
            <a:pPr lvl="0">
              <a:spcBef>
                <a:spcPts val="0"/>
              </a:spcBef>
              <a:buNone/>
            </a:pPr>
            <a:r>
              <a:rPr i="1" lang="en" sz="4800"/>
              <a:t>Speed Dating</a:t>
            </a:r>
          </a:p>
        </p:txBody>
      </p:sp>
      <p:sp>
        <p:nvSpPr>
          <p:cNvPr id="60" name="Shape 60"/>
          <p:cNvSpPr/>
          <p:nvPr/>
        </p:nvSpPr>
        <p:spPr>
          <a:xfrm>
            <a:off x="4138075" y="2925700"/>
            <a:ext cx="749400" cy="522300"/>
          </a:xfrm>
          <a:prstGeom prst="hear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3096362" y="3419330"/>
            <a:ext cx="2951400" cy="701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Caroline Nelson, Billy Yuan, Liuxuan (Kelly) Yu, Lindsay Tober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Attraction is Not Gaussian</a:t>
            </a:r>
          </a:p>
        </p:txBody>
      </p:sp>
      <p:pic>
        <p:nvPicPr>
          <p:cNvPr descr="Screen Shot 2016-08-06 at 9.55.25 PM.png"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225" y="1492525"/>
            <a:ext cx="5301399" cy="316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592850" y="1077125"/>
            <a:ext cx="48096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/>
        </p:nvSpPr>
        <p:spPr>
          <a:xfrm>
            <a:off x="384125" y="933950"/>
            <a:ext cx="84483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The distributions of the number of ‘likes’ for both men and women have a right skew.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u="sng"/>
              <a:t>Data Exploration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 rtl="0">
              <a:spcBef>
                <a:spcPts val="0"/>
              </a:spcBef>
              <a:buNone/>
            </a:pPr>
            <a:r>
              <a:rPr lang="en" sz="3600"/>
              <a:t>What confounding variables might have an influence on desirability and compatibility?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Does Order Matter?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6028975" y="1238375"/>
            <a:ext cx="25392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/>
        </p:nvSpPr>
        <p:spPr>
          <a:xfrm>
            <a:off x="5937800" y="1126775"/>
            <a:ext cx="25392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570" y="1588174"/>
            <a:ext cx="4742229" cy="310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/>
        </p:nvSpPr>
        <p:spPr>
          <a:xfrm>
            <a:off x="384125" y="933950"/>
            <a:ext cx="84483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Order doesn’t influence whether your partner wants to date you; there is no significant difference between first or last.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 Hobbies Matter?</a:t>
            </a:r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550" y="1544100"/>
            <a:ext cx="4133770" cy="296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4200" y="1544100"/>
            <a:ext cx="3983249" cy="296989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384125" y="933950"/>
            <a:ext cx="84483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People with the same hobby score don’t necessarily have higher match rates.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/>
        </p:nvSpPr>
        <p:spPr>
          <a:xfrm>
            <a:off x="384125" y="933950"/>
            <a:ext cx="84483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Regardless of race, p</a:t>
            </a:r>
            <a:r>
              <a:rPr i="1" lang="en"/>
              <a:t>eople had close to a 40% chance of getting a ‘yes’.</a:t>
            </a:r>
          </a:p>
        </p:txBody>
      </p:sp>
      <p:sp>
        <p:nvSpPr>
          <p:cNvPr id="169" name="Shape 16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Does Race Matter?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6028975" y="1238375"/>
            <a:ext cx="25392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 txBox="1"/>
          <p:nvPr/>
        </p:nvSpPr>
        <p:spPr>
          <a:xfrm>
            <a:off x="584225" y="1767500"/>
            <a:ext cx="429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Impact of Race Pairing on Decision Likelihood</a:t>
            </a:r>
          </a:p>
        </p:txBody>
      </p:sp>
      <p:graphicFrame>
        <p:nvGraphicFramePr>
          <p:cNvPr id="172" name="Shape 172"/>
          <p:cNvGraphicFramePr/>
          <p:nvPr/>
        </p:nvGraphicFramePr>
        <p:xfrm>
          <a:off x="492650" y="2238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{D669437A-5F6D-4D6C-B4F5-4B1DC74C286A}</a:tableStyleId>
              </a:tblPr>
              <a:tblGrid>
                <a:gridCol w="1172325"/>
                <a:gridCol w="1904700"/>
                <a:gridCol w="1399425"/>
              </a:tblGrid>
              <a:tr h="5272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Decision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Same Race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Different Race</a:t>
                      </a:r>
                    </a:p>
                  </a:txBody>
                  <a:tcPr marT="91425" marB="91425" marR="91425" marL="91425" anchor="ctr"/>
                </a:tc>
              </a:tr>
              <a:tr h="7441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Yes</a:t>
                      </a:r>
                    </a:p>
                  </a:txBody>
                  <a:tcPr marT="91425" marB="91425" marR="91425" marL="91425" anchor="ctr"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1,439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i="1" lang="en"/>
                        <a:t>(43.4%)</a:t>
                      </a:r>
                    </a:p>
                  </a:txBody>
                  <a:tcPr marT="91425" marB="91425" marR="91425" marL="91425" anchor="ctr"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2,076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i="1" lang="en"/>
                        <a:t>(41.0%)</a:t>
                      </a:r>
                    </a:p>
                  </a:txBody>
                  <a:tcPr marT="91425" marB="91425" marR="91425" marL="91425" anchor="ctr">
                    <a:solidFill>
                      <a:srgbClr val="F4CCCC"/>
                    </a:solidFill>
                  </a:tcPr>
                </a:tc>
              </a:tr>
              <a:tr h="7441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No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1,877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i="1" lang="en"/>
                        <a:t>(56.6%)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2,986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i="1" lang="en"/>
                        <a:t>(59.0%)</a:t>
                      </a: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73" name="Shape 173"/>
          <p:cNvSpPr txBox="1"/>
          <p:nvPr/>
        </p:nvSpPr>
        <p:spPr>
          <a:xfrm>
            <a:off x="5568175" y="2226775"/>
            <a:ext cx="3000000" cy="19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Attitudes may vary across the different races, but skews in data set did not allow for detailed comparison across races.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Does Age Matter?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384125" y="933950"/>
            <a:ext cx="84483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People tend to match more frequently with others closer to their age - match rates tend to decrease as age differences increase.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5568175" y="2074375"/>
            <a:ext cx="2685900" cy="19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Older men and older women are less frequent in the data, but still have less probability of getting a match.</a:t>
            </a:r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000" y="1536275"/>
            <a:ext cx="4624475" cy="3174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u="sng"/>
              <a:t>Data Exploration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 rtl="0">
              <a:spcBef>
                <a:spcPts val="0"/>
              </a:spcBef>
              <a:buNone/>
            </a:pPr>
            <a:r>
              <a:rPr lang="en" sz="3600"/>
              <a:t>What attributes have an influence on d</a:t>
            </a:r>
            <a:r>
              <a:rPr lang="en" sz="3600"/>
              <a:t>esirability and compatibility</a:t>
            </a:r>
            <a:r>
              <a:rPr lang="en" sz="3600"/>
              <a:t>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Looks are Not Deceiving</a:t>
            </a:r>
          </a:p>
        </p:txBody>
      </p:sp>
      <p:pic>
        <p:nvPicPr>
          <p:cNvPr descr="Screen Shot 2016-08-06 at 10.39.43 PM.png"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725" y="2030290"/>
            <a:ext cx="3877663" cy="25894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08-06 at 10.44.46 PM.png" id="193" name="Shape 1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4545" y="2007199"/>
            <a:ext cx="3750729" cy="263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 txBox="1"/>
          <p:nvPr/>
        </p:nvSpPr>
        <p:spPr>
          <a:xfrm>
            <a:off x="5353325" y="1358200"/>
            <a:ext cx="26553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>
                <a:solidFill>
                  <a:srgbClr val="4A86E8"/>
                </a:solidFill>
              </a:rPr>
              <a:t>Being the nicest guy barely puts your chances above 50%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1589650" y="1369750"/>
            <a:ext cx="26553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FF0000"/>
                </a:solidFill>
              </a:rPr>
              <a:t>Women care about looks just as much as men</a:t>
            </a:r>
          </a:p>
        </p:txBody>
      </p:sp>
      <p:sp>
        <p:nvSpPr>
          <p:cNvPr id="196" name="Shape 196"/>
          <p:cNvSpPr/>
          <p:nvPr/>
        </p:nvSpPr>
        <p:spPr>
          <a:xfrm>
            <a:off x="5090400" y="1459749"/>
            <a:ext cx="262925" cy="3832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4A86E8"/>
                </a:solidFill>
                <a:latin typeface="Arial"/>
              </a:rPr>
              <a:t>⚦</a:t>
            </a:r>
          </a:p>
        </p:txBody>
      </p:sp>
      <p:sp>
        <p:nvSpPr>
          <p:cNvPr id="197" name="Shape 197"/>
          <p:cNvSpPr/>
          <p:nvPr/>
        </p:nvSpPr>
        <p:spPr>
          <a:xfrm>
            <a:off x="1284525" y="1459750"/>
            <a:ext cx="377669" cy="3498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FFFFFF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FF0000"/>
                </a:solidFill>
                <a:latin typeface="Arial"/>
              </a:rPr>
              <a:t>⚢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1422650" y="4482950"/>
            <a:ext cx="1275300" cy="23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/>
              <a:t>Female Attractiveness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3087425" y="4482950"/>
            <a:ext cx="1275300" cy="23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Male</a:t>
            </a:r>
            <a:r>
              <a:rPr lang="en" sz="800"/>
              <a:t> Attractiveness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5289725" y="4482950"/>
            <a:ext cx="1275300" cy="23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Female Sincerity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6985800" y="4482950"/>
            <a:ext cx="1275300" cy="23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Male Sincerity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311700" y="788850"/>
            <a:ext cx="78489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Attractiveness is the most important factor when deciding whether to “like” a partner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91875" y="3039350"/>
            <a:ext cx="10842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/>
              <a:t>% opposites sex who ‘liked’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311700" y="391350"/>
            <a:ext cx="86973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Attribute Alignment Shows Double Standards </a:t>
            </a:r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249" y="1631650"/>
            <a:ext cx="4142551" cy="2777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/>
          <p:cNvPicPr preferRelativeResize="0"/>
          <p:nvPr/>
        </p:nvPicPr>
        <p:blipFill rotWithShape="1">
          <a:blip r:embed="rId4">
            <a:alphaModFix/>
          </a:blip>
          <a:srcRect b="-1700" l="-2870" r="2869" t="1700"/>
          <a:stretch/>
        </p:blipFill>
        <p:spPr>
          <a:xfrm>
            <a:off x="4422525" y="1631650"/>
            <a:ext cx="4240774" cy="2866186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/>
          <p:nvPr/>
        </p:nvSpPr>
        <p:spPr>
          <a:xfrm>
            <a:off x="1201500" y="1341075"/>
            <a:ext cx="27420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100"/>
              <a:t>Attractiveness Alignment for Matches</a:t>
            </a:r>
          </a:p>
        </p:txBody>
      </p:sp>
      <p:sp>
        <p:nvSpPr>
          <p:cNvPr id="212" name="Shape 212"/>
          <p:cNvSpPr/>
          <p:nvPr/>
        </p:nvSpPr>
        <p:spPr>
          <a:xfrm>
            <a:off x="1481550" y="1598600"/>
            <a:ext cx="2006400" cy="20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/>
        </p:nvSpPr>
        <p:spPr>
          <a:xfrm>
            <a:off x="5513500" y="1598600"/>
            <a:ext cx="2006400" cy="20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 txBox="1"/>
          <p:nvPr/>
        </p:nvSpPr>
        <p:spPr>
          <a:xfrm>
            <a:off x="4949287" y="1341062"/>
            <a:ext cx="32871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100"/>
              <a:t>Intelligence Alignment for Matches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1161562" y="4361950"/>
            <a:ext cx="27138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Male 10’s don’t match with Women below 4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5051087" y="4361950"/>
            <a:ext cx="30039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Intelligence was the most banded attribute by rating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311700" y="788850"/>
            <a:ext cx="78489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Higher ratings across all categories are more likely to get matches, though intelligence is most banded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u="sng"/>
              <a:t>Solutions and Insights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600" u="sng"/>
          </a:p>
          <a:p>
            <a:pPr lvl="0">
              <a:spcBef>
                <a:spcPts val="0"/>
              </a:spcBef>
              <a:buNone/>
            </a:pPr>
            <a:r>
              <a:rPr lang="en" sz="3600"/>
              <a:t>How can you increase the chances of someone ‘liking’ you?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Data Overview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Preparing for Data Exploration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Data Exploration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What confounding variables might have an influence on desirability and compatibility?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What attributes have an influence on desirability and compatibility?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Solutions and Insights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How can you increase the chances of someone ‘liking’ you?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How can you increase the chances of someone matching with you (mutual ‘likes’)?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Logistic Regression / Naive Bayes - No Magic Formula</a:t>
            </a:r>
          </a:p>
        </p:txBody>
      </p:sp>
      <p:sp>
        <p:nvSpPr>
          <p:cNvPr id="228" name="Shape 228"/>
          <p:cNvSpPr/>
          <p:nvPr/>
        </p:nvSpPr>
        <p:spPr>
          <a:xfrm>
            <a:off x="661574" y="1852450"/>
            <a:ext cx="406150" cy="7610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999999"/>
                </a:solidFill>
                <a:latin typeface="Arial"/>
              </a:rPr>
              <a:t>β</a:t>
            </a:r>
          </a:p>
        </p:txBody>
      </p:sp>
      <p:graphicFrame>
        <p:nvGraphicFramePr>
          <p:cNvPr id="229" name="Shape 229"/>
          <p:cNvGraphicFramePr/>
          <p:nvPr/>
        </p:nvGraphicFramePr>
        <p:xfrm>
          <a:off x="1386375" y="14990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{D669437A-5F6D-4D6C-B4F5-4B1DC74C286A}</a:tableStyleId>
              </a:tblPr>
              <a:tblGrid>
                <a:gridCol w="1243775"/>
                <a:gridCol w="661400"/>
                <a:gridCol w="870850"/>
              </a:tblGrid>
              <a:tr h="3035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Variable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β(</a:t>
                      </a:r>
                      <a:r>
                        <a:rPr lang="en" sz="800"/>
                        <a:t>W-&gt;M)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β(</a:t>
                      </a:r>
                      <a:r>
                        <a:rPr lang="en" sz="800"/>
                        <a:t>M-&gt;W)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035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i="1" lang="en" sz="1100"/>
                        <a:t>Attractive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.374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.663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4CCCC"/>
                    </a:solidFill>
                  </a:tcPr>
                </a:tc>
              </a:tr>
              <a:tr h="3035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i="1" lang="en" sz="1100"/>
                        <a:t>Fun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.290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.264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035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i="1" lang="en" sz="1100"/>
                        <a:t>Shared Interests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.243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.277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035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i="1" lang="en" sz="1100"/>
                        <a:t>Race (white)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.351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-.110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035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i="1" lang="en" sz="1100"/>
                        <a:t>Intelligence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.082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-.037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230" name="Shape 230"/>
          <p:cNvCxnSpPr/>
          <p:nvPr/>
        </p:nvCxnSpPr>
        <p:spPr>
          <a:xfrm>
            <a:off x="4236150" y="1377725"/>
            <a:ext cx="0" cy="338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31" name="Shape 231"/>
          <p:cNvSpPr/>
          <p:nvPr/>
        </p:nvSpPr>
        <p:spPr>
          <a:xfrm>
            <a:off x="4426075" y="2020325"/>
            <a:ext cx="1188296" cy="4252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1">
                <a:ln>
                  <a:noFill/>
                </a:ln>
                <a:solidFill>
                  <a:srgbClr val="999999"/>
                </a:solidFill>
                <a:latin typeface="Arial"/>
              </a:rPr>
              <a:t>P(A|B)</a:t>
            </a:r>
          </a:p>
        </p:txBody>
      </p:sp>
      <p:graphicFrame>
        <p:nvGraphicFramePr>
          <p:cNvPr id="232" name="Shape 232"/>
          <p:cNvGraphicFramePr/>
          <p:nvPr/>
        </p:nvGraphicFramePr>
        <p:xfrm>
          <a:off x="5578075" y="14990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{D669437A-5F6D-4D6C-B4F5-4B1DC74C286A}</a:tableStyleId>
              </a:tblPr>
              <a:tblGrid>
                <a:gridCol w="1727425"/>
                <a:gridCol w="815200"/>
                <a:gridCol w="905575"/>
              </a:tblGrid>
              <a:tr h="3035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Condition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800"/>
                        <a:t>W-&gt;M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800"/>
                        <a:t>M-&gt;W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035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i="1" lang="en" sz="1100"/>
                        <a:t>Shared interests &gt;= 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1.000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.970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035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i="1" lang="en" sz="1100"/>
                        <a:t>Attractive &gt;= 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.962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1.019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035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i="1" lang="en" sz="1100"/>
                        <a:t>Fun &gt;= 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.753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.740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035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i="1" lang="en" sz="1100"/>
                        <a:t>Race (white)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.286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.176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035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i="1" lang="en" sz="1100"/>
                        <a:t>Intelligence &gt;= 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.258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.259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233" name="Shape 233"/>
          <p:cNvSpPr txBox="1"/>
          <p:nvPr/>
        </p:nvSpPr>
        <p:spPr>
          <a:xfrm>
            <a:off x="3040187" y="4690400"/>
            <a:ext cx="23919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700"/>
              <a:t>Baseline accuracy (men): 62% (negative class)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700"/>
              <a:t>Baseline accuracy (female): 51% (positive class)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352849" y="2613500"/>
            <a:ext cx="10236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1200"/>
              <a:t>Logistic Regression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4426075" y="2700800"/>
            <a:ext cx="11883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/>
              <a:t>Naive Bayes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768200" y="4129400"/>
            <a:ext cx="26970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/>
              <a:t>A woman’s attractiveness is significantly more important to men</a:t>
            </a:r>
          </a:p>
        </p:txBody>
      </p:sp>
      <p:cxnSp>
        <p:nvCxnSpPr>
          <p:cNvPr id="237" name="Shape 237"/>
          <p:cNvCxnSpPr/>
          <p:nvPr/>
        </p:nvCxnSpPr>
        <p:spPr>
          <a:xfrm>
            <a:off x="1704512" y="1802525"/>
            <a:ext cx="2363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8" name="Shape 238"/>
          <p:cNvCxnSpPr/>
          <p:nvPr/>
        </p:nvCxnSpPr>
        <p:spPr>
          <a:xfrm>
            <a:off x="5951700" y="1802525"/>
            <a:ext cx="2880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39" name="Shape 239"/>
          <p:cNvSpPr txBox="1"/>
          <p:nvPr/>
        </p:nvSpPr>
        <p:spPr>
          <a:xfrm>
            <a:off x="217100" y="3214675"/>
            <a:ext cx="13860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</a:rPr>
              <a:t>75%</a:t>
            </a:r>
            <a:r>
              <a:rPr b="1" lang="en">
                <a:solidFill>
                  <a:schemeClr val="accent4"/>
                </a:solidFill>
              </a:rPr>
              <a:t>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200"/>
              <a:t>Test Accuracy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4327225" y="3214675"/>
            <a:ext cx="13860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</a:rPr>
              <a:t>73%</a:t>
            </a:r>
            <a:r>
              <a:rPr b="1" lang="en">
                <a:solidFill>
                  <a:schemeClr val="accent4"/>
                </a:solidFill>
              </a:rPr>
              <a:t>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200"/>
              <a:t>Test Accuracy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5578075" y="4129400"/>
            <a:ext cx="30723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When conditions are independent, women and men seem to share criteria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311700" y="788850"/>
            <a:ext cx="78489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Attractiveness and shared interests are the most important factors to getting a “like”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u="sng"/>
              <a:t>Solutions and Insights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 u="sng"/>
          </a:p>
          <a:p>
            <a:pPr lvl="0" rtl="0">
              <a:spcBef>
                <a:spcPts val="0"/>
              </a:spcBef>
              <a:buNone/>
            </a:pPr>
            <a:r>
              <a:rPr lang="en" sz="3600"/>
              <a:t>How can you increase the chances         of someone matching with you     (mutual ‘likes’)?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/>
        </p:nvSpPr>
        <p:spPr>
          <a:xfrm>
            <a:off x="4094000" y="1346625"/>
            <a:ext cx="54510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/>
              <a:t>Broader Logistic Regression - Key Takeaways</a:t>
            </a:r>
          </a:p>
          <a:p>
            <a:pPr lvl="0" rtl="0">
              <a:spcBef>
                <a:spcPts val="0"/>
              </a:spcBef>
              <a:buNone/>
            </a:pPr>
            <a:r>
              <a:rPr b="1" i="1" lang="en" sz="1200"/>
              <a:t>(Attributes + Attitudes + Age + Race)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i="1" sz="1200"/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n" sz="1200">
                <a:solidFill>
                  <a:srgbClr val="FF0000"/>
                </a:solidFill>
              </a:rPr>
              <a:t>Women prefer men…</a:t>
            </a:r>
          </a:p>
          <a:p>
            <a:pPr indent="-298450" lvl="0" marL="914400" rtl="0">
              <a:spcBef>
                <a:spcPts val="0"/>
              </a:spcBef>
              <a:buSzPct val="100000"/>
              <a:buChar char="●"/>
            </a:pPr>
            <a:r>
              <a:rPr lang="en" sz="1100"/>
              <a:t>Looking for a serious relationship (1.602)</a:t>
            </a:r>
          </a:p>
          <a:p>
            <a:pPr indent="-298450" lvl="0" marL="914400" rtl="0">
              <a:spcBef>
                <a:spcPts val="0"/>
              </a:spcBef>
              <a:buSzPct val="100000"/>
              <a:buChar char="●"/>
            </a:pPr>
            <a:r>
              <a:rPr lang="en" sz="1100"/>
              <a:t>Who go on dates ~ 1x / week (0.805)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/>
          </a:p>
          <a:p>
            <a:pPr indent="0" lvl="0" marL="0">
              <a:spcBef>
                <a:spcPts val="0"/>
              </a:spcBef>
              <a:buNone/>
            </a:pPr>
            <a:r>
              <a:rPr b="1" lang="en" sz="1100"/>
              <a:t>One of the biggest turnoffs for women?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/>
              <a:t>Men speed dating ‘to say that I did it’ (-1.407)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4A86E8"/>
                </a:solidFill>
              </a:rPr>
              <a:t>	Men prefer women…</a:t>
            </a:r>
          </a:p>
          <a:p>
            <a:pPr indent="-298450" lvl="0" marL="914400" rtl="0">
              <a:spcBef>
                <a:spcPts val="0"/>
              </a:spcBef>
              <a:buSzPct val="100000"/>
              <a:buChar char="●"/>
            </a:pPr>
            <a:r>
              <a:rPr lang="en" sz="1100"/>
              <a:t>Speed dating ‘to say that I did it’ (0.365)</a:t>
            </a:r>
          </a:p>
          <a:p>
            <a:pPr indent="-298450" lvl="0" marL="914400" rtl="0">
              <a:spcBef>
                <a:spcPts val="0"/>
              </a:spcBef>
              <a:buSzPct val="100000"/>
              <a:buChar char="●"/>
            </a:pPr>
            <a:r>
              <a:rPr lang="en" sz="1100"/>
              <a:t>That they find attractive (0.336)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900"/>
          </a:p>
          <a:p>
            <a:pPr lvl="0" rtl="0">
              <a:spcBef>
                <a:spcPts val="0"/>
              </a:spcBef>
              <a:buNone/>
            </a:pPr>
            <a:r>
              <a:rPr b="1" lang="en" sz="1100"/>
              <a:t>One of the biggest turnoffs for men?</a:t>
            </a:r>
          </a:p>
          <a:p>
            <a:pPr lvl="0">
              <a:spcBef>
                <a:spcPts val="0"/>
              </a:spcBef>
              <a:buNone/>
            </a:pPr>
            <a:r>
              <a:rPr lang="en" sz="1100"/>
              <a:t>Women of a different race (-1.104)</a:t>
            </a:r>
          </a:p>
          <a:p>
            <a:pPr indent="457200" lvl="0" marL="914400" rtl="0">
              <a:spcBef>
                <a:spcPts val="0"/>
              </a:spcBef>
              <a:buNone/>
            </a:pPr>
            <a:r>
              <a:rPr i="1" lang="en" sz="1100"/>
              <a:t>...which could be skewed based on the data set</a:t>
            </a:r>
          </a:p>
        </p:txBody>
      </p:sp>
      <p:sp>
        <p:nvSpPr>
          <p:cNvPr id="253" name="Shape 25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Logistic Regression on Matches - All the Cliches</a:t>
            </a:r>
          </a:p>
        </p:txBody>
      </p:sp>
      <p:graphicFrame>
        <p:nvGraphicFramePr>
          <p:cNvPr id="254" name="Shape 254"/>
          <p:cNvGraphicFramePr/>
          <p:nvPr/>
        </p:nvGraphicFramePr>
        <p:xfrm>
          <a:off x="466925" y="18310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{D669437A-5F6D-4D6C-B4F5-4B1DC74C286A}</a:tableStyleId>
              </a:tblPr>
              <a:tblGrid>
                <a:gridCol w="1112425"/>
                <a:gridCol w="740850"/>
                <a:gridCol w="847175"/>
              </a:tblGrid>
              <a:tr h="3035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b="1" lang="en" sz="1100" u="sng"/>
                        <a:t>Variable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 u="sng"/>
                        <a:t>β(</a:t>
                      </a:r>
                      <a:r>
                        <a:rPr lang="en" sz="800" u="sng"/>
                        <a:t>W-&gt;M)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 u="sng"/>
                        <a:t>β(</a:t>
                      </a:r>
                      <a:r>
                        <a:rPr lang="en" sz="800" u="sng"/>
                        <a:t>M-&gt;W)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035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Attractive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.164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.248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4CCCC"/>
                    </a:solidFill>
                  </a:tcPr>
                </a:tc>
              </a:tr>
              <a:tr h="3035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Fun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.272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.245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4CCCC"/>
                    </a:solidFill>
                  </a:tcPr>
                </a:tc>
              </a:tr>
              <a:tr h="3035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Shared Interests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.235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.227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4CCCC"/>
                    </a:solidFill>
                  </a:tcPr>
                </a:tc>
              </a:tr>
              <a:tr h="3035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Intelligent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-.041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.034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035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Sincere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-.003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-.119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035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Ambitious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-.145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-.137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255" name="Shape 255"/>
          <p:cNvCxnSpPr/>
          <p:nvPr/>
        </p:nvCxnSpPr>
        <p:spPr>
          <a:xfrm>
            <a:off x="3702750" y="1453925"/>
            <a:ext cx="0" cy="338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56" name="Shape 256"/>
          <p:cNvSpPr txBox="1"/>
          <p:nvPr/>
        </p:nvSpPr>
        <p:spPr>
          <a:xfrm>
            <a:off x="311700" y="788850"/>
            <a:ext cx="78489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Men and women both match on attractiveness, fun, and shared interests - though women match more with men looking for a serious relationship while men with lowkey, spontaneous women 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726437" y="4518125"/>
            <a:ext cx="23919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700"/>
              <a:t>Baseline accuracy (men): 80.9% (negative class)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700"/>
              <a:t>Baseline accuracy (female): 81.3% (negative class)</a:t>
            </a:r>
          </a:p>
        </p:txBody>
      </p:sp>
      <p:sp>
        <p:nvSpPr>
          <p:cNvPr id="258" name="Shape 258"/>
          <p:cNvSpPr/>
          <p:nvPr/>
        </p:nvSpPr>
        <p:spPr>
          <a:xfrm>
            <a:off x="4137850" y="1952300"/>
            <a:ext cx="377669" cy="3498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FFFFFF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FF0000"/>
                </a:solidFill>
                <a:latin typeface="Arial"/>
              </a:rPr>
              <a:t>⚢</a:t>
            </a:r>
          </a:p>
        </p:txBody>
      </p:sp>
      <p:sp>
        <p:nvSpPr>
          <p:cNvPr id="259" name="Shape 259"/>
          <p:cNvSpPr/>
          <p:nvPr/>
        </p:nvSpPr>
        <p:spPr>
          <a:xfrm>
            <a:off x="4195225" y="3343574"/>
            <a:ext cx="262925" cy="3832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4A86E8"/>
                </a:solidFill>
                <a:latin typeface="Arial"/>
              </a:rPr>
              <a:t>⚦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379475" y="1346625"/>
            <a:ext cx="30000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/>
              <a:t>Logistic Regression </a:t>
            </a:r>
          </a:p>
          <a:p>
            <a:pPr lvl="0" rtl="0">
              <a:spcBef>
                <a:spcPts val="0"/>
              </a:spcBef>
              <a:buNone/>
            </a:pPr>
            <a:r>
              <a:rPr b="1" i="1" lang="en" sz="1200"/>
              <a:t>(Attributes)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K-Means - Couples That Workout Together...</a:t>
            </a:r>
          </a:p>
        </p:txBody>
      </p:sp>
      <p:pic>
        <p:nvPicPr>
          <p:cNvPr descr="Screen Shot 2016-08-07 at 12.18.13 AM.png" id="266" name="Shape 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6674" y="1723082"/>
            <a:ext cx="3099573" cy="24945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08-07 at 12.38.22 AM.png" id="267" name="Shape 2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6675" y="1634475"/>
            <a:ext cx="3290649" cy="2659348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Shape 268"/>
          <p:cNvSpPr txBox="1"/>
          <p:nvPr/>
        </p:nvSpPr>
        <p:spPr>
          <a:xfrm>
            <a:off x="1788100" y="1361150"/>
            <a:ext cx="18858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u="sng">
                <a:solidFill>
                  <a:schemeClr val="dk2"/>
                </a:solidFill>
              </a:rPr>
              <a:t>Fitness Enthusiasts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5814349" y="1361150"/>
            <a:ext cx="11553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u="sng">
                <a:solidFill>
                  <a:schemeClr val="dk2"/>
                </a:solidFill>
              </a:rPr>
              <a:t>Personality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1143900" y="4293825"/>
            <a:ext cx="27138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Sharing an interest in sports could be a great icebreaker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5033425" y="4337675"/>
            <a:ext cx="30039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Being fun, confident, and likable help make strong first impressions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311700" y="788850"/>
            <a:ext cx="78489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Clusters show that a mutual interest in fitness and complement personalities explain “matches”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K-Means - Diverse Interests? 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1788100" y="1208750"/>
            <a:ext cx="18690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u="sng">
                <a:solidFill>
                  <a:schemeClr val="dk2"/>
                </a:solidFill>
              </a:rPr>
              <a:t>Mysterious Artists?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5814349" y="1361150"/>
            <a:ext cx="11553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u="sng">
              <a:solidFill>
                <a:srgbClr val="999999"/>
              </a:solidFill>
            </a:endParaRPr>
          </a:p>
        </p:txBody>
      </p:sp>
      <p:pic>
        <p:nvPicPr>
          <p:cNvPr descr="Screen Shot 2016-08-07 at 9.38.22 AM.png" id="280" name="Shape 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4324" y="1617350"/>
            <a:ext cx="3090736" cy="2696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08-07 at 9.38.46 AM.png" id="281" name="Shape 2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5097" y="1656970"/>
            <a:ext cx="3511653" cy="2656979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Shape 282"/>
          <p:cNvSpPr txBox="1"/>
          <p:nvPr/>
        </p:nvSpPr>
        <p:spPr>
          <a:xfrm>
            <a:off x="5990175" y="1229600"/>
            <a:ext cx="18690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u="sng">
                <a:solidFill>
                  <a:schemeClr val="dk2"/>
                </a:solidFill>
              </a:rPr>
              <a:t>Eclectic Interests?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1753675" y="4375325"/>
            <a:ext cx="55749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The clusters suggest that having shared interests outside sports isn’t always necessary when making a strong first impression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311700" y="788850"/>
            <a:ext cx="78489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Other clusters are a little trickier to interpret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u="sng"/>
              <a:t>Model / Data Limitations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Clustering and Regression Limitations</a:t>
            </a:r>
          </a:p>
        </p:txBody>
      </p:sp>
      <p:cxnSp>
        <p:nvCxnSpPr>
          <p:cNvPr id="295" name="Shape 295"/>
          <p:cNvCxnSpPr/>
          <p:nvPr/>
        </p:nvCxnSpPr>
        <p:spPr>
          <a:xfrm>
            <a:off x="2915150" y="1720075"/>
            <a:ext cx="0" cy="294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6" name="Shape 296"/>
          <p:cNvCxnSpPr/>
          <p:nvPr/>
        </p:nvCxnSpPr>
        <p:spPr>
          <a:xfrm>
            <a:off x="6055725" y="1720075"/>
            <a:ext cx="0" cy="294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97" name="Shape 297"/>
          <p:cNvSpPr txBox="1"/>
          <p:nvPr/>
        </p:nvSpPr>
        <p:spPr>
          <a:xfrm>
            <a:off x="116900" y="1675150"/>
            <a:ext cx="25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/>
              <a:t>Limited Match Data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-304800" lvl="0" marL="457200" rtl="0">
              <a:spcBef>
                <a:spcPts val="0"/>
              </a:spcBef>
              <a:buSzPct val="100000"/>
              <a:buChar char="●"/>
            </a:pPr>
            <a:r>
              <a:rPr b="1" lang="en" sz="1200"/>
              <a:t>690</a:t>
            </a:r>
            <a:r>
              <a:rPr lang="en" sz="1200"/>
              <a:t> of 4184 speed dates, or 16.4% resulted in a match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indent="-304800" lvl="0" marL="457200" rtl="0">
              <a:spcBef>
                <a:spcPts val="0"/>
              </a:spcBef>
              <a:buSzPct val="100000"/>
              <a:buChar char="●"/>
            </a:pPr>
            <a:r>
              <a:rPr lang="en" sz="1200"/>
              <a:t>180 possible dimensions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</a:t>
            </a:r>
          </a:p>
          <a:p>
            <a:pPr indent="-304800" lvl="0" marL="457200" rtl="0">
              <a:spcBef>
                <a:spcPts val="0"/>
              </a:spcBef>
              <a:buSzPct val="100000"/>
              <a:buChar char="●"/>
            </a:pPr>
            <a:r>
              <a:rPr lang="en" sz="1200"/>
              <a:t>Missing Data in more specific dimensions such as date expectations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3079050" y="1675150"/>
            <a:ext cx="2843700" cy="18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Skewed Data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-304800" lvl="0" marL="457200" rtl="0">
              <a:spcBef>
                <a:spcPts val="0"/>
              </a:spcBef>
              <a:buSzPct val="100000"/>
              <a:buChar char="●"/>
            </a:pPr>
            <a:r>
              <a:rPr b="1" lang="en" sz="1200"/>
              <a:t>80%</a:t>
            </a:r>
            <a:r>
              <a:rPr lang="en" sz="1200"/>
              <a:t>  of participants were either Asian or White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</a:t>
            </a:r>
          </a:p>
          <a:p>
            <a:pPr indent="-304800" lvl="0" marL="457200" rtl="0">
              <a:spcBef>
                <a:spcPts val="0"/>
              </a:spcBef>
              <a:buSzPct val="100000"/>
              <a:buChar char="●"/>
            </a:pPr>
            <a:r>
              <a:rPr b="1" lang="en" sz="1200"/>
              <a:t>54.9% </a:t>
            </a:r>
            <a:r>
              <a:rPr lang="en" sz="1200"/>
              <a:t>of participants were either in academia or finance/consulting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299" name="Shape 299"/>
          <p:cNvSpPr txBox="1"/>
          <p:nvPr/>
        </p:nvSpPr>
        <p:spPr>
          <a:xfrm>
            <a:off x="6321225" y="1675150"/>
            <a:ext cx="2553600" cy="18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Survey Bias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-304800" lvl="0" marL="457200" rtl="0">
              <a:spcBef>
                <a:spcPts val="0"/>
              </a:spcBef>
              <a:buSzPct val="100000"/>
              <a:buChar char="●"/>
            </a:pPr>
            <a:r>
              <a:rPr lang="en" sz="1200"/>
              <a:t>All weights for the models presented relied on survey results from the participants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311700" y="788850"/>
            <a:ext cx="85206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Limited match data, skewed data, and survey bias hindered our ability to extract more nuanced insights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n"/>
              <a:t>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u="sng"/>
              <a:t>Data Overview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 u="sng"/>
          </a:p>
          <a:p>
            <a:pPr lvl="0" rtl="0">
              <a:spcBef>
                <a:spcPts val="0"/>
              </a:spcBef>
              <a:buNone/>
            </a:pPr>
            <a:r>
              <a:rPr lang="en" sz="3600"/>
              <a:t>What did the data set include?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Overview</a:t>
            </a:r>
          </a:p>
        </p:txBody>
      </p:sp>
      <p:sp>
        <p:nvSpPr>
          <p:cNvPr id="78" name="Shape 78"/>
          <p:cNvSpPr/>
          <p:nvPr/>
        </p:nvSpPr>
        <p:spPr>
          <a:xfrm>
            <a:off x="504700" y="1642925"/>
            <a:ext cx="1998600" cy="510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Initial Survey</a:t>
            </a:r>
          </a:p>
        </p:txBody>
      </p:sp>
      <p:sp>
        <p:nvSpPr>
          <p:cNvPr id="79" name="Shape 79"/>
          <p:cNvSpPr/>
          <p:nvPr/>
        </p:nvSpPr>
        <p:spPr>
          <a:xfrm>
            <a:off x="2638349" y="1648424"/>
            <a:ext cx="2017799" cy="510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Speed Dating Activity</a:t>
            </a:r>
          </a:p>
        </p:txBody>
      </p:sp>
      <p:sp>
        <p:nvSpPr>
          <p:cNvPr id="80" name="Shape 80"/>
          <p:cNvSpPr/>
          <p:nvPr/>
        </p:nvSpPr>
        <p:spPr>
          <a:xfrm>
            <a:off x="4791199" y="1642925"/>
            <a:ext cx="1923299" cy="510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Decision Surveys</a:t>
            </a:r>
          </a:p>
        </p:txBody>
      </p:sp>
      <p:sp>
        <p:nvSpPr>
          <p:cNvPr id="81" name="Shape 81"/>
          <p:cNvSpPr/>
          <p:nvPr/>
        </p:nvSpPr>
        <p:spPr>
          <a:xfrm>
            <a:off x="6849549" y="1642925"/>
            <a:ext cx="1998600" cy="510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Follow-up Surveys</a:t>
            </a:r>
          </a:p>
        </p:txBody>
      </p:sp>
      <p:sp>
        <p:nvSpPr>
          <p:cNvPr id="82" name="Shape 82"/>
          <p:cNvSpPr/>
          <p:nvPr/>
        </p:nvSpPr>
        <p:spPr>
          <a:xfrm rot="-5400000">
            <a:off x="3572800" y="1408475"/>
            <a:ext cx="251700" cy="6387900"/>
          </a:xfrm>
          <a:prstGeom prst="leftBrace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1989850" y="4683425"/>
            <a:ext cx="3417600" cy="28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i="1" lang="en">
                <a:solidFill>
                  <a:schemeClr val="dk2"/>
                </a:solidFill>
              </a:rPr>
              <a:t>Focus of our analysis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2158425"/>
            <a:ext cx="2142000" cy="17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/>
              <a:t>Age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/>
              <a:t>Gender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/>
              <a:t>Race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/>
              <a:t>Background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/>
              <a:t>Education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/>
              <a:t>Career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/>
              <a:t>Interests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/>
              <a:t>Important attributes for a partner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/>
              <a:t>Attitudes towards event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85" name="Shape 85"/>
          <p:cNvSpPr txBox="1"/>
          <p:nvPr/>
        </p:nvSpPr>
        <p:spPr>
          <a:xfrm>
            <a:off x="384125" y="933950"/>
            <a:ext cx="84483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The Speed Dating data set was based on a study at Columbia over the course of several months, and several sessions, or waves.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2453700" y="2158425"/>
            <a:ext cx="2142000" cy="17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/>
              <a:t>Different sets (‘waves’) of men and women participating in speed dating event</a:t>
            </a:r>
            <a:r>
              <a:rPr lang="en" sz="1200"/>
              <a:t>s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/>
              <a:t>21 ‘waves’ from October 2002 to April 2004 (some of our analysis excluded waves 6-9 given different rating scale)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562600" y="2158425"/>
            <a:ext cx="2235000" cy="17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/>
              <a:t>Rating partners on a scale of 1-10 across 6 attributes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/>
              <a:t>Decision of yes / no (both partners saying ‘yes’ gives a match)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697150" y="2158425"/>
            <a:ext cx="2235000" cy="178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/>
              <a:t>How yes / no decisions were made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/>
              <a:t>Details on ‘match’ conversions to dates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Speed Dating Overview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5131575" y="1580225"/>
            <a:ext cx="3700800" cy="298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Key Attributes: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Attractiveness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Sincerity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Intelligence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Fun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Ambition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Shared Interests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947825" y="2561250"/>
            <a:ext cx="26553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4A86E8"/>
                </a:solidFill>
              </a:rPr>
              <a:t>277 Men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1088300" y="1527150"/>
            <a:ext cx="26553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274 Women</a:t>
            </a:r>
          </a:p>
        </p:txBody>
      </p:sp>
      <p:sp>
        <p:nvSpPr>
          <p:cNvPr id="97" name="Shape 97"/>
          <p:cNvSpPr/>
          <p:nvPr/>
        </p:nvSpPr>
        <p:spPr>
          <a:xfrm>
            <a:off x="1175850" y="2599024"/>
            <a:ext cx="262925" cy="3832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4A86E8"/>
                </a:solidFill>
                <a:latin typeface="Arial"/>
              </a:rPr>
              <a:t>⚦</a:t>
            </a:r>
          </a:p>
        </p:txBody>
      </p:sp>
      <p:sp>
        <p:nvSpPr>
          <p:cNvPr id="98" name="Shape 98"/>
          <p:cNvSpPr/>
          <p:nvPr/>
        </p:nvSpPr>
        <p:spPr>
          <a:xfrm>
            <a:off x="1050000" y="1654450"/>
            <a:ext cx="377669" cy="3498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FFFFFF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FF0000"/>
                </a:solidFill>
                <a:latin typeface="Arial"/>
              </a:rPr>
              <a:t>⚢</a:t>
            </a:r>
          </a:p>
        </p:txBody>
      </p:sp>
      <p:sp>
        <p:nvSpPr>
          <p:cNvPr id="99" name="Shape 99"/>
          <p:cNvSpPr/>
          <p:nvPr/>
        </p:nvSpPr>
        <p:spPr>
          <a:xfrm>
            <a:off x="1867850" y="2088150"/>
            <a:ext cx="482400" cy="4731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1779800" y="3104500"/>
            <a:ext cx="658500" cy="4731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642475" y="3671925"/>
            <a:ext cx="30147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i="1" lang="en" sz="2400">
                <a:solidFill>
                  <a:schemeClr val="dk2"/>
                </a:solidFill>
              </a:rPr>
              <a:t>4,184 Total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i="1" lang="en" sz="2400">
                <a:solidFill>
                  <a:schemeClr val="dk2"/>
                </a:solidFill>
              </a:rPr>
              <a:t>‘Speed Dates’</a:t>
            </a:r>
          </a:p>
        </p:txBody>
      </p:sp>
      <p:cxnSp>
        <p:nvCxnSpPr>
          <p:cNvPr id="102" name="Shape 102"/>
          <p:cNvCxnSpPr/>
          <p:nvPr/>
        </p:nvCxnSpPr>
        <p:spPr>
          <a:xfrm>
            <a:off x="4318025" y="1478400"/>
            <a:ext cx="0" cy="338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3" name="Shape 103"/>
          <p:cNvSpPr txBox="1"/>
          <p:nvPr/>
        </p:nvSpPr>
        <p:spPr>
          <a:xfrm>
            <a:off x="384125" y="933950"/>
            <a:ext cx="84483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A total of 4,184 dates took place over 21 ‘waves’ of speed dating from October 2002 to April 2004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u="sng"/>
              <a:t>Preparing for Data Exploration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600" u="sng"/>
          </a:p>
          <a:p>
            <a:pPr lvl="0" rtl="0">
              <a:spcBef>
                <a:spcPts val="0"/>
              </a:spcBef>
              <a:buNone/>
            </a:pPr>
            <a:r>
              <a:rPr lang="en" sz="3600"/>
              <a:t>What skews are present in our data set?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Looking at our Sample Population...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384125" y="933950"/>
            <a:ext cx="84483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The data set is biased towards the audience of NYC, which is heavily populated with the top 6 career types listed.</a:t>
            </a:r>
          </a:p>
        </p:txBody>
      </p:sp>
      <p:pic>
        <p:nvPicPr>
          <p:cNvPr descr="Screen Shot 2016-08-07 at 4.40.35 PM.png"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203" y="1554275"/>
            <a:ext cx="6709099" cy="3118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08-06 at 5.00.14 PM.png" id="116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5599" y="2721249"/>
            <a:ext cx="3593825" cy="104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/>
        </p:nvSpPr>
        <p:spPr>
          <a:xfrm>
            <a:off x="4952300" y="2452150"/>
            <a:ext cx="3177000" cy="32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200" u="sng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Top Career by Attribute Ratings: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Skews in Participant Race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5694275" y="1766875"/>
            <a:ext cx="3041100" cy="253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Keep in mind these are only initial observations on the data set.  We will see later if race and other factors actually impacted decisions, and therefore, matches.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384125" y="933950"/>
            <a:ext cx="84483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Close to 80% of the participants were either Caucasian or Asian.</a:t>
            </a:r>
          </a:p>
        </p:txBody>
      </p:sp>
      <p:pic>
        <p:nvPicPr>
          <p:cNvPr descr="Screen Shot 2016-08-07 at 4.48.21 PM.png"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925" y="1688950"/>
            <a:ext cx="5467350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/>
        </p:nvSpPr>
        <p:spPr>
          <a:xfrm>
            <a:off x="384125" y="933950"/>
            <a:ext cx="84483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The majority of people came to speed dating to have fun and meet new people, and there is no difference between males and females.</a:t>
            </a:r>
          </a:p>
        </p:txBody>
      </p:sp>
      <p:pic>
        <p:nvPicPr>
          <p:cNvPr descr="Screen Shot 2016-08-07 at 5.07.24 PM.png"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25" y="1885875"/>
            <a:ext cx="4462249" cy="22311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08-07 at 5.07.55 PM.png"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4825" y="1936748"/>
            <a:ext cx="4388324" cy="212937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Girls (&amp; Guys) Just Wanted to Have Fun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