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12.png" ContentType="image/png"/>
  <Override PartName="/ppt/media/image11.wmf" ContentType="image/x-wmf"/>
  <Override PartName="/ppt/media/image10.wmf" ContentType="image/x-wmf"/>
  <Override PartName="/ppt/media/image8.png" ContentType="image/png"/>
  <Override PartName="/ppt/media/image9.wmf" ContentType="image/x-wmf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45B16B-8A81-46B0-931F-A0CC9A59AC9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24480"/>
            <a:ext cx="9143280" cy="53244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360" cy="1298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3280" cy="49464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160" cy="746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324480"/>
            <a:ext cx="9143280" cy="53244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Image 8" descr=""/>
          <p:cNvPicPr/>
          <p:nvPr/>
        </p:nvPicPr>
        <p:blipFill>
          <a:blip r:embed="rId2"/>
          <a:stretch/>
        </p:blipFill>
        <p:spPr>
          <a:xfrm>
            <a:off x="7338960" y="5558400"/>
            <a:ext cx="1917360" cy="129888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0" y="0"/>
            <a:ext cx="9143280" cy="49464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324480"/>
            <a:ext cx="9143280" cy="53244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360" cy="12988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0"/>
            <a:ext cx="9143280" cy="49464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184320" y="450000"/>
            <a:ext cx="7886160" cy="746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8560" y="1572840"/>
            <a:ext cx="78861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324480"/>
            <a:ext cx="9143280" cy="53244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Image 8" descr=""/>
          <p:cNvPicPr/>
          <p:nvPr/>
        </p:nvPicPr>
        <p:blipFill>
          <a:blip r:embed="rId2"/>
          <a:stretch/>
        </p:blipFill>
        <p:spPr>
          <a:xfrm>
            <a:off x="7210440" y="5479200"/>
            <a:ext cx="1917360" cy="129888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0" y="0"/>
            <a:ext cx="9143280" cy="49464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fr-FR" sz="4500" spc="-1" strike="noStrike">
                <a:solidFill>
                  <a:srgbClr val="000000"/>
                </a:solidFill>
                <a:latin typeface="Arial"/>
              </a:rPr>
              <a:t>Modifiez le style du titre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628560" y="6195600"/>
            <a:ext cx="2056680" cy="36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70C36CB-50E2-4F0B-A025-7808A14E290B}" type="datetime"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05/12/2019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3029040" y="6192360"/>
            <a:ext cx="3085560" cy="3643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6181920" y="5899320"/>
            <a:ext cx="2056680" cy="36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0EEB075-8D76-46A4-9489-F7974D417E92}" type="slidenum"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6324480"/>
            <a:ext cx="9143280" cy="532440"/>
          </a:xfrm>
          <a:custGeom>
            <a:avLst/>
            <a:gdLst/>
            <a:ahLst/>
            <a:rect l="l" t="t" r="r" b="b"/>
            <a:pathLst>
              <a:path w="9144000" h="681037">
                <a:moveTo>
                  <a:pt x="0" y="0"/>
                </a:moveTo>
                <a:cubicBezTo>
                  <a:pt x="1641475" y="165100"/>
                  <a:pt x="3159125" y="373446"/>
                  <a:pt x="4924425" y="495300"/>
                </a:cubicBezTo>
                <a:lnTo>
                  <a:pt x="9144000" y="681037"/>
                </a:lnTo>
                <a:lnTo>
                  <a:pt x="0" y="681037"/>
                </a:lnTo>
                <a:lnTo>
                  <a:pt x="0" y="0"/>
                </a:lnTo>
                <a:close/>
              </a:path>
            </a:pathLst>
          </a:custGeom>
          <a:solidFill>
            <a:srgbClr val="0022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Image 8" descr=""/>
          <p:cNvPicPr/>
          <p:nvPr/>
        </p:nvPicPr>
        <p:blipFill>
          <a:blip r:embed="rId2"/>
          <a:stretch/>
        </p:blipFill>
        <p:spPr>
          <a:xfrm>
            <a:off x="7338960" y="5558400"/>
            <a:ext cx="1917360" cy="12988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0" y="0"/>
            <a:ext cx="9143280" cy="494640"/>
          </a:xfrm>
          <a:custGeom>
            <a:avLst/>
            <a:gdLst/>
            <a:ahLst/>
            <a:rect l="l" t="t" r="r" b="b"/>
            <a:pathLst>
              <a:path w="9144000" h="943868">
                <a:moveTo>
                  <a:pt x="0" y="0"/>
                </a:moveTo>
                <a:lnTo>
                  <a:pt x="9144000" y="0"/>
                </a:lnTo>
                <a:lnTo>
                  <a:pt x="9144000" y="943868"/>
                </a:lnTo>
                <a:lnTo>
                  <a:pt x="3495675" y="305693"/>
                </a:lnTo>
                <a:lnTo>
                  <a:pt x="0" y="0"/>
                </a:lnTo>
                <a:close/>
              </a:path>
            </a:pathLst>
          </a:custGeom>
          <a:solidFill>
            <a:srgbClr val="d4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140480" y="327132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ANR- 16-RHUS-0001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4320" y="1694160"/>
            <a:ext cx="84096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4800" spc="-1" strike="noStrike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0" lang="fr-FR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MAP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towards low-dose </a:t>
            </a:r>
            <a:r>
              <a:rPr b="1" i="1" lang="fr-F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L2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arket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proval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autoimmune diseases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8172000" y="470520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217" name="Image 3" descr=""/>
          <p:cNvPicPr/>
          <p:nvPr/>
        </p:nvPicPr>
        <p:blipFill>
          <a:blip r:embed="rId2"/>
          <a:stretch/>
        </p:blipFill>
        <p:spPr>
          <a:xfrm>
            <a:off x="241200" y="633240"/>
            <a:ext cx="1171800" cy="50184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825480" y="443736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br/>
            <a:r>
              <a:rPr b="1" lang="fr-FR" sz="2000" spc="-1" strike="noStrike">
                <a:solidFill>
                  <a:srgbClr val="002266"/>
                </a:solidFill>
                <a:latin typeface="Calibri Light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002266"/>
                </a:solidFill>
                <a:latin typeface="Calibri Light"/>
                <a:ea typeface="DejaVu Sans"/>
              </a:rPr>
              <a:t>2019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19" name="Image 9" descr=""/>
          <p:cNvPicPr/>
          <p:nvPr/>
        </p:nvPicPr>
        <p:blipFill>
          <a:blip r:embed="rId3"/>
          <a:stretch/>
        </p:blipFill>
        <p:spPr>
          <a:xfrm>
            <a:off x="2905920" y="532800"/>
            <a:ext cx="3326760" cy="691560"/>
          </a:xfrm>
          <a:prstGeom prst="rect">
            <a:avLst/>
          </a:prstGeom>
          <a:ln>
            <a:noFill/>
          </a:ln>
        </p:spPr>
      </p:pic>
      <p:pic>
        <p:nvPicPr>
          <p:cNvPr id="220" name="Image 8" descr=""/>
          <p:cNvPicPr/>
          <p:nvPr/>
        </p:nvPicPr>
        <p:blipFill>
          <a:blip r:embed="rId4"/>
          <a:stretch/>
        </p:blipFill>
        <p:spPr>
          <a:xfrm>
            <a:off x="293040" y="5175720"/>
            <a:ext cx="7139880" cy="11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84680" y="486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184680" y="4762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Expectations for LUPIL2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255" name="Table 3"/>
          <p:cNvGraphicFramePr/>
          <p:nvPr/>
        </p:nvGraphicFramePr>
        <p:xfrm>
          <a:off x="180720" y="1404360"/>
          <a:ext cx="8962920" cy="5075280"/>
        </p:xfrm>
        <a:graphic>
          <a:graphicData uri="http://schemas.openxmlformats.org/drawingml/2006/table">
            <a:tbl>
              <a:tblPr/>
              <a:tblGrid>
                <a:gridCol w="1679400"/>
                <a:gridCol w="879840"/>
                <a:gridCol w="1279440"/>
                <a:gridCol w="1279440"/>
                <a:gridCol w="1302480"/>
                <a:gridCol w="1364400"/>
                <a:gridCol w="1178280"/>
              </a:tblGrid>
              <a:tr h="81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Immun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Transcr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(RNASeq)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Cytokines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Repertoire TCR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Microbiote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Clinique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72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IL2 action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79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Lupus characteristics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IL2 response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53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Placebo effect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1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4680" y="486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184680" y="4762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Other hypotheses to test?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504000" y="2088000"/>
            <a:ext cx="788616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Potential links between blocks?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Clinical variables of interest? How to detect a lupus flare ?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Relative to Task 3.6. « Mechanisms of action of ld-IL2 » </a:t>
            </a:r>
            <a:endParaRPr b="0" lang="fr-FR" sz="2000" spc="-1" strike="noStrike">
              <a:latin typeface="Arial"/>
            </a:endParaRPr>
          </a:p>
          <a:p>
            <a:pPr lvl="1" marL="8892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Mechanisms of action and dynamics of Tregs </a:t>
            </a:r>
            <a:endParaRPr b="0" lang="fr-FR" sz="1800" spc="-1" strike="noStrike">
              <a:latin typeface="Arial"/>
            </a:endParaRPr>
          </a:p>
          <a:p>
            <a:pPr lvl="1" marL="8892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Cross-talk between Treg dynamics, immune response to ld-IL2 and microbiota </a:t>
            </a:r>
            <a:endParaRPr b="0" lang="fr-FR" sz="1800" spc="-1" strike="noStrike">
              <a:latin typeface="Arial"/>
            </a:endParaRPr>
          </a:p>
          <a:p>
            <a:pPr lvl="1" marL="8892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Deciphering Treg and Teff repertoire dynamics and characteristics in healthy donors vs patients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77480" y="12492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0" name="Table 2"/>
          <p:cNvGraphicFramePr/>
          <p:nvPr/>
        </p:nvGraphicFramePr>
        <p:xfrm>
          <a:off x="180360" y="1404000"/>
          <a:ext cx="8747280" cy="4139640"/>
        </p:xfrm>
        <a:graphic>
          <a:graphicData uri="http://schemas.openxmlformats.org/drawingml/2006/table">
            <a:tbl>
              <a:tblPr/>
              <a:tblGrid>
                <a:gridCol w="1522440"/>
                <a:gridCol w="975960"/>
                <a:gridCol w="1249200"/>
                <a:gridCol w="1249200"/>
                <a:gridCol w="1271520"/>
                <a:gridCol w="1332000"/>
                <a:gridCol w="1147320"/>
              </a:tblGrid>
              <a:tr h="767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Immun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Transcr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(RNASeq)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Cytokines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Repertoire TCR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Microbiote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Clinical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53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Who?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11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Specificity of data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Batch effect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Very sparse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Hierarchical structure of variables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70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Dataset(s) in output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Counts or percent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92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Pretreatment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Threshold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DESeq2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Quantile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Normalization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Exploration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latin typeface="Arial"/>
                        </a:rPr>
                        <a:t>Enrichment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185040" y="50256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Block- specificities</a:t>
            </a: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4680" y="486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84680" y="4762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Ideas of analyses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264" name="Table 3"/>
          <p:cNvGraphicFramePr/>
          <p:nvPr/>
        </p:nvGraphicFramePr>
        <p:xfrm>
          <a:off x="326880" y="1314720"/>
          <a:ext cx="8674920" cy="3886200"/>
        </p:xfrm>
        <a:graphic>
          <a:graphicData uri="http://schemas.openxmlformats.org/drawingml/2006/table">
            <a:tbl>
              <a:tblPr/>
              <a:tblGrid>
                <a:gridCol w="2087640"/>
                <a:gridCol w="2248920"/>
                <a:gridCol w="2167920"/>
                <a:gridCol w="2170800"/>
              </a:tblGrid>
              <a:tr h="356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By variable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By block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Multiblock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1324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At one given timepoint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summary/t-test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PCA/(s)PLS-DA,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Random forests?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RGCCA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78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Comparison between two timepoints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Same but on the difference between t1 and t0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26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Accross timepoints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Curves by groups,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Mixed model with time effect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PCA with trajectory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MANOVA with time effect ?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RGCCA with trajectory ?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MANOVA with time effect ?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84680" y="486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184680" y="4762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Next steps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04000" y="2088000"/>
            <a:ext cx="788616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Git for iMAP analyses?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Who does what?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15880" y="2700000"/>
            <a:ext cx="8303760" cy="9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2266"/>
                </a:solidFill>
                <a:latin typeface="Calibri Light"/>
                <a:ea typeface="DejaVu Sans"/>
              </a:rPr>
              <a:t>From data production to data integration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947880" y="3941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fr-F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Caroline Peltier, François-Xavier Lejeune, Ivan Moszer, Encarnita Mariotti-Fernandiz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9040" y="619236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Comité Scientifique iMAP - .../2019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181920" y="58993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623880" y="205920"/>
            <a:ext cx="737640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2266"/>
                </a:solidFill>
                <a:latin typeface="Calibri Light"/>
                <a:ea typeface="DejaVu Sans"/>
              </a:rPr>
              <a:t>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84320" y="450000"/>
            <a:ext cx="788616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Ordre du jour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29760" y="2271240"/>
            <a:ext cx="8621640" cy="18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Etats des lieux des bio-collections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Tâches définies par partenaire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 biologiques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Analyses: qui, quoi et comment?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 et partage de données: update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84320" y="76680"/>
            <a:ext cx="788616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WP4- Bio-collections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991640" y="58993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9DC7883-1B6C-4C7A-A5FB-EED30AB758E3}" type="slidenum"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graphicFrame>
        <p:nvGraphicFramePr>
          <p:cNvPr id="230" name="Table 3"/>
          <p:cNvGraphicFramePr/>
          <p:nvPr/>
        </p:nvGraphicFramePr>
        <p:xfrm>
          <a:off x="338400" y="761400"/>
          <a:ext cx="8395920" cy="5067000"/>
        </p:xfrm>
        <a:graphic>
          <a:graphicData uri="http://schemas.openxmlformats.org/drawingml/2006/table">
            <a:tbl>
              <a:tblPr/>
              <a:tblGrid>
                <a:gridCol w="1399320"/>
                <a:gridCol w="1399320"/>
                <a:gridCol w="1399320"/>
                <a:gridCol w="1399320"/>
                <a:gridCol w="1399320"/>
                <a:gridCol w="1399320"/>
              </a:tblGrid>
              <a:tr h="54360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latin typeface="Arial"/>
                        </a:rPr>
                        <a:t>TRIALS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LUPIL-2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MS-IL2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DIABIL-2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HEALTH-IL2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FACIL-2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3364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Patients #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30/30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132/138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6/40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7383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Flow Cytometry sample #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rowSpan="2"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190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200" spc="-1" strike="noStrike">
                          <a:latin typeface="Arial"/>
                        </a:rPr>
                        <a:t>(Frozen PBMC)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rowSpan="2"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319 for Paris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200" spc="-1" strike="noStrike">
                          <a:latin typeface="Arial"/>
                        </a:rPr>
                        <a:t>(Frozen PBMC)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rowSpan="3">
                  <a:txBody>
                    <a:bodyPr lIns="7560" rIns="7560" tIns="7560" bIns="0" anchor="ctr"/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fr-FR" sz="1600" spc="-1" strike="noStrike">
                          <a:latin typeface="Arial"/>
                        </a:rPr>
                        <a:t>All In real time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+pStat5 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rowSpan="5">
                  <a:txBody>
                    <a:bodyPr lIns="7560" rIns="7560" tIns="7560" bIns="0" anchor="ctr"/>
                    <a:p>
                      <a:pPr marL="285840" indent="-28548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fr-FR" sz="1600" spc="-1" strike="noStrike">
                          <a:latin typeface="Arial"/>
                        </a:rPr>
                        <a:t>Q1 2020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91080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Transcriptome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Repertoire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Treg/Teff RNA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sample #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191 (each techno)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ffffff">
                        <a:alpha val="20000"/>
                      </a:srgbClr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8823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Cytokines 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sample #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206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200" spc="-1" strike="noStrike">
                          <a:latin typeface="Arial"/>
                        </a:rPr>
                        <a:t>(Plasma collected)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330 for Paris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fr-FR" sz="1200" spc="-1" strike="noStrike">
                          <a:latin typeface="Arial"/>
                        </a:rPr>
                        <a:t>(Plasma collected)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5404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Microbiota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Sequenced sample #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1099080">
                <a:tc>
                  <a:tcPr marL="7560" marR="7560">
                    <a:noFill/>
                  </a:tcPr>
                </a:tc>
                <a:tc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End of the Follow up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Q2 2020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</a:rPr>
                        <a:t>Other centers: samples shipment to schedule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cPr marL="7560" marR="7560"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 3" descr=""/>
          <p:cNvPicPr/>
          <p:nvPr/>
        </p:nvPicPr>
        <p:blipFill>
          <a:blip r:embed="rId1"/>
          <a:stretch/>
        </p:blipFill>
        <p:spPr>
          <a:xfrm>
            <a:off x="169560" y="1585440"/>
            <a:ext cx="2672640" cy="3676320"/>
          </a:xfrm>
          <a:prstGeom prst="rect">
            <a:avLst/>
          </a:prstGeom>
          <a:ln>
            <a:noFill/>
          </a:ln>
        </p:spPr>
      </p:pic>
      <p:pic>
        <p:nvPicPr>
          <p:cNvPr id="232" name="Image 4" descr=""/>
          <p:cNvPicPr/>
          <p:nvPr/>
        </p:nvPicPr>
        <p:blipFill>
          <a:blip r:embed="rId2"/>
          <a:stretch/>
        </p:blipFill>
        <p:spPr>
          <a:xfrm>
            <a:off x="2937240" y="1585440"/>
            <a:ext cx="2672640" cy="3231720"/>
          </a:xfrm>
          <a:prstGeom prst="rect">
            <a:avLst/>
          </a:prstGeom>
          <a:ln>
            <a:noFill/>
          </a:ln>
        </p:spPr>
      </p:pic>
      <p:pic>
        <p:nvPicPr>
          <p:cNvPr id="233" name="Image 5" descr=""/>
          <p:cNvPicPr/>
          <p:nvPr/>
        </p:nvPicPr>
        <p:blipFill>
          <a:blip r:embed="rId3"/>
          <a:stretch/>
        </p:blipFill>
        <p:spPr>
          <a:xfrm>
            <a:off x="6345720" y="1343160"/>
            <a:ext cx="2618640" cy="455688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927080" y="1193400"/>
            <a:ext cx="25477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350" spc="-1" strike="noStrike">
                <a:solidFill>
                  <a:srgbClr val="000000"/>
                </a:solidFill>
                <a:latin typeface="Arial"/>
                <a:ea typeface="DejaVu Sans"/>
              </a:rPr>
              <a:t>All without Bulgaria and Mexico</a:t>
            </a:r>
            <a:endParaRPr b="0" lang="fr-FR" sz="135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138440" y="1006920"/>
            <a:ext cx="1723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350" spc="-1" strike="noStrike">
                <a:solidFill>
                  <a:srgbClr val="000000"/>
                </a:solidFill>
                <a:latin typeface="Arial"/>
                <a:ea typeface="DejaVu Sans"/>
              </a:rPr>
              <a:t>Bulgaria and Mexico</a:t>
            </a:r>
            <a:endParaRPr b="0" lang="fr-FR" sz="135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95960" y="5514840"/>
            <a:ext cx="411120" cy="123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75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endParaRPr b="0" lang="fr-FR" sz="75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795960" y="5682600"/>
            <a:ext cx="411120" cy="12312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75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fr-FR" sz="75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1369440" y="5513760"/>
            <a:ext cx="411120" cy="12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1796040" y="5471640"/>
            <a:ext cx="15084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900" spc="-1" strike="noStrike">
                <a:solidFill>
                  <a:srgbClr val="000000"/>
                </a:solidFill>
                <a:latin typeface="Arial"/>
                <a:ea typeface="DejaVu Sans"/>
              </a:rPr>
              <a:t>Only Baseline for µBiota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1369440" y="5680440"/>
            <a:ext cx="411120" cy="12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1797480" y="5638320"/>
            <a:ext cx="24854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900" spc="-1" strike="noStrike">
                <a:solidFill>
                  <a:srgbClr val="000000"/>
                </a:solidFill>
                <a:latin typeface="Arial"/>
                <a:ea typeface="DejaVu Sans"/>
              </a:rPr>
              <a:t>Cytokines: Plasma frozen but not assayed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184320" y="766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WP4- Bio-collections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84320" y="450000"/>
            <a:ext cx="788616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les tâches de chaque partenaire dans le WP3 (document soumis)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4" name="Table 2"/>
          <p:cNvGraphicFramePr/>
          <p:nvPr/>
        </p:nvGraphicFramePr>
        <p:xfrm>
          <a:off x="281880" y="1438560"/>
          <a:ext cx="8608320" cy="4012200"/>
        </p:xfrm>
        <a:graphic>
          <a:graphicData uri="http://schemas.openxmlformats.org/drawingml/2006/table">
            <a:tbl>
              <a:tblPr/>
              <a:tblGrid>
                <a:gridCol w="2907000"/>
                <a:gridCol w="2850480"/>
                <a:gridCol w="2850840"/>
              </a:tblGrid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Partenaires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d’analyses envisagées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Task 3.1 Identification of cell- and serum-derived immune signatures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APHP/SU, ILTOO, Ligan-MP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univariées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3.2 Identification of Treg and Teff functional transcriptomic signatures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APHP/SU, ILTOO, Ligan-MP 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univariées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3.3 Identification of Treg and Teff TCR signatures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APHP/SU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univariées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3.4 Identification of microbial signatures relevant for IL2 treatment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MGP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univariées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3.5 Toward integrative biomarker discovery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IHU-A-ICM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multivariées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2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3.6 Mechanisms of actions of ld-IL2 (interprétation biologique des résultats d’analyses univariées)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 partners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Analyses univariées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3.7 Towards definitions of tools for immunomonitoring and theranostics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IBC/ILTOO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16000" y="648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 biologiques: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28920" y="2040840"/>
            <a:ext cx="7886160" cy="30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8000">
              <a:lnSpc>
                <a:spcPct val="90000"/>
              </a:lnSpc>
              <a:spcBef>
                <a:spcPts val="1001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Objectives initially planned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Define biological questions for iMAP, and list potential expectations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Practical questions for statistical analyses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First ideas of who does what 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84320" y="738000"/>
            <a:ext cx="903132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Possible axes for biological questions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181920" y="58993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465480" y="2016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Descriptive analysis: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are the composition of our groups?(characteristics)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Exploratory analysis:</a:t>
            </a:r>
            <a:r>
              <a:rPr b="1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are the main reasons of biological variability in the experiment ? (presence of groups, outliers… ?)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Discriminant analysis: (signature, biomarkers...) 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the IL2 action? (IL2 vs. Placebo)</a:t>
            </a: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to define IL2 response? (Respondant vs. Non-respondant)</a:t>
            </a:r>
            <a:endParaRPr b="0" lang="fr-FR" sz="2000" spc="-1" strike="noStrike"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1001"/>
              </a:spcBef>
            </a:pPr>
            <a:r>
              <a:rPr b="0" i="1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Placebo effect? (placebo respondant vs placebo non respondant)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84680" y="48600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184680" y="476280"/>
            <a:ext cx="78861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2266"/>
                </a:solidFill>
                <a:latin typeface="Calibri Light"/>
                <a:ea typeface="DejaVu Sans"/>
              </a:rPr>
              <a:t>Multi-scale and multi-time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21480" y="1368000"/>
            <a:ext cx="810216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These axes can be investigated at different scales;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By variable (univariate)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By block (multivariate)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Multiblock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fr-F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… </a:t>
            </a: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but also at different times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By timepoint ?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Comparison to baseline (paired analyses) </a:t>
            </a:r>
            <a:endParaRPr b="0" lang="fr-FR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Across timepoints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Application>LibreOffice/6.0.7.3$Linux_X86_64 LibreOffice_project/00m0$Build-3</Application>
  <Words>508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2017-06-14T09:24:09Z</dcterms:created>
  <dc:creator>SH</dc:creator>
  <dc:description/>
  <dc:language>fr-FR</dc:language>
  <cp:lastModifiedBy>Encarnita Mariotti-Ferrandiz</cp:lastModifiedBy>
  <dcterms:modified xsi:type="dcterms:W3CDTF">2019-12-04T17:02:01Z</dcterms:modified>
  <cp:revision>151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