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70" r:id="rId6"/>
    <p:sldId id="272" r:id="rId7"/>
    <p:sldId id="273" r:id="rId8"/>
    <p:sldId id="274" r:id="rId9"/>
    <p:sldId id="271" r:id="rId10"/>
    <p:sldId id="277" r:id="rId11"/>
    <p:sldId id="259" r:id="rId12"/>
    <p:sldId id="260" r:id="rId13"/>
    <p:sldId id="275" r:id="rId14"/>
    <p:sldId id="261" r:id="rId15"/>
    <p:sldId id="262" r:id="rId16"/>
    <p:sldId id="263" r:id="rId17"/>
    <p:sldId id="276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8AD5334-4007-4CD1-BAAA-A4B02C34AEA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7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1AA77F-E513-4DF1-80AB-016519E10385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5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36CCEB-AC7A-4B4C-8BDB-A66E8896158B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31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9508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6124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856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9508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6124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2AA5-43BD-4158-87B6-C4CDC6D4782D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60BB-4B25-4687-B054-FEB9D5FE9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90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84320" y="450000"/>
            <a:ext cx="7886520" cy="346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9508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96124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856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9508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96124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84320" y="450000"/>
            <a:ext cx="7886520" cy="346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9508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61240" y="15728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856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9508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5961240" y="384552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4320" y="450000"/>
            <a:ext cx="7886520" cy="346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9920" y="384552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856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920" y="15728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8560" y="384552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24480"/>
            <a:ext cx="9143640" cy="532800"/>
          </a:xfrm>
          <a:custGeom>
            <a:avLst/>
            <a:gdLst/>
            <a:ahLst/>
            <a:cxn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Image 8"/>
          <p:cNvPicPr/>
          <p:nvPr/>
        </p:nvPicPr>
        <p:blipFill>
          <a:blip r:embed="rId15"/>
          <a:stretch/>
        </p:blipFill>
        <p:spPr>
          <a:xfrm>
            <a:off x="7210440" y="5479235"/>
            <a:ext cx="1917720" cy="1299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3640" cy="495000"/>
          </a:xfrm>
          <a:custGeom>
            <a:avLst/>
            <a:gdLst/>
            <a:ahLst/>
            <a:cxn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43000" y="943920"/>
            <a:ext cx="6857640" cy="2657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Modify the style of the title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628560" y="619560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14/06/2017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029040" y="619236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Comité Scientifique iMAP - 13/10/2017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181920" y="58993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CD0FD1-8F1D-4C60-BA87-E8052117AD22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24480"/>
            <a:ext cx="9143640" cy="532800"/>
          </a:xfrm>
          <a:custGeom>
            <a:avLst/>
            <a:gdLst/>
            <a:ahLst/>
            <a:cxn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Image 8"/>
          <p:cNvPicPr/>
          <p:nvPr/>
        </p:nvPicPr>
        <p:blipFill>
          <a:blip r:embed="rId14"/>
          <a:stretch/>
        </p:blipFill>
        <p:spPr>
          <a:xfrm>
            <a:off x="7338960" y="5558400"/>
            <a:ext cx="1917720" cy="12992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0"/>
            <a:ext cx="9143640" cy="495000"/>
          </a:xfrm>
          <a:custGeom>
            <a:avLst/>
            <a:gdLst/>
            <a:ahLst/>
            <a:cxn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fr-FR" sz="6000" b="1" strike="noStrike" spc="-1">
                <a:solidFill>
                  <a:srgbClr val="002266"/>
                </a:solidFill>
                <a:latin typeface="Calibri Light"/>
              </a:rPr>
              <a:t>Modify the style of the title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Calibri Light"/>
              </a:rPr>
              <a:t>Modify the style of the text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28560" y="619560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14/06/2017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029040" y="619236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Comité Scientifique iMAP - 13/10/2017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181920" y="58993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916169-C971-45B4-A8B2-9AEDB807F74A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6324480"/>
            <a:ext cx="9143640" cy="532800"/>
          </a:xfrm>
          <a:custGeom>
            <a:avLst/>
            <a:gdLst/>
            <a:ahLst/>
            <a:cxn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Image 8"/>
          <p:cNvPicPr/>
          <p:nvPr/>
        </p:nvPicPr>
        <p:blipFill>
          <a:blip r:embed="rId14"/>
          <a:stretch/>
        </p:blipFill>
        <p:spPr>
          <a:xfrm>
            <a:off x="7338960" y="5558400"/>
            <a:ext cx="1917720" cy="12992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9143640" cy="495000"/>
          </a:xfrm>
          <a:custGeom>
            <a:avLst/>
            <a:gdLst/>
            <a:ahLst/>
            <a:cxn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520" cy="746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Modify the style of the title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Modify the styles of the text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628560" y="619560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14/06/2017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3029040" y="619236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Comité Scientifique iMAP - 13/10/2017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6181920" y="58993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134356-A89C-4A83-8904-FC70F5F1FB68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140480" y="327132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000000"/>
                </a:solidFill>
                <a:latin typeface="Calibri Light"/>
              </a:rPr>
              <a:t>ANR- 16-RHUS-0001 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4320" y="1694160"/>
            <a:ext cx="84099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i="1" strike="noStrike" spc="-1">
                <a:solidFill>
                  <a:srgbClr val="FF0000"/>
                </a:solidFill>
                <a:latin typeface="Calibri"/>
              </a:rPr>
              <a:t>i</a:t>
            </a: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MAP</a:t>
            </a:r>
            <a:endParaRPr lang="fr-FR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towards low-dose </a:t>
            </a:r>
            <a:r>
              <a:rPr lang="fr-FR" sz="2400" b="1" i="1" strike="noStrike" spc="-1">
                <a:solidFill>
                  <a:srgbClr val="FF0000"/>
                </a:solidFill>
                <a:latin typeface="Calibri"/>
              </a:rPr>
              <a:t>i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L2 </a:t>
            </a:r>
            <a:r>
              <a:rPr lang="fr-FR" sz="2400" b="1" strike="noStrike" spc="-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arket </a:t>
            </a:r>
            <a:r>
              <a:rPr lang="fr-FR" sz="2400" b="1" strike="noStrike" spc="-1">
                <a:solidFill>
                  <a:srgbClr val="000000"/>
                </a:solidFill>
                <a:latin typeface="Calibri"/>
              </a:rPr>
              <a:t>AP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proval </a:t>
            </a:r>
            <a:endParaRPr lang="fr-F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for autoimmune diseases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3"/>
          <a:stretch/>
        </p:blipFill>
        <p:spPr>
          <a:xfrm>
            <a:off x="8172000" y="47052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141" name="Image 3"/>
          <p:cNvPicPr/>
          <p:nvPr/>
        </p:nvPicPr>
        <p:blipFill>
          <a:blip r:embed="rId4"/>
          <a:stretch/>
        </p:blipFill>
        <p:spPr>
          <a:xfrm>
            <a:off x="241200" y="633240"/>
            <a:ext cx="1172160" cy="50220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825480" y="443736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dirty="0"/>
              <a:t/>
            </a:r>
            <a:br>
              <a:rPr dirty="0"/>
            </a:br>
            <a:r>
              <a:rPr lang="fr-FR" sz="2000" b="1" strike="noStrike" spc="-1" dirty="0">
                <a:solidFill>
                  <a:srgbClr val="002266"/>
                </a:solidFill>
                <a:latin typeface="Calibri Light"/>
              </a:rPr>
              <a:t> </a:t>
            </a:r>
            <a:r>
              <a:rPr lang="fr-FR" sz="2000" b="1" strike="noStrike" spc="-1" dirty="0" smtClean="0">
                <a:solidFill>
                  <a:srgbClr val="002266"/>
                </a:solidFill>
                <a:latin typeface="Calibri Light"/>
              </a:rPr>
              <a:t>17/01/2020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Image 9"/>
          <p:cNvPicPr/>
          <p:nvPr/>
        </p:nvPicPr>
        <p:blipFill>
          <a:blip r:embed="rId5"/>
          <a:stretch/>
        </p:blipFill>
        <p:spPr>
          <a:xfrm>
            <a:off x="2905920" y="532800"/>
            <a:ext cx="3327120" cy="69192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95" y="5175875"/>
            <a:ext cx="7140123" cy="119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84320" y="738000"/>
            <a:ext cx="903168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Possible axes for biological questions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81920" y="58993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6DFCCD-EFA5-48DF-AE28-B3A885E6597C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65480" y="2016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Descriptive </a:t>
            </a:r>
            <a:r>
              <a:rPr lang="fr-FR" sz="2000" b="1" u="sng" strike="noStrike" spc="-1" dirty="0" err="1">
                <a:solidFill>
                  <a:srgbClr val="000000"/>
                </a:solidFill>
                <a:uFillTx/>
                <a:latin typeface="Calibri Light"/>
              </a:rPr>
              <a:t>analysis</a:t>
            </a: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What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are the composition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our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groups?(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characteristics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marL="8892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group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evaluation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at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baseline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Placebo vs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treated</a:t>
            </a:r>
            <a:endParaRPr lang="fr-FR" sz="2000" b="0" strike="noStrike" spc="-1" dirty="0" smtClean="0">
              <a:solidFill>
                <a:schemeClr val="tx2"/>
              </a:solidFill>
              <a:latin typeface="Calibri Light"/>
            </a:endParaRP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Age (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continuous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variable or range)</a:t>
            </a: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Gender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(but 90%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women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)</a:t>
            </a: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Treatment</a:t>
            </a:r>
            <a:endParaRPr lang="fr-FR" sz="2000" b="0" strike="noStrike" spc="-1" dirty="0" smtClean="0">
              <a:solidFill>
                <a:schemeClr val="tx2"/>
              </a:solidFill>
              <a:latin typeface="Calibri Light"/>
            </a:endParaRP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Country of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recruitment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or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Region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of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recruitment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1346400" lvl="2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Ethnicity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(first to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evaluate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the distribution)</a:t>
            </a:r>
          </a:p>
          <a:p>
            <a:pPr marL="8892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Multigroup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analysis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for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bias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correction (by PCA)</a:t>
            </a:r>
            <a:endParaRPr lang="fr-FR" sz="2000" b="0" strike="noStrike" spc="-1" dirty="0">
              <a:solidFill>
                <a:schemeClr val="tx2"/>
              </a:solidFill>
              <a:latin typeface="Calibri Light"/>
            </a:endParaRPr>
          </a:p>
          <a:p>
            <a:pPr marL="108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84320" y="738000"/>
            <a:ext cx="903168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Possible axes for biological questions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81920" y="58993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6DFCCD-EFA5-48DF-AE28-B3A885E6597C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65480" y="2016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err="1" smtClean="0">
                <a:solidFill>
                  <a:srgbClr val="000000"/>
                </a:solidFill>
                <a:uFillTx/>
                <a:latin typeface="Calibri Light"/>
              </a:rPr>
              <a:t>Exploratory</a:t>
            </a:r>
            <a:r>
              <a:rPr lang="fr-FR" sz="2000" b="1" u="sng" strike="noStrike" spc="-1" dirty="0" smtClean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2000" b="1" u="sng" strike="noStrike" spc="-1" dirty="0" err="1">
                <a:solidFill>
                  <a:srgbClr val="000000"/>
                </a:solidFill>
                <a:uFillTx/>
                <a:latin typeface="Calibri Light"/>
              </a:rPr>
              <a:t>analysis</a:t>
            </a: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:</a:t>
            </a:r>
            <a:r>
              <a:rPr lang="fr-FR" sz="20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What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are the main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reasons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biological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variability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 in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experiment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 ? 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presence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of groups,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outliers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… ?)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Discriminant </a:t>
            </a:r>
            <a:r>
              <a:rPr lang="fr-FR" sz="2000" b="1" u="sng" strike="noStrike" spc="-1" dirty="0" err="1">
                <a:solidFill>
                  <a:srgbClr val="000000"/>
                </a:solidFill>
                <a:uFillTx/>
                <a:latin typeface="Calibri Light"/>
              </a:rPr>
              <a:t>analysis</a:t>
            </a: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: (signature, </a:t>
            </a:r>
            <a:r>
              <a:rPr lang="fr-FR" sz="2000" b="1" u="sng" strike="noStrike" spc="-1" dirty="0" err="1">
                <a:solidFill>
                  <a:srgbClr val="000000"/>
                </a:solidFill>
                <a:uFillTx/>
                <a:latin typeface="Calibri Light"/>
              </a:rPr>
              <a:t>biomarkers</a:t>
            </a:r>
            <a:r>
              <a:rPr lang="fr-FR" sz="2000" b="1" u="sng" strike="noStrike" spc="-1" dirty="0">
                <a:solidFill>
                  <a:srgbClr val="000000"/>
                </a:solidFill>
                <a:uFillTx/>
                <a:latin typeface="Calibri Light"/>
              </a:rPr>
              <a:t>...) 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What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the IL2 action? (IL2 vs. Placebo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Evaluate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the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heterogeneity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of the IL2 action</a:t>
            </a:r>
            <a:endParaRPr lang="fr-FR" sz="2000" b="0" strike="noStrike" spc="-1" dirty="0">
              <a:solidFill>
                <a:schemeClr val="tx2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How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define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IL2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response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? 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Respondant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vs. Non-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respondant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marL="108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000" b="0" i="1" strike="noStrike" spc="-1" dirty="0" smtClean="0">
                <a:solidFill>
                  <a:srgbClr val="000000"/>
                </a:solidFill>
                <a:latin typeface="Calibri Light"/>
              </a:rPr>
              <a:t>Placebo </a:t>
            </a:r>
            <a:r>
              <a:rPr lang="fr-FR" sz="2000" b="0" i="1" strike="noStrike" spc="-1" dirty="0" err="1">
                <a:solidFill>
                  <a:srgbClr val="000000"/>
                </a:solidFill>
                <a:latin typeface="Calibri Light"/>
              </a:rPr>
              <a:t>effect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 Light"/>
              </a:rPr>
              <a:t>? (placebo </a:t>
            </a:r>
            <a:r>
              <a:rPr lang="fr-FR" sz="2000" b="0" i="1" strike="noStrike" spc="-1" dirty="0" err="1">
                <a:solidFill>
                  <a:srgbClr val="000000"/>
                </a:solidFill>
                <a:latin typeface="Calibri Light"/>
              </a:rPr>
              <a:t>respondant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 Light"/>
              </a:rPr>
              <a:t> vs placebo non </a:t>
            </a:r>
            <a:r>
              <a:rPr lang="fr-FR" sz="2000" b="0" i="1" strike="noStrike" spc="-1" dirty="0" err="1">
                <a:solidFill>
                  <a:srgbClr val="000000"/>
                </a:solidFill>
                <a:latin typeface="Calibri Light"/>
              </a:rPr>
              <a:t>respondant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08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0680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Multi-scale and multi-time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21480" y="1368000"/>
            <a:ext cx="8102520" cy="374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These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axes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can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investigated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 at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different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scales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;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By variable 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univariate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)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By block 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multivariate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Multiblock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… but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also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at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different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times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By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timepoint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 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Comparison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baseline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paired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analyses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  <a:ea typeface="AR PL SungtiL GB"/>
              </a:rPr>
              <a:t>)</a:t>
            </a:r>
          </a:p>
          <a:p>
            <a:pPr marL="1753200" lvl="3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  <a:ea typeface="AR PL SungtiL GB"/>
              </a:rPr>
              <a:t>Priority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  <a:ea typeface="AR PL SungtiL GB"/>
              </a:rPr>
              <a:t> for all but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  <a:ea typeface="AR PL SungtiL GB"/>
              </a:rPr>
              <a:t>microbiome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  <a:ea typeface="AR PL SungtiL GB"/>
              </a:rPr>
              <a:t>: d5 vs Baseline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  <a:ea typeface="AR PL SungtiL GB"/>
              </a:rPr>
              <a:t> &gt;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  <a:ea typeface="AR PL SungtiL GB"/>
              </a:rPr>
              <a:t>peak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  <a:ea typeface="AR PL SungtiL GB"/>
              </a:rPr>
              <a:t> of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  <a:ea typeface="AR PL SungtiL GB"/>
              </a:rPr>
              <a:t>biological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  <a:ea typeface="AR PL SungtiL GB"/>
              </a:rPr>
              <a:t>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  <a:ea typeface="AR PL SungtiL GB"/>
              </a:rPr>
              <a:t>response</a:t>
            </a:r>
            <a:endParaRPr lang="fr-FR" sz="2000" b="0" strike="noStrike" spc="-1" dirty="0" smtClean="0">
              <a:solidFill>
                <a:schemeClr val="tx2"/>
              </a:solidFill>
              <a:latin typeface="Calibri Light"/>
              <a:ea typeface="AR PL SungtiL GB"/>
            </a:endParaRPr>
          </a:p>
          <a:p>
            <a:pPr marL="1753200" lvl="3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Priority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for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microbiome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: M3 vs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baseline</a:t>
            </a:r>
            <a:endParaRPr lang="fr-FR" sz="2000" b="0" strike="noStrike" spc="-1" dirty="0">
              <a:solidFill>
                <a:schemeClr val="tx2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Across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  <a:ea typeface="AR PL SungtiL GB"/>
              </a:rPr>
              <a:t>timepoints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  <a:ea typeface="AR PL SungtiL GB"/>
              </a:rPr>
              <a:t> </a:t>
            </a:r>
            <a:endParaRPr lang="fr-FR" sz="2000" b="0" strike="noStrike" spc="-1" dirty="0" smtClean="0">
              <a:solidFill>
                <a:srgbClr val="000000"/>
              </a:solidFill>
              <a:latin typeface="Calibri Light"/>
              <a:ea typeface="AR PL SungtiL GB"/>
            </a:endParaRPr>
          </a:p>
          <a:p>
            <a:pPr marL="1753200" lvl="3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AUC/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slope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, for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univariate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analysis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1753200" lvl="3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Correlation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,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multiway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analysis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for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multivariate</a:t>
            </a: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b="0" strike="noStrike" spc="-1" dirty="0" err="1" smtClean="0">
                <a:solidFill>
                  <a:schemeClr val="tx2"/>
                </a:solidFill>
                <a:latin typeface="Calibri Light"/>
              </a:rPr>
              <a:t>analysis</a:t>
            </a:r>
            <a:endParaRPr lang="fr-FR" sz="2000" b="0" strike="noStrike" spc="-1" dirty="0">
              <a:solidFill>
                <a:schemeClr val="tx2"/>
              </a:solidFill>
              <a:latin typeface="Calibri Ligh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Expectations for LUPIL2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3" name="Table 3"/>
          <p:cNvGraphicFramePr/>
          <p:nvPr>
            <p:extLst>
              <p:ext uri="{D42A27DB-BD31-4B8C-83A1-F6EECF244321}">
                <p14:modId xmlns:p14="http://schemas.microsoft.com/office/powerpoint/2010/main" val="3769839320"/>
              </p:ext>
            </p:extLst>
          </p:nvPr>
        </p:nvGraphicFramePr>
        <p:xfrm>
          <a:off x="613776" y="1448201"/>
          <a:ext cx="8254651" cy="3066179"/>
        </p:xfrm>
        <a:graphic>
          <a:graphicData uri="http://schemas.openxmlformats.org/drawingml/2006/table">
            <a:tbl>
              <a:tblPr/>
              <a:tblGrid>
                <a:gridCol w="964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4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3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9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72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1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5859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 dirty="0" err="1" smtClean="0">
                          <a:latin typeface="Arial"/>
                        </a:rPr>
                        <a:t>Cytometry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 dirty="0" err="1">
                          <a:latin typeface="Arial"/>
                        </a:rPr>
                        <a:t>Transcr</a:t>
                      </a:r>
                      <a:endParaRPr lang="fr-FR" sz="1200" b="0" strike="noStrike" spc="-1" dirty="0">
                        <a:latin typeface="Arial"/>
                      </a:endParaRPr>
                    </a:p>
                    <a:p>
                      <a:r>
                        <a:rPr lang="fr-FR" sz="1200" b="0" strike="noStrike" spc="-1" dirty="0">
                          <a:latin typeface="Arial"/>
                        </a:rPr>
                        <a:t>(</a:t>
                      </a:r>
                      <a:r>
                        <a:rPr lang="fr-FR" sz="1200" b="0" strike="noStrike" spc="-1" dirty="0" err="1">
                          <a:latin typeface="Arial"/>
                        </a:rPr>
                        <a:t>RNASeq</a:t>
                      </a:r>
                      <a:r>
                        <a:rPr lang="fr-FR" sz="1200" b="0" strike="noStrike" spc="-1" dirty="0"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Cytokines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Repertoire TCR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Microbiote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Clinique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r>
                        <a:rPr lang="fr-FR" sz="1200" b="0" strike="noStrike" spc="-1" dirty="0">
                          <a:latin typeface="Arial"/>
                        </a:rPr>
                        <a:t>IL2 action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dirty="0" smtClean="0"/>
                        <a:t>Treg</a:t>
                      </a:r>
                      <a:r>
                        <a:rPr lang="fr-FR" sz="1200" baseline="0" dirty="0" smtClean="0"/>
                        <a:t> (Foxp3+ </a:t>
                      </a:r>
                      <a:r>
                        <a:rPr lang="fr-FR" sz="1200" baseline="0" dirty="0" err="1" smtClean="0"/>
                        <a:t>cells</a:t>
                      </a:r>
                      <a:r>
                        <a:rPr lang="fr-FR" sz="1200" baseline="0" dirty="0" smtClean="0"/>
                        <a:t>);</a:t>
                      </a:r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baseline="0" dirty="0" smtClean="0"/>
                        <a:t>NK CD56bright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↑ signature </a:t>
                      </a:r>
                      <a:r>
                        <a:rPr lang="fr-FR" sz="1200" i="1" dirty="0" err="1" smtClean="0"/>
                        <a:t>cell</a:t>
                      </a:r>
                      <a:r>
                        <a:rPr lang="fr-FR" sz="1200" i="1" dirty="0" smtClean="0"/>
                        <a:t> cycle </a:t>
                      </a:r>
                      <a:r>
                        <a:rPr lang="fr-FR" sz="1200" i="1" dirty="0" err="1" smtClean="0"/>
                        <a:t>inTreg</a:t>
                      </a:r>
                      <a:r>
                        <a:rPr lang="fr-FR" sz="1200" i="1" dirty="0" smtClean="0"/>
                        <a:t>?</a:t>
                      </a:r>
                      <a:endParaRPr lang="fr-FR" sz="1200" i="1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dirty="0" smtClean="0"/>
                        <a:t>IL2RA+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 </a:t>
                      </a:r>
                      <a:r>
                        <a:rPr lang="fr-FR" sz="1200" dirty="0" err="1" smtClean="0"/>
                        <a:t>clear</a:t>
                      </a:r>
                      <a:r>
                        <a:rPr lang="fr-FR" sz="1200" dirty="0" smtClean="0"/>
                        <a:t> expectations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 </a:t>
                      </a:r>
                      <a:r>
                        <a:rPr lang="fr-FR" sz="1200" dirty="0" err="1" smtClean="0"/>
                        <a:t>clear</a:t>
                      </a:r>
                      <a:r>
                        <a:rPr lang="fr-FR" sz="1200" dirty="0" smtClean="0"/>
                        <a:t> expectations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NA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720">
                <a:tc>
                  <a:txBody>
                    <a:bodyPr/>
                    <a:lstStyle/>
                    <a:p>
                      <a:r>
                        <a:rPr lang="fr-FR" sz="1200" b="0" strike="noStrike" spc="-1" dirty="0" smtClean="0">
                          <a:latin typeface="Arial"/>
                        </a:rPr>
                        <a:t>IL2 </a:t>
                      </a:r>
                      <a:r>
                        <a:rPr lang="fr-FR" sz="1200" b="0" strike="noStrike" spc="-1" dirty="0" err="1" smtClean="0">
                          <a:latin typeface="Arial"/>
                        </a:rPr>
                        <a:t>responder</a:t>
                      </a:r>
                      <a:r>
                        <a:rPr lang="fr-FR" sz="1200" b="0" strike="noStrike" spc="-1" baseline="0" dirty="0" smtClean="0">
                          <a:latin typeface="Arial"/>
                        </a:rPr>
                        <a:t> (</a:t>
                      </a:r>
                      <a:r>
                        <a:rPr lang="fr-FR" sz="1200" b="0" strike="noStrike" spc="-1" baseline="0" dirty="0" err="1" smtClean="0">
                          <a:latin typeface="Arial"/>
                        </a:rPr>
                        <a:t>clinically</a:t>
                      </a:r>
                      <a:r>
                        <a:rPr lang="fr-FR" sz="1200" b="0" strike="noStrike" spc="-1" baseline="0" dirty="0" smtClean="0">
                          <a:latin typeface="Arial"/>
                        </a:rPr>
                        <a:t>)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dirty="0" smtClean="0"/>
                        <a:t>CTLA4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↓ </a:t>
                      </a:r>
                      <a:r>
                        <a:rPr lang="fr-FR" sz="1200" dirty="0" err="1" smtClean="0"/>
                        <a:t>inflammatory</a:t>
                      </a:r>
                      <a:r>
                        <a:rPr lang="fr-FR" sz="1200" baseline="0" dirty="0" smtClean="0"/>
                        <a:t> signature 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cf</a:t>
                      </a:r>
                      <a:r>
                        <a:rPr lang="fr-FR" sz="1200" dirty="0" smtClean="0"/>
                        <a:t> papier a transmettre</a:t>
                      </a:r>
                      <a:r>
                        <a:rPr lang="fr-FR" sz="1200" baseline="0" dirty="0" smtClean="0"/>
                        <a:t> GDJ)</a:t>
                      </a:r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baseline="0" dirty="0" smtClean="0"/>
                        <a:t>pSTA5 expression </a:t>
                      </a:r>
                      <a:r>
                        <a:rPr lang="fr-FR" sz="1200" baseline="0" dirty="0" err="1" smtClean="0"/>
                        <a:t>among</a:t>
                      </a:r>
                      <a:r>
                        <a:rPr lang="fr-FR" sz="1200" baseline="0" dirty="0" smtClean="0"/>
                        <a:t> Treg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↑ </a:t>
                      </a:r>
                      <a:r>
                        <a:rPr lang="fr-FR" sz="1200" dirty="0" smtClean="0"/>
                        <a:t>IL2RA+</a:t>
                      </a:r>
                    </a:p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 </a:t>
                      </a:r>
                      <a:r>
                        <a:rPr lang="fr-FR" sz="1200" dirty="0" err="1" smtClean="0"/>
                        <a:t>clear</a:t>
                      </a:r>
                      <a:r>
                        <a:rPr lang="fr-FR" sz="1200" dirty="0" smtClean="0"/>
                        <a:t> expectations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↑ </a:t>
                      </a:r>
                      <a:r>
                        <a:rPr lang="fr-FR" sz="1200" dirty="0" err="1" smtClean="0"/>
                        <a:t>tolerogen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species</a:t>
                      </a:r>
                      <a:r>
                        <a:rPr lang="fr-FR" sz="1200" dirty="0" smtClean="0"/>
                        <a:t>;</a:t>
                      </a:r>
                    </a:p>
                    <a:p>
                      <a:r>
                        <a:rPr lang="fr-FR" sz="1200" dirty="0" smtClean="0"/>
                        <a:t>↓</a:t>
                      </a:r>
                      <a:r>
                        <a:rPr lang="fr-FR" sz="1200" dirty="0" err="1" smtClean="0"/>
                        <a:t>inflammatory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species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in </a:t>
                      </a:r>
                      <a:r>
                        <a:rPr lang="fr-FR" sz="1200" dirty="0" err="1" smtClean="0"/>
                        <a:t>respondent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compared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either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with</a:t>
                      </a:r>
                      <a:r>
                        <a:rPr lang="fr-FR" sz="1200" baseline="0" dirty="0" smtClean="0"/>
                        <a:t> non-</a:t>
                      </a:r>
                      <a:r>
                        <a:rPr lang="fr-FR" sz="1200" baseline="0" dirty="0" err="1" smtClean="0"/>
                        <a:t>respondents</a:t>
                      </a:r>
                      <a:r>
                        <a:rPr lang="fr-FR" sz="1200" baseline="0" dirty="0" smtClean="0"/>
                        <a:t>  or the </a:t>
                      </a:r>
                      <a:r>
                        <a:rPr lang="fr-FR" sz="1200" baseline="0" dirty="0" err="1" smtClean="0"/>
                        <a:t>baseline</a:t>
                      </a:r>
                      <a:endParaRPr lang="fr-FR" sz="1200" baseline="0" dirty="0" smtClean="0"/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200" baseline="0" dirty="0" err="1" smtClean="0"/>
                        <a:t>Dysbiose</a:t>
                      </a:r>
                      <a:r>
                        <a:rPr lang="fr-FR" sz="1200" baseline="0" dirty="0" smtClean="0"/>
                        <a:t> in non-</a:t>
                      </a:r>
                      <a:r>
                        <a:rPr lang="fr-FR" sz="1200" baseline="0" dirty="0" err="1" smtClean="0"/>
                        <a:t>repondents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Other hypotheses to test?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04000" y="1222920"/>
            <a:ext cx="7886520" cy="495728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Clinical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variables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interest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Déterminer si il y a des corrélations entre les variables cliniques avec les résultats des analyses descriptives de façon systématique</a:t>
            </a:r>
            <a:endParaRPr lang="fr-FR" sz="2000" b="0" strike="noStrike" spc="-1" dirty="0" smtClean="0">
              <a:solidFill>
                <a:schemeClr val="tx2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Can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detect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a lupus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flare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 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based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on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biological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data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Analyse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smtClean="0">
                <a:solidFill>
                  <a:schemeClr val="tx2"/>
                </a:solidFill>
                <a:latin typeface="Calibri Light"/>
              </a:rPr>
              <a:t>Critère de définition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>
                <a:solidFill>
                  <a:srgbClr val="000000"/>
                </a:solidFill>
                <a:latin typeface="Calibri Light"/>
              </a:rPr>
              <a:t>Potential</a:t>
            </a:r>
            <a:r>
              <a:rPr lang="fr-FR" sz="2000" spc="-1" dirty="0">
                <a:solidFill>
                  <a:srgbClr val="000000"/>
                </a:solidFill>
                <a:latin typeface="Calibri Light"/>
              </a:rPr>
              <a:t> links </a:t>
            </a:r>
            <a:r>
              <a:rPr lang="fr-FR" sz="2000" spc="-1" dirty="0" err="1">
                <a:solidFill>
                  <a:srgbClr val="000000"/>
                </a:solidFill>
                <a:latin typeface="Calibri Light"/>
              </a:rPr>
              <a:t>between</a:t>
            </a:r>
            <a:r>
              <a:rPr lang="fr-FR" sz="2000" spc="-1" dirty="0">
                <a:solidFill>
                  <a:srgbClr val="000000"/>
                </a:solidFill>
                <a:latin typeface="Calibri Light"/>
              </a:rPr>
              <a:t> blocks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Cytometry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/cytokine/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transcriptome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Microbiome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/TCR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Clinical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with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each</a:t>
            </a:r>
            <a:endParaRPr lang="fr-FR" sz="2000" spc="-1" dirty="0">
              <a:solidFill>
                <a:schemeClr val="tx2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Other hypotheses to test?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04000" y="1222920"/>
            <a:ext cx="7886520" cy="495728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Preselection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of variables for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multibloc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analysis</a:t>
            </a:r>
            <a:endParaRPr lang="fr-FR" sz="2000" spc="-1" dirty="0">
              <a:solidFill>
                <a:srgbClr val="000000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Signatures, list of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functionally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annotated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genes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,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cell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populations (NK CD56Bright, Treg,…)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clinical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variables: </a:t>
            </a:r>
            <a:r>
              <a:rPr lang="fr-FR" sz="2000" spc="-1" dirty="0" err="1">
                <a:solidFill>
                  <a:schemeClr val="tx2"/>
                </a:solidFill>
                <a:latin typeface="Calibri Light"/>
              </a:rPr>
              <a:t>severity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/</a:t>
            </a:r>
            <a:r>
              <a:rPr lang="fr-FR" sz="2000" spc="-1" dirty="0" err="1">
                <a:solidFill>
                  <a:schemeClr val="tx2"/>
                </a:solidFill>
                <a:latin typeface="Calibri Light"/>
              </a:rPr>
              <a:t>response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 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Microbiome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-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Selection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at the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level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of the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genus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/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families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;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selection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of </a:t>
            </a:r>
            <a:r>
              <a:rPr lang="fr-FR" sz="2000" spc="-1" dirty="0" err="1">
                <a:solidFill>
                  <a:schemeClr val="tx2"/>
                </a:solidFill>
                <a:latin typeface="Calibri Light"/>
              </a:rPr>
              <a:t>inflammatory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/anti-</a:t>
            </a:r>
            <a:r>
              <a:rPr lang="fr-FR" sz="2000" spc="-1" dirty="0" err="1">
                <a:solidFill>
                  <a:schemeClr val="tx2"/>
                </a:solidFill>
                <a:latin typeface="Calibri Light"/>
              </a:rPr>
              <a:t>inflammatory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spc="-1" dirty="0" err="1">
                <a:solidFill>
                  <a:schemeClr val="tx2"/>
                </a:solidFill>
                <a:latin typeface="Calibri Light"/>
              </a:rPr>
              <a:t>species</a:t>
            </a:r>
            <a:r>
              <a:rPr lang="fr-FR" sz="2000" spc="-1" dirty="0">
                <a:solidFill>
                  <a:schemeClr val="tx2"/>
                </a:solidFill>
                <a:latin typeface="Calibri Light"/>
              </a:rPr>
              <a:t> 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TCR - list of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enriched</a:t>
            </a:r>
            <a:r>
              <a:rPr lang="fr-FR" sz="2000" spc="-1" dirty="0" smtClean="0">
                <a:solidFill>
                  <a:schemeClr val="tx2"/>
                </a:solidFill>
                <a:latin typeface="Calibri Light"/>
              </a:rPr>
              <a:t> data vs </a:t>
            </a:r>
            <a:r>
              <a:rPr lang="fr-FR" sz="2000" spc="-1" dirty="0" err="1" smtClean="0">
                <a:solidFill>
                  <a:schemeClr val="tx2"/>
                </a:solidFill>
                <a:latin typeface="Calibri Light"/>
              </a:rPr>
              <a:t>theoretical</a:t>
            </a:r>
            <a:endParaRPr lang="fr-FR" sz="2000" spc="-1" dirty="0" smtClean="0">
              <a:solidFill>
                <a:schemeClr val="tx2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Descriptive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analysis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on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selected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variable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Selected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variables for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univariate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analysis</a:t>
            </a:r>
            <a:endParaRPr lang="fr-FR" sz="2000" spc="-1" dirty="0" smtClean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i="1" spc="-1" dirty="0" smtClean="0">
                <a:solidFill>
                  <a:srgbClr val="000000"/>
                </a:solidFill>
                <a:latin typeface="Calibri Light"/>
              </a:rPr>
              <a:t>Relative to </a:t>
            </a:r>
            <a:r>
              <a:rPr lang="fr-FR" sz="2000" i="1" spc="-1" dirty="0" err="1">
                <a:solidFill>
                  <a:srgbClr val="000000"/>
                </a:solidFill>
                <a:latin typeface="Calibri Light"/>
              </a:rPr>
              <a:t>T</a:t>
            </a:r>
            <a:r>
              <a:rPr lang="fr-FR" sz="2000" i="1" spc="-1" dirty="0" err="1" smtClean="0">
                <a:solidFill>
                  <a:srgbClr val="000000"/>
                </a:solidFill>
                <a:latin typeface="Calibri Light"/>
              </a:rPr>
              <a:t>ask</a:t>
            </a:r>
            <a:r>
              <a:rPr lang="fr-FR" sz="2000" i="1" spc="-1" dirty="0" smtClean="0">
                <a:solidFill>
                  <a:srgbClr val="000000"/>
                </a:solidFill>
                <a:latin typeface="Calibri Light"/>
              </a:rPr>
              <a:t> 3.6. « </a:t>
            </a:r>
            <a:r>
              <a:rPr lang="fr-FR" sz="2000" i="1" spc="-1" dirty="0" err="1" smtClean="0">
                <a:solidFill>
                  <a:srgbClr val="000000"/>
                </a:solidFill>
                <a:latin typeface="Calibri Light"/>
              </a:rPr>
              <a:t>Mechanisms</a:t>
            </a:r>
            <a:r>
              <a:rPr lang="fr-FR" sz="2000" i="1" spc="-1" dirty="0" smtClean="0">
                <a:solidFill>
                  <a:srgbClr val="000000"/>
                </a:solidFill>
                <a:latin typeface="Calibri Light"/>
              </a:rPr>
              <a:t> of action of ld-IL2 »</a:t>
            </a:r>
            <a:r>
              <a:rPr lang="fr-FR" sz="2000" b="0" i="1" strike="noStrike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i="1" strike="noStrike" spc="-1" dirty="0" smtClean="0">
                <a:solidFill>
                  <a:schemeClr val="tx2"/>
                </a:solidFill>
                <a:latin typeface="Calibri Light"/>
              </a:rPr>
              <a:t>- </a:t>
            </a:r>
            <a:r>
              <a:rPr lang="fr-FR" sz="2000" b="0" i="1" strike="noStrike" spc="-1" dirty="0" err="1" smtClean="0">
                <a:solidFill>
                  <a:schemeClr val="tx2"/>
                </a:solidFill>
                <a:latin typeface="Calibri Light"/>
              </a:rPr>
              <a:t>this</a:t>
            </a:r>
            <a:r>
              <a:rPr lang="fr-FR" sz="2000" b="0" i="1" strike="noStrike" spc="-1" dirty="0" smtClean="0">
                <a:solidFill>
                  <a:schemeClr val="tx2"/>
                </a:solidFill>
                <a:latin typeface="Calibri Light"/>
              </a:rPr>
              <a:t> </a:t>
            </a:r>
            <a:r>
              <a:rPr lang="fr-FR" sz="2000" b="0" i="1" strike="noStrike" spc="-1" dirty="0" err="1" smtClean="0">
                <a:solidFill>
                  <a:schemeClr val="tx2"/>
                </a:solidFill>
                <a:latin typeface="Calibri Light"/>
              </a:rPr>
              <a:t>applies</a:t>
            </a:r>
            <a:r>
              <a:rPr lang="fr-FR" sz="2000" b="0" i="1" strike="noStrike" spc="-1" dirty="0" smtClean="0">
                <a:solidFill>
                  <a:schemeClr val="tx2"/>
                </a:solidFill>
                <a:latin typeface="Calibri Light"/>
              </a:rPr>
              <a:t> first on healthil-2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Mechanisms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of action and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dynamics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of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Tregs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fr-FR" i="1" spc="-1" dirty="0" smtClean="0">
              <a:solidFill>
                <a:srgbClr val="000000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Cross-talk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between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Treg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dynamics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, immune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response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to ld-IL2 and microbiota </a:t>
            </a:r>
            <a:endParaRPr lang="fr-FR" i="1" spc="-1" dirty="0" smtClean="0">
              <a:solidFill>
                <a:srgbClr val="000000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Deciphering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Treg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and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Teff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repertoire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dynamics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and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characteristics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in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healthy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i="1" spc="-1" dirty="0" err="1">
                <a:solidFill>
                  <a:srgbClr val="000000"/>
                </a:solidFill>
                <a:latin typeface="Calibri Light"/>
              </a:rPr>
              <a:t>donors</a:t>
            </a:r>
            <a:r>
              <a:rPr lang="fr-FR" i="1" spc="-1" dirty="0">
                <a:solidFill>
                  <a:srgbClr val="000000"/>
                </a:solidFill>
                <a:latin typeface="Calibri Light"/>
              </a:rPr>
              <a:t> vs patients </a:t>
            </a:r>
            <a:endParaRPr lang="fr-FR" b="0" i="1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5876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77480" y="12492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8" name="Table 2"/>
          <p:cNvGraphicFramePr/>
          <p:nvPr>
            <p:extLst>
              <p:ext uri="{D42A27DB-BD31-4B8C-83A1-F6EECF244321}">
                <p14:modId xmlns:p14="http://schemas.microsoft.com/office/powerpoint/2010/main" val="3602557112"/>
              </p:ext>
            </p:extLst>
          </p:nvPr>
        </p:nvGraphicFramePr>
        <p:xfrm>
          <a:off x="180360" y="1404000"/>
          <a:ext cx="8747640" cy="4917240"/>
        </p:xfrm>
        <a:graphic>
          <a:graphicData uri="http://schemas.openxmlformats.org/drawingml/2006/table">
            <a:tbl>
              <a:tblPr/>
              <a:tblGrid>
                <a:gridCol w="1211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1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4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15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6788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 dirty="0" err="1" smtClean="0">
                          <a:latin typeface="Arial"/>
                        </a:rPr>
                        <a:t>Cytometry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Transcr</a:t>
                      </a:r>
                    </a:p>
                    <a:p>
                      <a:r>
                        <a:rPr lang="fr-FR" sz="1200" b="0" strike="noStrike" spc="-1">
                          <a:latin typeface="Arial"/>
                        </a:rPr>
                        <a:t>(RNASeq)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Cytokines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Repertoire TCR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Microbiote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Clinical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160"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Who?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MR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NTC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MR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EMF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DE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JG</a:t>
                      </a:r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Specificity of data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Hierarchical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 structure of variables &amp; 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repetition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of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measures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; </a:t>
                      </a:r>
                    </a:p>
                    <a:p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Duraclone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lot;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liquid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vs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lyophilised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Batch 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effect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fr-FR" sz="12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fresh</a:t>
                      </a:r>
                      <a:r>
                        <a:rPr lang="fr-FR" sz="12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 vs </a:t>
                      </a:r>
                      <a:r>
                        <a:rPr lang="fr-FR" sz="12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frozen</a:t>
                      </a:r>
                      <a:r>
                        <a:rPr lang="fr-FR" sz="12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fr-FR" sz="12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cells</a:t>
                      </a:r>
                      <a:r>
                        <a:rPr lang="fr-FR" sz="12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, RIN, concentration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>
                          <a:solidFill>
                            <a:schemeClr val="tx2"/>
                          </a:solidFill>
                          <a:latin typeface="Arial"/>
                        </a:rPr>
                        <a:t>Batch </a:t>
                      </a:r>
                      <a:r>
                        <a:rPr lang="fr-FR" sz="1100" b="0" strike="noStrike" spc="-1" dirty="0" err="1">
                          <a:solidFill>
                            <a:schemeClr val="tx2"/>
                          </a:solidFill>
                          <a:latin typeface="Arial"/>
                        </a:rPr>
                        <a:t>effect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 err="1">
                          <a:solidFill>
                            <a:schemeClr val="tx2"/>
                          </a:solidFill>
                          <a:latin typeface="Arial"/>
                        </a:rPr>
                        <a:t>Very</a:t>
                      </a:r>
                      <a:r>
                        <a:rPr lang="fr-FR" sz="1100" b="0" strike="noStrike" spc="-1" dirty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sparse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, batch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effect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,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fresh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 vs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frozen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cells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, variable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read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numbers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Very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sparse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, </a:t>
                      </a:r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Hierarchical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chemeClr val="tx2"/>
                          </a:solidFill>
                          <a:latin typeface="Arial"/>
                        </a:rPr>
                        <a:t>structure of 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variables; country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Bulgaria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heterogeneity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of M3/M6 patients (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treatment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duration)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120"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Dataset(s) in output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 err="1">
                          <a:solidFill>
                            <a:schemeClr val="tx2"/>
                          </a:solidFill>
                          <a:latin typeface="Arial"/>
                        </a:rPr>
                        <a:t>Counts</a:t>
                      </a:r>
                      <a:r>
                        <a:rPr lang="fr-FR" sz="1100" b="0" strike="noStrike" spc="-1" dirty="0">
                          <a:solidFill>
                            <a:schemeClr val="tx2"/>
                          </a:solidFill>
                          <a:latin typeface="Arial"/>
                        </a:rPr>
                        <a:t> or 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percent,</a:t>
                      </a:r>
                      <a:r>
                        <a:rPr lang="fr-FR" sz="1100" b="0" strike="noStrike" spc="-1" baseline="0" dirty="0" smtClean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MFI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count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Intensity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; concentration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Count; indices; 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frequencies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Count; indices;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frequencies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heterogene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2600"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Pretreatment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Manual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gating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;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automated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gating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downsampling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;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clustering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;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normalization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 err="1">
                          <a:solidFill>
                            <a:schemeClr val="tx2"/>
                          </a:solidFill>
                          <a:latin typeface="Arial"/>
                        </a:rPr>
                        <a:t>Threshold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DESeq2</a:t>
                      </a:r>
                    </a:p>
                    <a:p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Normalization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;</a:t>
                      </a:r>
                    </a:p>
                    <a:p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correction</a:t>
                      </a:r>
                    </a:p>
                    <a:p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>
                          <a:solidFill>
                            <a:schemeClr val="tx2"/>
                          </a:solidFill>
                          <a:latin typeface="Arial"/>
                        </a:rPr>
                        <a:t>Quantile</a:t>
                      </a:r>
                    </a:p>
                    <a:p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Normalization</a:t>
                      </a:r>
                      <a:endParaRPr lang="fr-FR" sz="1100" b="0" strike="noStrike" spc="-1" dirty="0" smtClean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Correction</a:t>
                      </a:r>
                    </a:p>
                    <a:p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imputation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Downsampling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normalization</a:t>
                      </a:r>
                      <a:endParaRPr lang="fr-FR" sz="1200" dirty="0" smtClean="0">
                        <a:solidFill>
                          <a:schemeClr val="tx2"/>
                        </a:solidFill>
                      </a:endParaRPr>
                    </a:p>
                    <a:p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Downsizing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(15M </a:t>
                      </a:r>
                      <a:r>
                        <a:rPr lang="fr-FR" sz="1200" baseline="0" dirty="0" err="1" smtClean="0">
                          <a:solidFill>
                            <a:schemeClr val="tx2"/>
                          </a:solidFill>
                        </a:rPr>
                        <a:t>read</a:t>
                      </a:r>
                      <a:r>
                        <a:rPr lang="fr-FR" sz="1200" baseline="0" dirty="0" smtClean="0">
                          <a:solidFill>
                            <a:schemeClr val="tx2"/>
                          </a:solidFill>
                        </a:rPr>
                        <a:t> HQ)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ND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600">
                <a:tc>
                  <a:txBody>
                    <a:bodyPr/>
                    <a:lstStyle/>
                    <a:p>
                      <a:r>
                        <a:rPr lang="fr-FR" sz="1200" b="0" strike="noStrike" spc="-1">
                          <a:latin typeface="Arial"/>
                        </a:rPr>
                        <a:t>Exploration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Enrichment</a:t>
                      </a:r>
                      <a:r>
                        <a:rPr lang="fr-FR" sz="11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; DE</a:t>
                      </a:r>
                      <a:endParaRPr lang="fr-FR" sz="11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Expression 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level</a:t>
                      </a:r>
                      <a:r>
                        <a:rPr lang="fr-FR" sz="1200" smtClean="0">
                          <a:solidFill>
                            <a:schemeClr val="tx2"/>
                          </a:solidFill>
                        </a:rPr>
                        <a:t>; DE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Enrichment</a:t>
                      </a:r>
                      <a:r>
                        <a:rPr lang="fr-FR" sz="1200" dirty="0" smtClean="0">
                          <a:solidFill>
                            <a:schemeClr val="tx2"/>
                          </a:solidFill>
                        </a:rPr>
                        <a:t>; </a:t>
                      </a:r>
                      <a:r>
                        <a:rPr lang="fr-FR" sz="1200" dirty="0" err="1" smtClean="0">
                          <a:solidFill>
                            <a:schemeClr val="tx2"/>
                          </a:solidFill>
                        </a:rPr>
                        <a:t>specificity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9" name="TextShape 3"/>
          <p:cNvSpPr txBox="1"/>
          <p:nvPr/>
        </p:nvSpPr>
        <p:spPr>
          <a:xfrm>
            <a:off x="185040" y="50256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Block- specificities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Ideas of analyses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2" name="Table 3"/>
          <p:cNvGraphicFramePr/>
          <p:nvPr>
            <p:extLst>
              <p:ext uri="{D42A27DB-BD31-4B8C-83A1-F6EECF244321}">
                <p14:modId xmlns:p14="http://schemas.microsoft.com/office/powerpoint/2010/main" val="4158710766"/>
              </p:ext>
            </p:extLst>
          </p:nvPr>
        </p:nvGraphicFramePr>
        <p:xfrm>
          <a:off x="326880" y="1314720"/>
          <a:ext cx="8675280" cy="4357560"/>
        </p:xfrm>
        <a:graphic>
          <a:graphicData uri="http://schemas.openxmlformats.org/drawingml/2006/table">
            <a:tbl>
              <a:tblPr/>
              <a:tblGrid>
                <a:gridCol w="208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7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640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By variable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By block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Multiblock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4800"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At one given timepoint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 err="1" smtClean="0">
                          <a:latin typeface="Arial"/>
                        </a:rPr>
                        <a:t>summary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/t-test (&amp; non </a:t>
                      </a:r>
                      <a:r>
                        <a:rPr lang="fr-FR" sz="1400" b="0" strike="noStrike" spc="-1" dirty="0" err="1" smtClean="0">
                          <a:latin typeface="Arial"/>
                        </a:rPr>
                        <a:t>parametric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)</a:t>
                      </a:r>
                    </a:p>
                    <a:p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Network</a:t>
                      </a:r>
                    </a:p>
                    <a:p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DE</a:t>
                      </a:r>
                      <a:endParaRPr lang="fr-FR" sz="14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>
                          <a:latin typeface="Arial"/>
                        </a:rPr>
                        <a:t>PCA/(s)PLS-DA, </a:t>
                      </a:r>
                    </a:p>
                    <a:p>
                      <a:r>
                        <a:rPr lang="fr-FR" sz="1400" b="0" strike="noStrike" spc="-1" dirty="0" err="1">
                          <a:latin typeface="Arial"/>
                        </a:rPr>
                        <a:t>Random</a:t>
                      </a:r>
                      <a:r>
                        <a:rPr lang="fr-FR" sz="1400" b="0" strike="noStrike" spc="-1" dirty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forests</a:t>
                      </a:r>
                      <a:r>
                        <a:rPr lang="fr-FR" sz="1400" b="0" strike="noStrike" spc="-1" dirty="0">
                          <a:latin typeface="Arial"/>
                        </a:rPr>
                        <a:t>?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Network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DE</a:t>
                      </a:r>
                      <a:endParaRPr lang="fr-FR" sz="1400" b="0" strike="noStrike" spc="-1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endParaRPr lang="fr-FR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 smtClean="0">
                          <a:latin typeface="Arial"/>
                        </a:rPr>
                        <a:t>RGCCA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network</a:t>
                      </a:r>
                    </a:p>
                    <a:p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DE</a:t>
                      </a:r>
                    </a:p>
                    <a:p>
                      <a:r>
                        <a:rPr lang="fr-FR" sz="14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correlation</a:t>
                      </a:r>
                      <a:endParaRPr lang="fr-FR" sz="1400" b="0" strike="noStrike" spc="-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8040"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Comparison between two timepoints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b="0" strike="noStrike" spc="-1" dirty="0" err="1" smtClean="0">
                          <a:latin typeface="Arial"/>
                        </a:rPr>
                        <a:t>Same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 as by </a:t>
                      </a:r>
                      <a:r>
                        <a:rPr lang="fr-FR" sz="1400" b="0" strike="noStrike" spc="-1" dirty="0" err="1" smtClean="0">
                          <a:latin typeface="Arial"/>
                        </a:rPr>
                        <a:t>timepoints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>
                          <a:latin typeface="Arial"/>
                        </a:rPr>
                        <a:t>but on the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difference</a:t>
                      </a:r>
                      <a:r>
                        <a:rPr lang="fr-FR" sz="1400" b="0" strike="noStrike" spc="-1" dirty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between</a:t>
                      </a:r>
                      <a:r>
                        <a:rPr lang="fr-FR" sz="1400" b="0" strike="noStrike" spc="-1" dirty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 err="1" smtClean="0">
                          <a:latin typeface="Arial"/>
                        </a:rPr>
                        <a:t>tn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>
                          <a:latin typeface="Arial"/>
                        </a:rPr>
                        <a:t>and t0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7320">
                <a:tc>
                  <a:txBody>
                    <a:bodyPr/>
                    <a:lstStyle/>
                    <a:p>
                      <a:r>
                        <a:rPr lang="fr-FR" sz="1400" b="0" strike="noStrike" spc="-1">
                          <a:latin typeface="Arial"/>
                        </a:rPr>
                        <a:t>Accross timepoints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 smtClean="0">
                          <a:latin typeface="Arial"/>
                        </a:rPr>
                        <a:t>Distribution </a:t>
                      </a:r>
                      <a:r>
                        <a:rPr lang="fr-FR" sz="1400" b="0" strike="noStrike" spc="-1" dirty="0" err="1" smtClean="0">
                          <a:latin typeface="Arial"/>
                        </a:rPr>
                        <a:t>curves</a:t>
                      </a:r>
                      <a:r>
                        <a:rPr lang="fr-FR" sz="1400" b="0" strike="noStrike" spc="-1" dirty="0" smtClean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>
                          <a:latin typeface="Arial"/>
                        </a:rPr>
                        <a:t>by groups, </a:t>
                      </a:r>
                    </a:p>
                    <a:p>
                      <a:r>
                        <a:rPr lang="fr-FR" sz="1400" b="0" strike="noStrike" spc="-1" dirty="0">
                          <a:latin typeface="Arial"/>
                        </a:rPr>
                        <a:t>Mixed model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with</a:t>
                      </a:r>
                      <a:r>
                        <a:rPr lang="fr-FR" sz="1400" b="0" strike="noStrike" spc="-1" dirty="0">
                          <a:latin typeface="Arial"/>
                        </a:rPr>
                        <a:t> time </a:t>
                      </a:r>
                      <a:r>
                        <a:rPr lang="fr-FR" sz="1400" b="0" strike="noStrike" spc="-1" dirty="0" err="1" smtClean="0">
                          <a:latin typeface="Arial"/>
                        </a:rPr>
                        <a:t>effect</a:t>
                      </a:r>
                      <a:endParaRPr lang="fr-FR" sz="1400" b="0" strike="noStrike" spc="-1" dirty="0" smtClean="0">
                        <a:latin typeface="Arial"/>
                      </a:endParaRPr>
                    </a:p>
                    <a:p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Arial"/>
                        </a:rPr>
                        <a:t>AUC/</a:t>
                      </a:r>
                      <a:r>
                        <a:rPr lang="fr-FR" sz="1400" b="0" strike="noStrike" spc="-1" dirty="0" err="1" smtClean="0">
                          <a:solidFill>
                            <a:schemeClr val="tx2"/>
                          </a:solidFill>
                          <a:latin typeface="Arial"/>
                        </a:rPr>
                        <a:t>slope</a:t>
                      </a:r>
                      <a:endParaRPr lang="fr-FR" sz="1400" b="0" strike="noStrike" spc="-1" dirty="0" smtClean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Network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DE</a:t>
                      </a:r>
                    </a:p>
                    <a:p>
                      <a:endParaRPr lang="fr-FR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>
                          <a:latin typeface="Arial"/>
                        </a:rPr>
                        <a:t>PCA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with</a:t>
                      </a:r>
                      <a:r>
                        <a:rPr lang="fr-FR" sz="1400" b="0" strike="noStrike" spc="-1" dirty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trajectory</a:t>
                      </a:r>
                      <a:endParaRPr lang="fr-FR" sz="1400" b="0" strike="noStrike" spc="-1" dirty="0">
                        <a:latin typeface="Arial"/>
                      </a:endParaRPr>
                    </a:p>
                    <a:p>
                      <a:r>
                        <a:rPr lang="fr-FR" sz="1400" b="0" strike="noStrike" spc="-1" dirty="0">
                          <a:latin typeface="Arial"/>
                        </a:rPr>
                        <a:t>MANOVA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with</a:t>
                      </a:r>
                      <a:r>
                        <a:rPr lang="fr-FR" sz="1400" b="0" strike="noStrike" spc="-1" dirty="0">
                          <a:latin typeface="Arial"/>
                        </a:rPr>
                        <a:t> time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effect</a:t>
                      </a:r>
                      <a:r>
                        <a:rPr lang="fr-FR" sz="1400" b="0" strike="noStrike" spc="-1" dirty="0">
                          <a:latin typeface="Arial"/>
                        </a:rPr>
                        <a:t> ? </a:t>
                      </a:r>
                      <a:endParaRPr lang="fr-FR" sz="1400" b="0" strike="noStrike" spc="-1" dirty="0" smtClean="0">
                        <a:latin typeface="Arial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network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DE</a:t>
                      </a:r>
                    </a:p>
                    <a:p>
                      <a:endParaRPr lang="fr-FR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strike="noStrike" spc="-1" dirty="0">
                          <a:latin typeface="Arial"/>
                        </a:rPr>
                        <a:t>RGCCA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with</a:t>
                      </a:r>
                      <a:r>
                        <a:rPr lang="fr-FR" sz="1400" b="0" strike="noStrike" spc="-1" dirty="0">
                          <a:latin typeface="Arial"/>
                        </a:rPr>
                        <a:t>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trajectory</a:t>
                      </a:r>
                      <a:r>
                        <a:rPr lang="fr-FR" sz="1400" b="0" strike="noStrike" spc="-1" dirty="0">
                          <a:latin typeface="Arial"/>
                        </a:rPr>
                        <a:t> ?</a:t>
                      </a:r>
                    </a:p>
                    <a:p>
                      <a:r>
                        <a:rPr lang="fr-FR" sz="1400" b="0" strike="noStrike" spc="-1" dirty="0">
                          <a:latin typeface="Arial"/>
                        </a:rPr>
                        <a:t>MANOVA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with</a:t>
                      </a:r>
                      <a:r>
                        <a:rPr lang="fr-FR" sz="1400" b="0" strike="noStrike" spc="-1" dirty="0">
                          <a:latin typeface="Arial"/>
                        </a:rPr>
                        <a:t> time </a:t>
                      </a:r>
                      <a:r>
                        <a:rPr lang="fr-FR" sz="1400" b="0" strike="noStrike" spc="-1" dirty="0" err="1">
                          <a:latin typeface="Arial"/>
                        </a:rPr>
                        <a:t>effect</a:t>
                      </a:r>
                      <a:r>
                        <a:rPr lang="fr-FR" sz="1400" b="0" strike="noStrike" spc="-1" dirty="0">
                          <a:latin typeface="Arial"/>
                        </a:rPr>
                        <a:t> ? </a:t>
                      </a:r>
                      <a:endParaRPr lang="fr-FR" sz="1400" b="0" strike="noStrike" spc="-1" dirty="0" smtClean="0">
                        <a:latin typeface="Arial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network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smtClean="0">
                          <a:solidFill>
                            <a:schemeClr val="tx2"/>
                          </a:solidFill>
                          <a:latin typeface="+mn-lt"/>
                        </a:rPr>
                        <a:t>DE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strike="noStrike" spc="-1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correlation</a:t>
                      </a:r>
                      <a:endParaRPr lang="fr-FR" sz="1400" b="0" strike="noStrike" spc="-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endParaRPr lang="fr-FR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84680" y="486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84680" y="47628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2266"/>
                </a:solidFill>
                <a:latin typeface="Calibri Light"/>
              </a:rPr>
              <a:t>Next steps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504000" y="2088000"/>
            <a:ext cx="7886520" cy="3558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Git for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iMAP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analyses !!!!!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25€/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month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for 10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licenses</a:t>
            </a:r>
            <a:endParaRPr lang="fr-FR" sz="2000" spc="-1" dirty="0" smtClean="0">
              <a:solidFill>
                <a:srgbClr val="000000"/>
              </a:solidFill>
              <a:latin typeface="Calibri 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Zenodo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Data sharing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Last version sharing :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owncloud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zenodo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sharepoint</a:t>
            </a:r>
            <a:endParaRPr lang="fr-FR" sz="2000" b="0" strike="noStrike" spc="-1" dirty="0" smtClean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 Light"/>
              </a:rPr>
              <a:t>Who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does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what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To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be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discussed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at the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next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meeting (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see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spc="-1" dirty="0" err="1" smtClean="0">
                <a:solidFill>
                  <a:srgbClr val="000000"/>
                </a:solidFill>
                <a:latin typeface="Calibri Light"/>
              </a:rPr>
              <a:t>doodle</a:t>
            </a:r>
            <a:r>
              <a:rPr lang="fr-FR" sz="2000" spc="-1" dirty="0" smtClean="0">
                <a:solidFill>
                  <a:srgbClr val="000000"/>
                </a:solidFill>
                <a:latin typeface="Calibri Light"/>
              </a:rPr>
              <a:t> sent by Caroline A.)</a:t>
            </a: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15880" y="2700000"/>
            <a:ext cx="8304120" cy="98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fr-FR" sz="3600" b="1" strike="noStrike" spc="-1" dirty="0" err="1">
                <a:solidFill>
                  <a:srgbClr val="002266"/>
                </a:solidFill>
                <a:latin typeface="Calibri Light"/>
              </a:rPr>
              <a:t>From</a:t>
            </a:r>
            <a:r>
              <a:rPr lang="fr-FR" sz="3600" b="1" strike="noStrike" spc="-1" dirty="0">
                <a:solidFill>
                  <a:srgbClr val="002266"/>
                </a:solidFill>
                <a:latin typeface="Calibri Light"/>
              </a:rPr>
              <a:t> data production to data </a:t>
            </a:r>
            <a:r>
              <a:rPr lang="fr-FR" sz="3600" b="1" strike="noStrike" spc="-1" dirty="0" err="1">
                <a:solidFill>
                  <a:srgbClr val="002266"/>
                </a:solidFill>
                <a:latin typeface="Calibri Light"/>
              </a:rPr>
              <a:t>integration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47880" y="3941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1" strike="noStrike" spc="-1" dirty="0">
                <a:solidFill>
                  <a:srgbClr val="000000"/>
                </a:solidFill>
                <a:latin typeface="Calibri Light"/>
              </a:rPr>
              <a:t>Caroline Peltier, François-Xavier Lejeune, Ivan 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 Light"/>
              </a:rPr>
              <a:t>Moszer</a:t>
            </a:r>
            <a:r>
              <a:rPr lang="fr-FR" sz="2400" b="1" strike="noStrike" spc="-1" dirty="0">
                <a:solidFill>
                  <a:srgbClr val="000000"/>
                </a:solidFill>
                <a:latin typeface="Calibri Light"/>
              </a:rPr>
              <a:t>, Encarnita 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Calibri Light"/>
              </a:rPr>
              <a:t>Mariotti-Ferrandiz</a:t>
            </a:r>
            <a:endParaRPr lang="fr-FR" sz="24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029040" y="619236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Comité Scientifique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/>
              </a:rPr>
              <a:t>iMAP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 - .../2019</a:t>
            </a:r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6181920" y="58993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EF1CA4-9D72-40A5-8DAF-787FB72958B1}" type="slidenum">
              <a:rPr lang="fr-FR" sz="1200" b="1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23880" y="205920"/>
            <a:ext cx="7376760" cy="26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r>
              <a:rPr lang="fr-FR" sz="3600" b="1" strike="noStrike" spc="-1">
                <a:solidFill>
                  <a:srgbClr val="002266"/>
                </a:solidFill>
                <a:latin typeface="Calibri Light"/>
              </a:rPr>
              <a:t> </a:t>
            </a:r>
            <a:endParaRPr lang="fr-FR" sz="3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>
                <a:latin typeface="Calibri"/>
                <a:cs typeface="Calibri"/>
              </a:rPr>
              <a:t>Ordre du jour</a:t>
            </a:r>
            <a:endParaRPr lang="fr-FR" sz="4000" dirty="0">
              <a:latin typeface="Calibri"/>
              <a:cs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9733" y="2271245"/>
            <a:ext cx="86219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dirty="0" smtClean="0">
                <a:latin typeface="Calibri"/>
                <a:cs typeface="Calibri"/>
              </a:rPr>
              <a:t>Etats </a:t>
            </a:r>
            <a:r>
              <a:rPr lang="fr-FR" sz="2000" dirty="0">
                <a:latin typeface="Calibri"/>
                <a:cs typeface="Calibri"/>
              </a:rPr>
              <a:t>des lieux </a:t>
            </a:r>
            <a:r>
              <a:rPr lang="fr-FR" sz="2000" dirty="0" smtClean="0">
                <a:latin typeface="Calibri"/>
                <a:cs typeface="Calibri"/>
              </a:rPr>
              <a:t>des bio-collections</a:t>
            </a:r>
          </a:p>
          <a:p>
            <a:pPr marL="285750" indent="-285750">
              <a:buFont typeface="Arial"/>
              <a:buChar char="•"/>
            </a:pPr>
            <a:r>
              <a:rPr lang="fr-FR" sz="2000" dirty="0" smtClean="0">
                <a:latin typeface="Calibri"/>
                <a:cs typeface="Calibri"/>
              </a:rPr>
              <a:t>Tâches définies par partenaire</a:t>
            </a:r>
          </a:p>
          <a:p>
            <a:pPr marL="285750" indent="-285750">
              <a:buFont typeface="Arial"/>
              <a:buChar char="•"/>
            </a:pPr>
            <a:r>
              <a:rPr lang="fr-FR" sz="2000" dirty="0" smtClean="0">
                <a:latin typeface="Calibri"/>
                <a:cs typeface="Calibri"/>
              </a:rPr>
              <a:t>Questions </a:t>
            </a:r>
            <a:r>
              <a:rPr lang="fr-FR" sz="2000" dirty="0">
                <a:latin typeface="Calibri"/>
                <a:cs typeface="Calibri"/>
              </a:rPr>
              <a:t>biologiques</a:t>
            </a:r>
          </a:p>
          <a:p>
            <a:pPr marL="285750" indent="-285750">
              <a:buFont typeface="Arial"/>
              <a:buChar char="•"/>
            </a:pPr>
            <a:r>
              <a:rPr lang="fr-FR" sz="2000" dirty="0" smtClean="0">
                <a:latin typeface="Calibri"/>
                <a:cs typeface="Calibri"/>
              </a:rPr>
              <a:t>Analyses</a:t>
            </a:r>
            <a:r>
              <a:rPr lang="fr-FR" sz="2000" dirty="0">
                <a:latin typeface="Calibri"/>
                <a:cs typeface="Calibri"/>
              </a:rPr>
              <a:t>: qui, quoi et comment</a:t>
            </a:r>
            <a:r>
              <a:rPr lang="fr-FR" sz="2000" dirty="0" smtClean="0"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fr-FR" sz="2000" dirty="0" smtClean="0">
                <a:latin typeface="Calibri"/>
                <a:cs typeface="Calibri"/>
              </a:rPr>
              <a:t>Infrastructure </a:t>
            </a:r>
            <a:r>
              <a:rPr lang="fr-FR" sz="2000" dirty="0">
                <a:latin typeface="Calibri"/>
                <a:cs typeface="Calibri"/>
              </a:rPr>
              <a:t>et partage de données: update</a:t>
            </a:r>
          </a:p>
          <a:p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8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320" y="76680"/>
            <a:ext cx="7886520" cy="746640"/>
          </a:xfrm>
        </p:spPr>
        <p:txBody>
          <a:bodyPr>
            <a:normAutofit/>
          </a:bodyPr>
          <a:lstStyle/>
          <a:p>
            <a:r>
              <a:rPr lang="en-US" dirty="0"/>
              <a:t>WP4- </a:t>
            </a:r>
            <a:r>
              <a:rPr lang="fr-FR" dirty="0"/>
              <a:t>Bio-collections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91537" y="5899210"/>
            <a:ext cx="2057400" cy="365125"/>
          </a:xfrm>
          <a:prstGeom prst="rect">
            <a:avLst/>
          </a:prstGeom>
        </p:spPr>
        <p:txBody>
          <a:bodyPr/>
          <a:lstStyle/>
          <a:p>
            <a:fld id="{1B185707-46F0-4BAD-83EE-C24C22A9841E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00472"/>
              </p:ext>
            </p:extLst>
          </p:nvPr>
        </p:nvGraphicFramePr>
        <p:xfrm>
          <a:off x="338261" y="761419"/>
          <a:ext cx="8396226" cy="525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371">
                  <a:extLst>
                    <a:ext uri="{9D8B030D-6E8A-4147-A177-3AD203B41FA5}">
                      <a16:colId xmlns:a16="http://schemas.microsoft.com/office/drawing/2014/main" xmlns="" val="1100596273"/>
                    </a:ext>
                  </a:extLst>
                </a:gridCol>
                <a:gridCol w="1399371">
                  <a:extLst>
                    <a:ext uri="{9D8B030D-6E8A-4147-A177-3AD203B41FA5}">
                      <a16:colId xmlns:a16="http://schemas.microsoft.com/office/drawing/2014/main" xmlns="" val="209701547"/>
                    </a:ext>
                  </a:extLst>
                </a:gridCol>
                <a:gridCol w="1399371">
                  <a:extLst>
                    <a:ext uri="{9D8B030D-6E8A-4147-A177-3AD203B41FA5}">
                      <a16:colId xmlns:a16="http://schemas.microsoft.com/office/drawing/2014/main" xmlns="" val="979705329"/>
                    </a:ext>
                  </a:extLst>
                </a:gridCol>
                <a:gridCol w="1399371">
                  <a:extLst>
                    <a:ext uri="{9D8B030D-6E8A-4147-A177-3AD203B41FA5}">
                      <a16:colId xmlns:a16="http://schemas.microsoft.com/office/drawing/2014/main" xmlns="" val="2950506171"/>
                    </a:ext>
                  </a:extLst>
                </a:gridCol>
                <a:gridCol w="1399371">
                  <a:extLst>
                    <a:ext uri="{9D8B030D-6E8A-4147-A177-3AD203B41FA5}">
                      <a16:colId xmlns:a16="http://schemas.microsoft.com/office/drawing/2014/main" xmlns="" val="2798462756"/>
                    </a:ext>
                  </a:extLst>
                </a:gridCol>
                <a:gridCol w="1399371">
                  <a:extLst>
                    <a:ext uri="{9D8B030D-6E8A-4147-A177-3AD203B41FA5}">
                      <a16:colId xmlns:a16="http://schemas.microsoft.com/office/drawing/2014/main" xmlns="" val="4157061157"/>
                    </a:ext>
                  </a:extLst>
                </a:gridCol>
              </a:tblGrid>
              <a:tr h="572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 baseline="0" dirty="0">
                          <a:effectLst/>
                        </a:rPr>
                        <a:t>TRIALS</a:t>
                      </a:r>
                      <a:endParaRPr lang="fr-FR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LUPIL-2</a:t>
                      </a:r>
                      <a:endParaRPr lang="fr-FR" sz="1800" b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u="none" strike="noStrike" dirty="0">
                          <a:effectLst/>
                        </a:rPr>
                        <a:t>MS-IL2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kern="1200" dirty="0">
                          <a:effectLst/>
                        </a:rPr>
                        <a:t>DIABIL-2</a:t>
                      </a:r>
                      <a:endParaRPr lang="fr-FR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kern="1200" dirty="0">
                          <a:effectLst/>
                        </a:rPr>
                        <a:t>HEALTH-IL2</a:t>
                      </a:r>
                      <a:endParaRPr lang="fr-FR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kern="1200" dirty="0">
                          <a:effectLst/>
                        </a:rPr>
                        <a:t>FACIL-2</a:t>
                      </a:r>
                      <a:endParaRPr lang="fr-FR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827354268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 smtClean="0">
                          <a:effectLst/>
                        </a:rPr>
                        <a:t>Patients #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30/30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132/138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 smtClean="0">
                          <a:effectLst/>
                        </a:rPr>
                        <a:t>6/40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10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82205277"/>
                  </a:ext>
                </a:extLst>
              </a:tr>
              <a:tr h="778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Flow </a:t>
                      </a:r>
                      <a:r>
                        <a:rPr lang="fr-FR" sz="1600" u="none" strike="noStrike" dirty="0" err="1" smtClean="0">
                          <a:effectLst/>
                        </a:rPr>
                        <a:t>Cytometry</a:t>
                      </a:r>
                      <a:r>
                        <a:rPr lang="fr-FR" sz="1600" u="none" strike="noStrike" dirty="0" smtClean="0">
                          <a:effectLst/>
                        </a:rPr>
                        <a:t> </a:t>
                      </a:r>
                      <a:r>
                        <a:rPr lang="fr-FR" sz="1600" u="none" strike="noStrike" dirty="0" err="1" smtClean="0">
                          <a:effectLst/>
                        </a:rPr>
                        <a:t>sample</a:t>
                      </a:r>
                      <a:r>
                        <a:rPr lang="fr-FR" sz="1600" u="none" strike="noStrike" dirty="0" smtClean="0">
                          <a:effectLst/>
                        </a:rPr>
                        <a:t> #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1600" u="none" strike="noStrike" baseline="0" dirty="0" smtClean="0">
                          <a:effectLst/>
                        </a:rPr>
                        <a:t>190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200" i="1" u="none" strike="noStrike" dirty="0" smtClean="0">
                          <a:effectLst/>
                        </a:rPr>
                        <a:t>(</a:t>
                      </a:r>
                      <a:r>
                        <a:rPr lang="fr-FR" sz="1200" i="1" u="none" strike="noStrike" dirty="0" err="1" smtClean="0">
                          <a:effectLst/>
                        </a:rPr>
                        <a:t>Frozen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 PBMC)</a:t>
                      </a:r>
                    </a:p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1600" u="none" strike="noStrike" dirty="0" smtClean="0">
                          <a:effectLst/>
                        </a:rPr>
                        <a:t>319 for Paris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200" i="1" u="none" strike="noStrike" dirty="0" smtClean="0">
                          <a:effectLst/>
                        </a:rPr>
                        <a:t>(</a:t>
                      </a:r>
                      <a:r>
                        <a:rPr lang="fr-FR" sz="1200" i="1" u="none" strike="noStrike" dirty="0" err="1" smtClean="0">
                          <a:effectLst/>
                        </a:rPr>
                        <a:t>Frozen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 PBMC)</a:t>
                      </a:r>
                    </a:p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endParaRPr lang="fr-FR" sz="16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marL="285750" marR="0" lvl="0" indent="-2857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u="none" strike="noStrike" dirty="0">
                          <a:effectLst/>
                        </a:rPr>
                        <a:t>All In real</a:t>
                      </a:r>
                      <a:r>
                        <a:rPr lang="fr-FR" sz="1600" u="none" strike="noStrike" baseline="0" dirty="0">
                          <a:effectLst/>
                        </a:rPr>
                        <a:t> time</a:t>
                      </a:r>
                    </a:p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1600" u="none" strike="noStrike" baseline="0" dirty="0">
                          <a:effectLst/>
                        </a:rPr>
                        <a:t>+pStat5 </a:t>
                      </a:r>
                    </a:p>
                    <a:p>
                      <a:pPr marL="285750" indent="-285750" algn="ctr" rtl="0" fontAlgn="ctr">
                        <a:buFont typeface="Wingdings" panose="05000000000000000000" pitchFamily="2" charset="2"/>
                        <a:buChar char="ü"/>
                      </a:pP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5">
                  <a:txBody>
                    <a:bodyPr/>
                    <a:lstStyle/>
                    <a:p>
                      <a:pPr marL="285750" indent="-285750" algn="ctr" rtl="0" fontAlgn="ctr">
                        <a:buFont typeface="Wingdings" panose="05000000000000000000" pitchFamily="2" charset="2"/>
                        <a:buChar char="ü"/>
                      </a:pPr>
                      <a:r>
                        <a:rPr lang="fr-FR" sz="1600" u="none" strike="noStrike" dirty="0">
                          <a:effectLst/>
                        </a:rPr>
                        <a:t>Q1</a:t>
                      </a:r>
                      <a:r>
                        <a:rPr lang="fr-FR" sz="1600" u="none" strike="noStrike" baseline="0" dirty="0">
                          <a:effectLst/>
                        </a:rPr>
                        <a:t> 2020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18265334"/>
                  </a:ext>
                </a:extLst>
              </a:tr>
              <a:tr h="805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 err="1" smtClean="0">
                          <a:effectLst/>
                        </a:rPr>
                        <a:t>Transcriptome</a:t>
                      </a:r>
                      <a:endParaRPr lang="fr-FR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fr-FR" sz="1600" u="none" strike="noStrike" dirty="0" err="1" smtClean="0">
                          <a:effectLst/>
                        </a:rPr>
                        <a:t>Repertoire</a:t>
                      </a:r>
                      <a:endParaRPr lang="fr-FR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fr-FR" sz="1600" u="none" strike="noStrike" dirty="0" smtClean="0">
                          <a:effectLst/>
                        </a:rPr>
                        <a:t>Treg/Teff</a:t>
                      </a:r>
                      <a:r>
                        <a:rPr lang="fr-FR" sz="1600" u="none" strike="noStrike" baseline="0" dirty="0" smtClean="0">
                          <a:effectLst/>
                        </a:rPr>
                        <a:t> RNA</a:t>
                      </a:r>
                    </a:p>
                    <a:p>
                      <a:pPr algn="ctr" rtl="0" fontAlgn="ctr"/>
                      <a:r>
                        <a:rPr lang="fr-FR" sz="1600" u="none" strike="noStrike" dirty="0" err="1" smtClean="0">
                          <a:effectLst/>
                        </a:rPr>
                        <a:t>sample</a:t>
                      </a:r>
                      <a:r>
                        <a:rPr lang="fr-FR" sz="1600" u="none" strike="noStrike" dirty="0" smtClean="0">
                          <a:effectLst/>
                        </a:rPr>
                        <a:t> #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587 </a:t>
                      </a:r>
                      <a:r>
                        <a:rPr lang="fr-F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each</a:t>
                      </a:r>
                      <a:r>
                        <a:rPr lang="fr-F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techno)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644213"/>
                  </a:ext>
                </a:extLst>
              </a:tr>
              <a:tr h="929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Cytokines </a:t>
                      </a:r>
                      <a:endParaRPr lang="fr-FR" sz="1600" u="none" strike="noStrike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err="1" smtClean="0">
                          <a:effectLst/>
                        </a:rPr>
                        <a:t>sample</a:t>
                      </a:r>
                      <a:r>
                        <a:rPr lang="fr-FR" sz="1600" u="none" strike="noStrike" dirty="0" smtClean="0">
                          <a:effectLst/>
                        </a:rPr>
                        <a:t> 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baseline="0" dirty="0" smtClean="0">
                          <a:effectLst/>
                        </a:rPr>
                        <a:t>206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u="none" strike="noStrike" dirty="0" smtClean="0">
                          <a:effectLst/>
                        </a:rPr>
                        <a:t>(Plasma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200" i="1" u="none" strike="noStrike" baseline="0" dirty="0" err="1" smtClean="0">
                          <a:effectLst/>
                        </a:rPr>
                        <a:t>collected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)</a:t>
                      </a:r>
                    </a:p>
                    <a:p>
                      <a:pPr algn="ctr" rtl="0" fontAlgn="ctr"/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baseline="0" dirty="0" smtClean="0">
                          <a:effectLst/>
                        </a:rPr>
                        <a:t>330 for Paris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u="none" strike="noStrike" dirty="0" smtClean="0">
                          <a:effectLst/>
                        </a:rPr>
                        <a:t>(Plasma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200" i="1" u="none" strike="noStrike" baseline="0" dirty="0" err="1" smtClean="0">
                          <a:effectLst/>
                        </a:rPr>
                        <a:t>collected</a:t>
                      </a:r>
                      <a:r>
                        <a:rPr lang="fr-FR" sz="1200" i="1" u="none" strike="noStrike" baseline="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baseline="0" dirty="0" smtClean="0">
                          <a:effectLst/>
                        </a:rPr>
                        <a:t> </a:t>
                      </a:r>
                      <a:endParaRPr lang="fr-FR" sz="1600" u="none" strike="noStrike" baseline="0" dirty="0">
                        <a:effectLst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7046845"/>
                  </a:ext>
                </a:extLst>
              </a:tr>
              <a:tr h="583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 err="1" smtClean="0">
                          <a:effectLst/>
                        </a:rPr>
                        <a:t>Microbiota</a:t>
                      </a:r>
                      <a:endParaRPr lang="fr-FR" sz="16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Sequenced</a:t>
                      </a:r>
                      <a:r>
                        <a:rPr lang="fr-F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200" u="none" strike="noStrike" dirty="0" err="1" smtClean="0">
                          <a:effectLst/>
                        </a:rPr>
                        <a:t>sample</a:t>
                      </a:r>
                      <a:r>
                        <a:rPr lang="fr-FR" sz="1200" u="none" strike="noStrike" dirty="0" smtClean="0">
                          <a:effectLst/>
                        </a:rPr>
                        <a:t> 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77085969"/>
                  </a:ext>
                </a:extLst>
              </a:tr>
              <a:tr h="1160243">
                <a:tc>
                  <a:txBody>
                    <a:bodyPr/>
                    <a:lstStyle/>
                    <a:p>
                      <a:pPr algn="ctr" rtl="0" fontAlgn="ctr"/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u="none" strike="noStrike" dirty="0">
                          <a:effectLst/>
                        </a:rPr>
                        <a:t>End</a:t>
                      </a:r>
                      <a:r>
                        <a:rPr lang="fr-FR" sz="1600" u="none" strike="noStrike" baseline="0" dirty="0">
                          <a:effectLst/>
                        </a:rPr>
                        <a:t> of the </a:t>
                      </a:r>
                      <a:r>
                        <a:rPr lang="fr-FR" sz="1600" u="none" strike="noStrike" baseline="0" dirty="0" err="1">
                          <a:effectLst/>
                        </a:rPr>
                        <a:t>Follow</a:t>
                      </a:r>
                      <a:r>
                        <a:rPr lang="fr-FR" sz="1600" u="none" strike="noStrike" baseline="0" dirty="0">
                          <a:effectLst/>
                        </a:rPr>
                        <a:t> up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baseline="0" dirty="0">
                          <a:effectLst/>
                        </a:rPr>
                        <a:t>Q2 2020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err="1">
                          <a:effectLst/>
                        </a:rPr>
                        <a:t>Other</a:t>
                      </a:r>
                      <a:r>
                        <a:rPr lang="fr-FR" sz="1600" u="none" strike="noStrike" dirty="0">
                          <a:effectLst/>
                        </a:rPr>
                        <a:t> </a:t>
                      </a:r>
                      <a:r>
                        <a:rPr lang="fr-FR" sz="1600" u="none" strike="noStrike" dirty="0" err="1">
                          <a:effectLst/>
                        </a:rPr>
                        <a:t>centers</a:t>
                      </a:r>
                      <a:r>
                        <a:rPr lang="fr-FR" sz="1600" u="none" strike="noStrike" dirty="0">
                          <a:effectLst/>
                        </a:rPr>
                        <a:t>: </a:t>
                      </a:r>
                      <a:r>
                        <a:rPr lang="fr-FR" sz="1600" u="none" strike="noStrike" dirty="0" err="1">
                          <a:effectLst/>
                        </a:rPr>
                        <a:t>samples</a:t>
                      </a:r>
                      <a:r>
                        <a:rPr lang="fr-FR" sz="1600" u="none" strike="noStrike" dirty="0">
                          <a:effectLst/>
                        </a:rPr>
                        <a:t> </a:t>
                      </a:r>
                      <a:r>
                        <a:rPr lang="fr-FR" sz="1600" u="none" strike="noStrike" dirty="0" err="1">
                          <a:effectLst/>
                        </a:rPr>
                        <a:t>shipment</a:t>
                      </a:r>
                      <a:r>
                        <a:rPr lang="fr-FR" sz="1600" u="none" strike="noStrike" dirty="0">
                          <a:effectLst/>
                        </a:rPr>
                        <a:t> to </a:t>
                      </a:r>
                      <a:r>
                        <a:rPr lang="fr-FR" sz="1600" u="none" strike="noStrike" dirty="0" err="1">
                          <a:effectLst/>
                        </a:rPr>
                        <a:t>schedule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0083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0" y="1585400"/>
            <a:ext cx="2673000" cy="3676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98" y="1585400"/>
            <a:ext cx="2673000" cy="32321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22" y="1343333"/>
            <a:ext cx="2619000" cy="45570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06524" y="1193292"/>
            <a:ext cx="2589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All </a:t>
            </a:r>
            <a:r>
              <a:rPr lang="fr-FR" sz="1350" dirty="0" err="1"/>
              <a:t>without</a:t>
            </a:r>
            <a:r>
              <a:rPr lang="fr-FR" sz="1350" dirty="0"/>
              <a:t> </a:t>
            </a:r>
            <a:r>
              <a:rPr lang="fr-FR" sz="1350" dirty="0" err="1"/>
              <a:t>Bulgaria</a:t>
            </a:r>
            <a:r>
              <a:rPr lang="fr-FR" sz="1350" dirty="0"/>
              <a:t> and Mexico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4029" y="1006786"/>
            <a:ext cx="17524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350" dirty="0" err="1"/>
              <a:t>Bulgaria</a:t>
            </a:r>
            <a:r>
              <a:rPr lang="fr-FR" sz="1350" dirty="0"/>
              <a:t> and Mexico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912" y="5514836"/>
            <a:ext cx="411480" cy="123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50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912" y="5682443"/>
            <a:ext cx="411480" cy="1234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50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9314" y="5513832"/>
            <a:ext cx="411480" cy="123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5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0751" y="5471679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err="1"/>
              <a:t>Only</a:t>
            </a:r>
            <a:r>
              <a:rPr lang="fr-FR" sz="900" b="1" dirty="0"/>
              <a:t> Baseline for µ</a:t>
            </a:r>
            <a:r>
              <a:rPr lang="fr-FR" sz="900" b="1" dirty="0" err="1"/>
              <a:t>Biota</a:t>
            </a:r>
            <a:endParaRPr lang="fr-FR" sz="900" b="1" dirty="0"/>
          </a:p>
        </p:txBody>
      </p:sp>
      <p:sp>
        <p:nvSpPr>
          <p:cNvPr id="14" name="Rectangle 13"/>
          <p:cNvSpPr/>
          <p:nvPr/>
        </p:nvSpPr>
        <p:spPr>
          <a:xfrm>
            <a:off x="1369314" y="5680433"/>
            <a:ext cx="411480" cy="123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50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0751" y="5638280"/>
            <a:ext cx="2499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Cytokines: Plasma </a:t>
            </a:r>
            <a:r>
              <a:rPr lang="fr-FR" sz="900" b="1" dirty="0" err="1"/>
              <a:t>frozen</a:t>
            </a:r>
            <a:r>
              <a:rPr lang="fr-FR" sz="900" b="1" dirty="0"/>
              <a:t> but not </a:t>
            </a:r>
            <a:r>
              <a:rPr lang="fr-FR" sz="900" b="1" dirty="0" err="1"/>
              <a:t>assayed</a:t>
            </a:r>
            <a:endParaRPr lang="fr-FR" sz="900" b="1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184320" y="76680"/>
            <a:ext cx="7886520" cy="7466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pPr algn="l" defTabSz="914400"/>
            <a:r>
              <a:rPr lang="en-US" sz="1800" kern="0" smtClean="0">
                <a:solidFill>
                  <a:sysClr val="windowText" lastClr="000000"/>
                </a:solidFill>
              </a:rPr>
              <a:t>WP4- </a:t>
            </a:r>
            <a:r>
              <a:rPr lang="fr-FR" sz="1800" kern="0" smtClean="0">
                <a:solidFill>
                  <a:sysClr val="windowText" lastClr="000000"/>
                </a:solidFill>
              </a:rPr>
              <a:t>Bio-collections</a:t>
            </a:r>
            <a:endParaRPr lang="fr-FR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availability</a:t>
            </a:r>
            <a:r>
              <a:rPr lang="fr-FR" dirty="0" smtClean="0"/>
              <a:t> – </a:t>
            </a:r>
            <a:r>
              <a:rPr lang="fr-FR" dirty="0" smtClean="0"/>
              <a:t>LUPIL-2 – </a:t>
            </a:r>
            <a:r>
              <a:rPr lang="fr-FR" dirty="0" err="1" smtClean="0"/>
              <a:t>Expected</a:t>
            </a:r>
            <a:r>
              <a:rPr lang="fr-FR" dirty="0" smtClean="0"/>
              <a:t> and </a:t>
            </a:r>
            <a:r>
              <a:rPr lang="fr-FR" dirty="0" err="1" smtClean="0"/>
              <a:t>currently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" y="1294792"/>
            <a:ext cx="9000158" cy="16470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" y="3720142"/>
            <a:ext cx="9051968" cy="165653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3375" y="2959025"/>
            <a:ext cx="7886520" cy="74664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/>
            <a:r>
              <a:rPr lang="fr-FR" kern="0" dirty="0" smtClean="0">
                <a:solidFill>
                  <a:sysClr val="windowText" lastClr="000000"/>
                </a:solidFill>
              </a:rPr>
              <a:t>Data </a:t>
            </a:r>
            <a:r>
              <a:rPr lang="fr-FR" kern="0" dirty="0" err="1" smtClean="0">
                <a:solidFill>
                  <a:sysClr val="windowText" lastClr="000000"/>
                </a:solidFill>
              </a:rPr>
              <a:t>availability</a:t>
            </a:r>
            <a:r>
              <a:rPr lang="fr-FR" kern="0" dirty="0" smtClean="0">
                <a:solidFill>
                  <a:sysClr val="windowText" lastClr="000000"/>
                </a:solidFill>
              </a:rPr>
              <a:t> – LUPIL-2 – To come by 2020 Q1 and Q2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tâches de chaque partenaire dans le WP3 (document soumis)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50657"/>
              </p:ext>
            </p:extLst>
          </p:nvPr>
        </p:nvGraphicFramePr>
        <p:xfrm>
          <a:off x="282017" y="1438576"/>
          <a:ext cx="8608574" cy="47687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07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07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0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1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Partenaires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Type d’analyses envisagées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Task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3.1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Identification of cell- and serum-derived immune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APHP/SU, ILTOO,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Ligan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-MP</a:t>
                      </a:r>
                      <a:r>
                        <a:rPr lang="fr-FR" sz="14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3.2 Identification of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Treg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Teff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transcriptomic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APHP/SU, ILTOO,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Ligan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-MP</a:t>
                      </a:r>
                      <a:r>
                        <a:rPr lang="fr-FR" sz="14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fr-FR" sz="1400" dirty="0" smtClean="0">
                        <a:latin typeface="Calibri"/>
                        <a:cs typeface="Calibri"/>
                      </a:endParaRPr>
                    </a:p>
                    <a:p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3.3 Identification of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Treg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Teff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TCR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3.4 Identification of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microbial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signatures relevant for IL2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treatment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MGP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3.5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Toward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integrative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biomarker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discovery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IHU-A-ICM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multivariées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3.6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Mechanisms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of actions of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ld-IL2 (interprétation biologique des résultats d’analyses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univariées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All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partners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3.7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Towards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definitions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of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tools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for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immunomonitoring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theranostics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IBC/ILTOO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NA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tâches de chaque partenaire dans le WP3 (revues en séance)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24523"/>
              </p:ext>
            </p:extLst>
          </p:nvPr>
        </p:nvGraphicFramePr>
        <p:xfrm>
          <a:off x="282017" y="1438576"/>
          <a:ext cx="8608574" cy="47687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07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07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0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1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Partenaires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Type d’analyses envisagées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Task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3.1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Identification of cell- and serum-derived immune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APHP/SU, ILTOO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3.2 Identification of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Treg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Teff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transcriptomic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APHP/SU, ILTOO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3.3 Identification of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Treg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Teff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TCR signatures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3.4 Identification of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microbial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signatures relevant for IL2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treatment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MGP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, ILTOO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3.5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Toward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integrative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biomarker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discovery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IHU-A-ICM,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APHP/SU</a:t>
                      </a:r>
                      <a:endParaRPr lang="fr-FR" sz="1400" dirty="0" smtClean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multivariées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3.6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Mechanisms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of actions of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ld-IL2 (interprétation biologique des résultats d’analyses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univariées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All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partners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Analyses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univariées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Task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3.7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Towards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definitions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of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tools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for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immunomonitoring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and </a:t>
                      </a:r>
                      <a:r>
                        <a:rPr lang="fr-FR" sz="1400" dirty="0" err="1" smtClean="0">
                          <a:latin typeface="Calibri"/>
                          <a:cs typeface="Calibri"/>
                        </a:rPr>
                        <a:t>theranostics</a:t>
                      </a: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IBC/ILTOO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/>
                          <a:cs typeface="Calibri"/>
                        </a:rPr>
                        <a:t>NA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6000" y="648000"/>
            <a:ext cx="7886520" cy="74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3200" dirty="0">
                <a:latin typeface="Calibri"/>
                <a:cs typeface="Calibri"/>
              </a:rPr>
              <a:t>Questions biologiques:</a:t>
            </a: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28920" y="2040840"/>
            <a:ext cx="7886520" cy="300088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08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000" b="1" strike="noStrike" spc="-1" dirty="0" smtClean="0">
                <a:solidFill>
                  <a:srgbClr val="000000"/>
                </a:solidFill>
                <a:latin typeface="Calibri Light"/>
              </a:rPr>
              <a:t>Objectives </a:t>
            </a:r>
            <a:r>
              <a:rPr lang="fr-FR" sz="2000" b="1" strike="noStrike" spc="-1" dirty="0" err="1" smtClean="0">
                <a:solidFill>
                  <a:srgbClr val="000000"/>
                </a:solidFill>
                <a:latin typeface="Calibri Light"/>
              </a:rPr>
              <a:t>initially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1" strike="noStrike" spc="-1" dirty="0" err="1" smtClean="0">
                <a:solidFill>
                  <a:srgbClr val="000000"/>
                </a:solidFill>
                <a:latin typeface="Calibri Light"/>
              </a:rPr>
              <a:t>planned</a:t>
            </a:r>
            <a:endParaRPr lang="fr-FR" sz="2000" b="1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Define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biological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questions for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iMAP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, and list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potential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expectations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Practical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questions for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statistical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analyses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First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ideas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does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 Light"/>
              </a:rPr>
              <a:t>what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 Light"/>
              </a:rPr>
              <a:t> 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</TotalTime>
  <Words>1015</Words>
  <Application>Microsoft Office PowerPoint</Application>
  <PresentationFormat>Affichage à l'écran (4:3)</PresentationFormat>
  <Paragraphs>306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 PL SungtiL GB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Ordre du jour</vt:lpstr>
      <vt:lpstr>WP4- Bio-collections</vt:lpstr>
      <vt:lpstr>Présentation PowerPoint</vt:lpstr>
      <vt:lpstr>Data availability – LUPIL-2 – Expected and currently available</vt:lpstr>
      <vt:lpstr>les tâches de chaque partenaire dans le WP3 (document soumis)</vt:lpstr>
      <vt:lpstr>les tâches de chaque partenaire dans le WP3 (revues en séance)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SH</dc:creator>
  <dc:description/>
  <cp:lastModifiedBy>Encarnita Mariotti-Ferrandiz</cp:lastModifiedBy>
  <cp:revision>173</cp:revision>
  <dcterms:created xsi:type="dcterms:W3CDTF">2017-06-14T09:24:09Z</dcterms:created>
  <dcterms:modified xsi:type="dcterms:W3CDTF">2020-01-27T14:21:06Z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