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95" r:id="rId4"/>
    <p:sldId id="257" r:id="rId5"/>
    <p:sldId id="258" r:id="rId6"/>
    <p:sldId id="259" r:id="rId7"/>
    <p:sldId id="260" r:id="rId8"/>
    <p:sldId id="303" r:id="rId9"/>
    <p:sldId id="263" r:id="rId10"/>
    <p:sldId id="262" r:id="rId11"/>
    <p:sldId id="300" r:id="rId12"/>
    <p:sldId id="266" r:id="rId13"/>
    <p:sldId id="267" r:id="rId14"/>
    <p:sldId id="265" r:id="rId15"/>
    <p:sldId id="268" r:id="rId16"/>
    <p:sldId id="270" r:id="rId17"/>
    <p:sldId id="302" r:id="rId18"/>
    <p:sldId id="297" r:id="rId19"/>
    <p:sldId id="301" r:id="rId20"/>
    <p:sldId id="293" r:id="rId21"/>
    <p:sldId id="304" r:id="rId22"/>
    <p:sldId id="298" r:id="rId23"/>
    <p:sldId id="271" r:id="rId24"/>
    <p:sldId id="277" r:id="rId25"/>
    <p:sldId id="278" r:id="rId26"/>
    <p:sldId id="279" r:id="rId27"/>
    <p:sldId id="299" r:id="rId28"/>
    <p:sldId id="287" r:id="rId29"/>
    <p:sldId id="281" r:id="rId30"/>
    <p:sldId id="282" r:id="rId31"/>
    <p:sldId id="291" r:id="rId32"/>
    <p:sldId id="284" r:id="rId33"/>
    <p:sldId id="288" r:id="rId34"/>
    <p:sldId id="283" r:id="rId35"/>
    <p:sldId id="305" r:id="rId36"/>
    <p:sldId id="276" r:id="rId37"/>
    <p:sldId id="307" r:id="rId38"/>
    <p:sldId id="272" r:id="rId39"/>
    <p:sldId id="30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D3D71-D669-4FAE-B233-7DAB0F6F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B2E8FE-50F8-4933-B996-3E6609B3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1810C-DBEF-4269-B055-A6162CF4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D7792-77F2-44D9-AC7A-EA2E6F79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FE443-987B-4FFB-9EAF-74A9D8C9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361BD-EF7B-452C-A08E-4CD7B6A0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DF7BD4-E932-47D3-AFA7-62CE9AC8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079D6-E2C7-4B65-AE47-4167D3F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79BB2-5E0E-4B3E-9248-E4FBBA9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445AB-AB24-46F7-9406-F8458136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54E688-83CE-44C5-B0D6-B53789E59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4FEE92-63A6-4032-BF76-8CEE4ADB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936F1-F1E6-4590-B095-40B7B474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AFD77-2219-4BDA-A05B-2E5F202F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308D2-FDCC-4467-98A3-1FBDC7DC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794BD-EAFC-45A0-AAF6-F5C4604D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19062-91BD-4357-8112-0A3EB01F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E4EC5-7898-4E71-A4D9-3CF94300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96AC6-118B-45E6-93F7-2EF265A6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30E98-5876-484E-BECA-11AE91FA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B86D3-A462-4DAB-8A99-46CEB87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B105AE-A6AB-4319-A3B0-09D6EE01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F647D-6970-49FD-8FC7-8B1709A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924F3-C62A-4235-B9FC-40C527F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C353C-ECD3-43ED-94B3-5770619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A377B-01CC-427D-A389-FB1CD7F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CB5F1-C1BC-4211-8ACA-2A61E13C8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F62395-2D54-49DF-BB7D-C69AD1D2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51FE6D-25B7-48E2-A3E8-1E5F1DE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A22E4-E512-4CB4-8BAB-CE5376A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ED3862-FECC-4792-B1D4-DCDE7D9F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197EE-C573-4DDE-984F-4C47ED6F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ED918E-B1EF-470A-9ADC-5186A79D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223AE9-5DD6-4635-AB2E-53D07E70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44F42-C0DD-4E16-81ED-C64521A0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312380-497C-47CC-8C51-67B7DAF3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1FFD86-0AFF-4C6A-A757-0E57DE70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6295D5-A20F-4002-8C1B-EED12424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D75A88-220A-4745-8D99-F7F5081A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21C5-9CB7-437E-8023-4917D317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AA0CF5-BAF1-4F34-913D-6B312C7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967A71-BCFC-44AE-BEF2-AC5A2E53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DC34FD-5E9A-4F68-92FA-38EF9776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0AFE06-5744-43A1-9304-95FFC578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68BC29-81BE-4EF5-905B-F99C8E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531E49-A8C7-42A6-B7D3-1FFBE110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2E5EB-64E0-4832-945D-6951398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F0DAE-51B2-4083-AD16-8CC3488F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D96B8E-379C-4632-9212-EC1BE7ED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A6DFE-3F6C-470C-AD9F-C3081B45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E1BD0-6621-4CC9-8E2E-4DA36291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391BC-BEF6-4022-B012-1BA7F081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FFD6F-830E-4B5F-A780-9FFE72BE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3DF931-90A5-4D50-90F4-2682ECAC2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9B23E-9ACC-45CF-A3B5-D68DA774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BA0F60-315E-4E62-B7E1-EB2961B9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EA3E52-3499-40B2-9B3E-3D05B5D9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FE517-287D-4FC3-8B4C-6F92181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ED4AED-C842-422F-B5C5-A8F8321F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4CF39-1C33-4F37-ACB9-BF4007D0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8CCE8-B400-448F-A821-4AEA6177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848-06BD-4831-87F0-50EDA13A68A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B6CAC-2B29-410C-BA3F-0AD9600BE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49609-9A34-4C92-8D96-49E8A5D1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3271-FF38-498E-BC03-62A6FC90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5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6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84CCD-AE74-4AF2-8F39-7AF8D621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strategies for </a:t>
            </a:r>
            <a:br>
              <a:rPr lang="en-US" dirty="0"/>
            </a:br>
            <a:r>
              <a:rPr lang="en-US" dirty="0"/>
              <a:t>deciphering transcriptomics</a:t>
            </a:r>
          </a:p>
        </p:txBody>
      </p:sp>
    </p:spTree>
    <p:extLst>
      <p:ext uri="{BB962C8B-B14F-4D97-AF65-F5344CB8AC3E}">
        <p14:creationId xmlns:p14="http://schemas.microsoft.com/office/powerpoint/2010/main" val="23099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004CC-EE69-44C3-8000-53516F5E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0346"/>
            <a:ext cx="10840584" cy="54202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2CC3BF-C8C2-4525-A3C5-EBFB54EF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 – Identify biomarkers of the IL2 response </a:t>
            </a:r>
            <a:br>
              <a:rPr lang="en-US" sz="4000" dirty="0"/>
            </a:br>
            <a:r>
              <a:rPr lang="en-US" sz="4000" dirty="0"/>
              <a:t>at baseline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576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7BE145-023E-452C-B65A-2AF2264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17F64-94CE-4E36-B910-8FF7FA4B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differential expression analyses to identify genes with expressions different between responders and non-responders</a:t>
            </a:r>
          </a:p>
          <a:p>
            <a:pPr lvl="1"/>
            <a:r>
              <a:rPr lang="en-US" dirty="0"/>
              <a:t>Based on DESeq2</a:t>
            </a:r>
          </a:p>
          <a:p>
            <a:pPr lvl="1"/>
            <a:r>
              <a:rPr lang="en-US" dirty="0"/>
              <a:t>MDS representations to visualize sample heterogeneity</a:t>
            </a:r>
          </a:p>
          <a:p>
            <a:pPr lvl="1"/>
            <a:endParaRPr lang="en-US" dirty="0"/>
          </a:p>
          <a:p>
            <a:r>
              <a:rPr lang="en-US" dirty="0"/>
              <a:t>Perform functional enrichment analyses to associate these gene signatures with signaling pathways and biological functions</a:t>
            </a:r>
          </a:p>
          <a:p>
            <a:pPr lvl="1"/>
            <a:r>
              <a:rPr lang="en-US" dirty="0"/>
              <a:t>Based on GSEA, GO, </a:t>
            </a:r>
            <a:r>
              <a:rPr lang="en-US" dirty="0" err="1"/>
              <a:t>EnrichR</a:t>
            </a:r>
            <a:r>
              <a:rPr lang="en-US" dirty="0"/>
              <a:t>, </a:t>
            </a:r>
            <a:r>
              <a:rPr lang="en-US" dirty="0" err="1"/>
              <a:t>stringDB</a:t>
            </a:r>
            <a:r>
              <a:rPr lang="en-US" dirty="0"/>
              <a:t> (querying ~170 databases)</a:t>
            </a:r>
          </a:p>
          <a:p>
            <a:pPr lvl="1"/>
            <a:r>
              <a:rPr lang="en-US" dirty="0"/>
              <a:t>Based on our own gene signatures derived from the lab and the literature</a:t>
            </a:r>
          </a:p>
          <a:p>
            <a:pPr lvl="1"/>
            <a:r>
              <a:rPr lang="en-US" dirty="0"/>
              <a:t>Based on the ICA-GSEA method (Phuong’s works)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8E09A2-F751-472F-B293-088582DE7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754" y="1121469"/>
            <a:ext cx="11546891" cy="57365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7BE145-023E-452C-B65A-2AF2264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E4E9D-F410-4B66-A7ED-D1956CF34806}"/>
              </a:ext>
            </a:extLst>
          </p:cNvPr>
          <p:cNvSpPr/>
          <p:nvPr/>
        </p:nvSpPr>
        <p:spPr>
          <a:xfrm>
            <a:off x="9982200" y="1319644"/>
            <a:ext cx="4965700" cy="575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3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FC202-8BC5-4CDA-9B4A-2BCBA7BE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81" y="1474237"/>
            <a:ext cx="10746819" cy="53837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09ECEB2-E16B-435B-B650-75B06C03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328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D69571C-0234-43C2-AA8A-F693119E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416"/>
            <a:ext cx="10643250" cy="5321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D6815D-39B4-46CF-B9B6-9EE8443B8F95}"/>
              </a:ext>
            </a:extLst>
          </p:cNvPr>
          <p:cNvSpPr/>
          <p:nvPr/>
        </p:nvSpPr>
        <p:spPr>
          <a:xfrm>
            <a:off x="6205491" y="1396416"/>
            <a:ext cx="5459767" cy="532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ADD39-43DD-4375-B8E8-2770585A6D5B}"/>
              </a:ext>
            </a:extLst>
          </p:cNvPr>
          <p:cNvSpPr/>
          <p:nvPr/>
        </p:nvSpPr>
        <p:spPr>
          <a:xfrm>
            <a:off x="717814" y="1301888"/>
            <a:ext cx="5459767" cy="11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80CC41-6A50-47FD-8A7A-03FD543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39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D69571C-0234-43C2-AA8A-F693119E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416"/>
            <a:ext cx="10643250" cy="5321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2DB87-9958-4751-BAE0-084CD77BD437}"/>
              </a:ext>
            </a:extLst>
          </p:cNvPr>
          <p:cNvSpPr/>
          <p:nvPr/>
        </p:nvSpPr>
        <p:spPr>
          <a:xfrm>
            <a:off x="1146314" y="397583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69A5B-B4DB-4056-B20C-F40BC8CCA52C}"/>
              </a:ext>
            </a:extLst>
          </p:cNvPr>
          <p:cNvSpPr/>
          <p:nvPr/>
        </p:nvSpPr>
        <p:spPr>
          <a:xfrm>
            <a:off x="1982295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6B78F-CE36-4A46-9411-E86025FA2CD3}"/>
              </a:ext>
            </a:extLst>
          </p:cNvPr>
          <p:cNvSpPr/>
          <p:nvPr/>
        </p:nvSpPr>
        <p:spPr>
          <a:xfrm>
            <a:off x="5464102" y="398345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51443-70CD-4561-9777-5EADD59C757D}"/>
              </a:ext>
            </a:extLst>
          </p:cNvPr>
          <p:cNvSpPr/>
          <p:nvPr/>
        </p:nvSpPr>
        <p:spPr>
          <a:xfrm>
            <a:off x="6472694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2A7E3-D3C5-4EE0-9C73-339E85232191}"/>
              </a:ext>
            </a:extLst>
          </p:cNvPr>
          <p:cNvSpPr/>
          <p:nvPr/>
        </p:nvSpPr>
        <p:spPr>
          <a:xfrm>
            <a:off x="1146314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070F1-C16A-416D-9FA0-DBABB1FACA41}"/>
              </a:ext>
            </a:extLst>
          </p:cNvPr>
          <p:cNvSpPr/>
          <p:nvPr/>
        </p:nvSpPr>
        <p:spPr>
          <a:xfrm>
            <a:off x="2870054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6076E-746B-44BE-9619-9F99F3EE94D9}"/>
              </a:ext>
            </a:extLst>
          </p:cNvPr>
          <p:cNvSpPr/>
          <p:nvPr/>
        </p:nvSpPr>
        <p:spPr>
          <a:xfrm>
            <a:off x="3757813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4245A-02C7-4725-851E-AA9DC45B12B2}"/>
              </a:ext>
            </a:extLst>
          </p:cNvPr>
          <p:cNvSpPr/>
          <p:nvPr/>
        </p:nvSpPr>
        <p:spPr>
          <a:xfrm>
            <a:off x="4593794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430AC-C468-4CAD-8AEA-B35A87D7379A}"/>
              </a:ext>
            </a:extLst>
          </p:cNvPr>
          <p:cNvSpPr/>
          <p:nvPr/>
        </p:nvSpPr>
        <p:spPr>
          <a:xfrm>
            <a:off x="5456970" y="158284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4E05B-C81C-4247-AA10-0F5C9DDDE7AA}"/>
              </a:ext>
            </a:extLst>
          </p:cNvPr>
          <p:cNvSpPr/>
          <p:nvPr/>
        </p:nvSpPr>
        <p:spPr>
          <a:xfrm>
            <a:off x="6205491" y="1396416"/>
            <a:ext cx="5459767" cy="532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444EB-2864-45D5-A646-A43CE13A8D78}"/>
              </a:ext>
            </a:extLst>
          </p:cNvPr>
          <p:cNvSpPr/>
          <p:nvPr/>
        </p:nvSpPr>
        <p:spPr>
          <a:xfrm>
            <a:off x="717814" y="1301888"/>
            <a:ext cx="5459767" cy="11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1A4342A-FB15-4AF1-A0C0-CE37644D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143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D69571C-0234-43C2-AA8A-F693119E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416"/>
            <a:ext cx="10643250" cy="5321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2DB87-9958-4751-BAE0-084CD77BD437}"/>
              </a:ext>
            </a:extLst>
          </p:cNvPr>
          <p:cNvSpPr/>
          <p:nvPr/>
        </p:nvSpPr>
        <p:spPr>
          <a:xfrm>
            <a:off x="1146314" y="397583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69A5B-B4DB-4056-B20C-F40BC8CCA52C}"/>
              </a:ext>
            </a:extLst>
          </p:cNvPr>
          <p:cNvSpPr/>
          <p:nvPr/>
        </p:nvSpPr>
        <p:spPr>
          <a:xfrm>
            <a:off x="1982295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6B78F-CE36-4A46-9411-E86025FA2CD3}"/>
              </a:ext>
            </a:extLst>
          </p:cNvPr>
          <p:cNvSpPr/>
          <p:nvPr/>
        </p:nvSpPr>
        <p:spPr>
          <a:xfrm>
            <a:off x="5464102" y="398345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51443-70CD-4561-9777-5EADD59C757D}"/>
              </a:ext>
            </a:extLst>
          </p:cNvPr>
          <p:cNvSpPr/>
          <p:nvPr/>
        </p:nvSpPr>
        <p:spPr>
          <a:xfrm>
            <a:off x="6472694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2A7E3-D3C5-4EE0-9C73-339E85232191}"/>
              </a:ext>
            </a:extLst>
          </p:cNvPr>
          <p:cNvSpPr/>
          <p:nvPr/>
        </p:nvSpPr>
        <p:spPr>
          <a:xfrm>
            <a:off x="1146314" y="158922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070F1-C16A-416D-9FA0-DBABB1FACA41}"/>
              </a:ext>
            </a:extLst>
          </p:cNvPr>
          <p:cNvSpPr/>
          <p:nvPr/>
        </p:nvSpPr>
        <p:spPr>
          <a:xfrm>
            <a:off x="2870054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6076E-746B-44BE-9619-9F99F3EE94D9}"/>
              </a:ext>
            </a:extLst>
          </p:cNvPr>
          <p:cNvSpPr/>
          <p:nvPr/>
        </p:nvSpPr>
        <p:spPr>
          <a:xfrm>
            <a:off x="3757813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4245A-02C7-4725-851E-AA9DC45B12B2}"/>
              </a:ext>
            </a:extLst>
          </p:cNvPr>
          <p:cNvSpPr/>
          <p:nvPr/>
        </p:nvSpPr>
        <p:spPr>
          <a:xfrm>
            <a:off x="4593794" y="1573984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430AC-C468-4CAD-8AEA-B35A87D7379A}"/>
              </a:ext>
            </a:extLst>
          </p:cNvPr>
          <p:cNvSpPr/>
          <p:nvPr/>
        </p:nvSpPr>
        <p:spPr>
          <a:xfrm>
            <a:off x="5456970" y="1582848"/>
            <a:ext cx="655853" cy="75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444EB-2864-45D5-A646-A43CE13A8D78}"/>
              </a:ext>
            </a:extLst>
          </p:cNvPr>
          <p:cNvSpPr/>
          <p:nvPr/>
        </p:nvSpPr>
        <p:spPr>
          <a:xfrm>
            <a:off x="6021683" y="1319644"/>
            <a:ext cx="5459767" cy="11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A5CCA-FE3E-4F8A-8A65-EAE55527CA1A}"/>
              </a:ext>
            </a:extLst>
          </p:cNvPr>
          <p:cNvSpPr/>
          <p:nvPr/>
        </p:nvSpPr>
        <p:spPr>
          <a:xfrm>
            <a:off x="717814" y="1301888"/>
            <a:ext cx="5459767" cy="11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7A3D74-E41D-4885-A23C-43F3B661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 – Identify genes and pathways impacted by the IL2 treatment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864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D100E-7837-40AA-A1B2-49C078585691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DEADC-8044-4876-A39B-C583268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gene co-expression networks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0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1F6037F1-D024-480A-B8B8-C09CCEA9B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07051"/>
              </p:ext>
            </p:extLst>
          </p:nvPr>
        </p:nvGraphicFramePr>
        <p:xfrm>
          <a:off x="3730624" y="1825625"/>
          <a:ext cx="4442400" cy="444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crobat Document" r:id="rId3" imgW="5714844" imgH="5714584" progId="AcroExch.Document.DC">
                  <p:embed/>
                </p:oleObj>
              </mc:Choice>
              <mc:Fallback>
                <p:oleObj name="Acrobat Document" r:id="rId3" imgW="5714844" imgH="571458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624" y="1825625"/>
                        <a:ext cx="4442400" cy="444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DEADC-8044-4876-A39B-C583268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gene co-expression networks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7843BB-F191-46B0-ADE5-6EBF8645921D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0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48D0EDC1-5348-4BEB-82CD-345750AC5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18398"/>
              </p:ext>
            </p:extLst>
          </p:nvPr>
        </p:nvGraphicFramePr>
        <p:xfrm>
          <a:off x="3729600" y="1825200"/>
          <a:ext cx="4441825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Acrobat Document" r:id="rId3" imgW="5714844" imgH="5714584" progId="AcroExch.Document.DC">
                  <p:embed/>
                </p:oleObj>
              </mc:Choice>
              <mc:Fallback>
                <p:oleObj name="Acrobat Document" r:id="rId3" imgW="5714844" imgH="571458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9600" y="1825200"/>
                        <a:ext cx="4441825" cy="444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DEADC-8044-4876-A39B-C583268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gene co-expression networks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7843BB-F191-46B0-ADE5-6EBF8645921D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4B00-8BBD-4673-837B-04E1DCC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00C33-8007-4DB1-94DA-5720094B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r>
              <a:rPr lang="en-US" dirty="0"/>
              <a:t>Transcriptomic profiles from sorted </a:t>
            </a:r>
            <a:r>
              <a:rPr lang="en-US" dirty="0" err="1"/>
              <a:t>Teff</a:t>
            </a:r>
            <a:r>
              <a:rPr lang="en-US" dirty="0"/>
              <a:t> and </a:t>
            </a:r>
            <a:r>
              <a:rPr lang="en-US" dirty="0" err="1"/>
              <a:t>Treg</a:t>
            </a:r>
            <a:r>
              <a:rPr lang="en-US" dirty="0"/>
              <a:t> cells at 6 timepoints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9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D100E-7837-40AA-A1B2-49C078585691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DEADC-8044-4876-A39B-C583268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gene co-expression networks using the WGCNA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Teff</a:t>
            </a:r>
            <a:r>
              <a:rPr lang="en-US" dirty="0"/>
              <a:t> samples from placebo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Teff</a:t>
            </a:r>
            <a:r>
              <a:rPr lang="en-US" dirty="0"/>
              <a:t> samples from IL2-treated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Treg</a:t>
            </a:r>
            <a:r>
              <a:rPr lang="en-US" dirty="0"/>
              <a:t> samples from placebo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Treg</a:t>
            </a:r>
            <a:r>
              <a:rPr lang="en-US" dirty="0"/>
              <a:t> samples from IL2-treated patients</a:t>
            </a:r>
          </a:p>
          <a:p>
            <a:pPr lvl="1"/>
            <a:endParaRPr lang="en-US" dirty="0"/>
          </a:p>
          <a:p>
            <a:r>
              <a:rPr lang="en-US" dirty="0"/>
              <a:t>Topological analyses to decipher immune systems</a:t>
            </a:r>
          </a:p>
          <a:p>
            <a:pPr lvl="1"/>
            <a:r>
              <a:rPr lang="en-US" dirty="0"/>
              <a:t>Identify communities of genes having similar expression patterns overtime</a:t>
            </a:r>
          </a:p>
          <a:p>
            <a:pPr lvl="1"/>
            <a:r>
              <a:rPr lang="en-US" dirty="0"/>
              <a:t>Identify hubs and bottlenecks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5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D100E-7837-40AA-A1B2-49C078585691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DEADC-8044-4876-A39B-C583268F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/>
          <a:lstStyle/>
          <a:p>
            <a:r>
              <a:rPr lang="en-US" dirty="0"/>
              <a:t>Generation of gene co-expression networks using the WGCNA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Teff</a:t>
            </a:r>
            <a:r>
              <a:rPr lang="en-US" dirty="0"/>
              <a:t> samples from placebo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Teff</a:t>
            </a:r>
            <a:r>
              <a:rPr lang="en-US" dirty="0"/>
              <a:t> samples from IL2-treated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Treg</a:t>
            </a:r>
            <a:r>
              <a:rPr lang="en-US" dirty="0"/>
              <a:t> samples from placebo patients</a:t>
            </a:r>
          </a:p>
          <a:p>
            <a:pPr lvl="1"/>
            <a:r>
              <a:rPr lang="en-US" dirty="0"/>
              <a:t>1 network for </a:t>
            </a:r>
            <a:r>
              <a:rPr lang="en-US" dirty="0" err="1"/>
              <a:t>Treg</a:t>
            </a:r>
            <a:r>
              <a:rPr lang="en-US" dirty="0"/>
              <a:t> samples from IL2-treated patients</a:t>
            </a:r>
          </a:p>
          <a:p>
            <a:pPr lvl="1"/>
            <a:endParaRPr lang="en-US" dirty="0"/>
          </a:p>
          <a:p>
            <a:r>
              <a:rPr lang="en-US" dirty="0"/>
              <a:t>Systematic analysis of gene co-expression modules</a:t>
            </a:r>
          </a:p>
          <a:p>
            <a:pPr lvl="1"/>
            <a:r>
              <a:rPr lang="en-US" dirty="0"/>
              <a:t>Determine the module kinetics</a:t>
            </a:r>
          </a:p>
          <a:p>
            <a:pPr lvl="1"/>
            <a:r>
              <a:rPr lang="en-US" dirty="0"/>
              <a:t>Identify PPI hubs</a:t>
            </a:r>
          </a:p>
          <a:p>
            <a:pPr lvl="1"/>
            <a:r>
              <a:rPr lang="en-US" dirty="0"/>
              <a:t>Associations with clinical data using ML approaches (regression, LDA, …)</a:t>
            </a:r>
          </a:p>
          <a:p>
            <a:pPr lvl="1"/>
            <a:r>
              <a:rPr lang="en-US" dirty="0"/>
              <a:t>Functional enrichment  analysis using ~170 databases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D100E-7837-40AA-A1B2-49C078585691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Image 6" descr="Une image contenant pluie&#10;&#10;Description générée automatiquement">
            <a:extLst>
              <a:ext uri="{FF2B5EF4-FFF2-40B4-BE49-F238E27FC236}">
                <a16:creationId xmlns:a16="http://schemas.microsoft.com/office/drawing/2014/main" id="{B84DF79C-DFD1-4E6C-8B98-6DE1A56C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4504"/>
            <a:ext cx="9346401" cy="6008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E60C462-07B2-4A93-AFBF-3AD37B2334D9}"/>
              </a:ext>
            </a:extLst>
          </p:cNvPr>
          <p:cNvSpPr txBox="1"/>
          <p:nvPr/>
        </p:nvSpPr>
        <p:spPr>
          <a:xfrm>
            <a:off x="9046346" y="843240"/>
            <a:ext cx="314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Teff</a:t>
            </a:r>
            <a:r>
              <a:rPr lang="en-US" b="1" dirty="0"/>
              <a:t> network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 modules identified </a:t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00D1B-F3C8-4671-8CD7-C0F264C5E58C}"/>
              </a:ext>
            </a:extLst>
          </p:cNvPr>
          <p:cNvSpPr/>
          <p:nvPr/>
        </p:nvSpPr>
        <p:spPr>
          <a:xfrm>
            <a:off x="2679700" y="681036"/>
            <a:ext cx="1663700" cy="34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8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8A97F83-8D82-4124-82BA-D83B8391C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6A0A25-B0E1-4ECD-95C0-ADC6D7EAD6DE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FFB17D-C572-469B-845B-5492C384EAA1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Teff</a:t>
            </a:r>
            <a:r>
              <a:rPr lang="en-US" b="1" dirty="0"/>
              <a:t> network</a:t>
            </a:r>
            <a:br>
              <a:rPr lang="en-US" b="1" dirty="0"/>
            </a:br>
            <a:r>
              <a:rPr lang="en-US" b="1" dirty="0"/>
              <a:t>blue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with inflammation </a:t>
            </a:r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FD7388-FB98-4B61-980C-6BF1168DB4D8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8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428433B-05A7-462B-9FF4-8BA2725C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51F359-2F11-48D7-B1B7-5A7FC559D9DA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9831D9-3014-4DDF-9471-42A002708B9C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Teff</a:t>
            </a:r>
            <a:r>
              <a:rPr lang="en-US" b="1" dirty="0"/>
              <a:t> network</a:t>
            </a:r>
            <a:br>
              <a:rPr lang="en-US" b="1" dirty="0"/>
            </a:br>
            <a:r>
              <a:rPr lang="en-US" b="1" dirty="0"/>
              <a:t>brown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with RNA-processing</a:t>
            </a:r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DC9CBF-4E73-4872-900E-786E70FDF965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5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6EA204AC-70BB-44A9-97C9-83A1F4E2D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6EAB6-5CCB-4D64-8BCB-20430CF585EE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B5948A-50D5-41EC-90FF-C538F7BCF8A4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Teff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turquoise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gene expression mechanisms</a:t>
            </a:r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16B09E-0F42-44F3-B361-261781C2EB44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6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665D084-E04B-40D4-9BE0-1A1E80834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880"/>
            <a:ext cx="9345964" cy="600812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2B4965-F5BA-4692-9C25-AFEE68C27E12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4C2D5C-5E17-49A4-AFF1-9C073909CE6E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Teff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yellow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gene ribosomal mechanisms</a:t>
            </a:r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44D8E-7A6D-4CC7-B731-04A7C9A9F13B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3D100E-7837-40AA-A1B2-49C078585691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Image 6" descr="Une image contenant pluie&#10;&#10;Description générée automatiquement">
            <a:extLst>
              <a:ext uri="{FF2B5EF4-FFF2-40B4-BE49-F238E27FC236}">
                <a16:creationId xmlns:a16="http://schemas.microsoft.com/office/drawing/2014/main" id="{B84DF79C-DFD1-4E6C-8B98-6DE1A56C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14504"/>
            <a:ext cx="9346401" cy="6008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21A307-8D36-4ABC-968E-B353D29E2350}"/>
              </a:ext>
            </a:extLst>
          </p:cNvPr>
          <p:cNvSpPr txBox="1"/>
          <p:nvPr/>
        </p:nvSpPr>
        <p:spPr>
          <a:xfrm>
            <a:off x="9046346" y="843240"/>
            <a:ext cx="314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12 modules identified </a:t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921E-F88A-45B9-BA41-04CB60187B2B}"/>
              </a:ext>
            </a:extLst>
          </p:cNvPr>
          <p:cNvSpPr/>
          <p:nvPr/>
        </p:nvSpPr>
        <p:spPr>
          <a:xfrm>
            <a:off x="2679700" y="681036"/>
            <a:ext cx="1663700" cy="34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B797EF-B7AB-4FBA-9C2D-7FCE5686E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99"/>
            <a:ext cx="9346401" cy="600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664E1B-1844-4F7E-B82B-D6861B80DFAD}"/>
              </a:ext>
            </a:extLst>
          </p:cNvPr>
          <p:cNvSpPr/>
          <p:nvPr/>
        </p:nvSpPr>
        <p:spPr>
          <a:xfrm>
            <a:off x="2527362" y="817678"/>
            <a:ext cx="1816038" cy="34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7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5208C5C-50AF-4A77-96BF-9F10665E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0FBF2E-3404-4E88-8913-4871A1B4E056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32751-DF09-47BC-B51D-EEA41F3334A0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F76E29-022E-4BBC-B426-7F24176361B8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turquoise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chemo-attraction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87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7F91B5E1-1AD2-4A17-A0DC-92B3E6CF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527E7D-86CF-4ED7-B83E-58BF5DD41458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F784B2-0754-4F46-9FCD-A5E51E6789DA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65B32E-88E3-4432-BC47-0666DFD4F451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black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inflammation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428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4B00-8BBD-4673-837B-04E1DCC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100C33-8007-4DB1-94DA-5720094B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r>
              <a:rPr lang="en-US" dirty="0"/>
              <a:t>Transcriptomic profiles from sorted </a:t>
            </a:r>
            <a:r>
              <a:rPr lang="en-US" dirty="0" err="1"/>
              <a:t>Teff</a:t>
            </a:r>
            <a:r>
              <a:rPr lang="en-US" dirty="0"/>
              <a:t> and </a:t>
            </a:r>
            <a:r>
              <a:rPr lang="en-US" dirty="0" err="1"/>
              <a:t>Treg</a:t>
            </a:r>
            <a:r>
              <a:rPr lang="en-US" dirty="0"/>
              <a:t> cells at 6 timepoints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DCF078E-A7C0-4D5A-AB1B-4CC0F80AB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71061"/>
              </p:ext>
            </p:extLst>
          </p:nvPr>
        </p:nvGraphicFramePr>
        <p:xfrm>
          <a:off x="2675307" y="2110646"/>
          <a:ext cx="6841385" cy="456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Acrobat Document" r:id="rId3" imgW="10286910" imgH="6857760" progId="AcroExch.Document.DC">
                  <p:embed/>
                </p:oleObj>
              </mc:Choice>
              <mc:Fallback>
                <p:oleObj name="Acrobat Document" r:id="rId3" imgW="10286910" imgH="68577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307" y="2110646"/>
                        <a:ext cx="6841385" cy="456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54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C161346-87E3-43FB-A5E3-C5FF4FBF0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CA9428-CD4F-4CD0-9687-00B90F6614D1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1A2C37-9C0B-491A-A9EA-2A809C6B30A5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A1D68C-6F45-4F12-AF4B-49138A19F4BE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blue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gene ribosomal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45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84365F9-98A6-4B1E-B957-D9E4CDACC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6B2DB8-8412-4DAC-895B-1C85458EF3BF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9D1B28-94A7-4588-939C-E7F20C3C81A3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BC2C00-F07D-484C-AC82-D1FD145AC994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red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IL2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406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4939709-8C17-4FE3-8B7C-E2D0517E4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CAE513-23E2-485B-93C6-EF8A4E990E93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4FC8139-C04C-41D4-9769-56DB4A71BE48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6A43C8-1F0D-4983-978B-9B835ABD15FC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green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IL2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9050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1705545-8763-4270-ADBE-99B4A295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C5A89A-2E77-45F9-8866-B2A4567E538C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8275B-3BC2-46EE-B586-D25B92069468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7C894C-2C17-4F9B-BB2D-E5C9DAC43B1B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pink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IL2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0587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FB18B2-C659-4E95-BFB6-25D2AA0E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600"/>
            <a:ext cx="9346400" cy="6008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EC9FCC-862C-4340-8F97-C21B28DDBA0E}"/>
              </a:ext>
            </a:extLst>
          </p:cNvPr>
          <p:cNvSpPr/>
          <p:nvPr/>
        </p:nvSpPr>
        <p:spPr>
          <a:xfrm>
            <a:off x="7250545" y="2826327"/>
            <a:ext cx="1976582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7EFC33-91C1-4CF5-9E25-2D4E46D83EA5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3 – Generate and analyze gene co-expression networks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B05C63-3479-4429-BAE4-C5DC1AED3C78}"/>
              </a:ext>
            </a:extLst>
          </p:cNvPr>
          <p:cNvSpPr txBox="1"/>
          <p:nvPr/>
        </p:nvSpPr>
        <p:spPr>
          <a:xfrm>
            <a:off x="9046346" y="843240"/>
            <a:ext cx="314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Treg</a:t>
            </a:r>
            <a:r>
              <a:rPr lang="en-US" b="1" dirty="0"/>
              <a:t> network </a:t>
            </a:r>
            <a:br>
              <a:rPr lang="en-US" b="1" dirty="0"/>
            </a:br>
            <a:r>
              <a:rPr lang="en-US" b="1" dirty="0"/>
              <a:t>brown module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module associated to T-cell mechanisms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0425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61DA720-806B-4AC7-8DC2-EB1DD625B295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– Detect gene isoforms specific to patients' responses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244D3-E628-48E6-9531-F3237CE6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detect gene isoforms (transcripts) associated with the patient’s responses (responders vs. non-responders) ?</a:t>
            </a:r>
          </a:p>
          <a:p>
            <a:pPr lvl="1"/>
            <a:r>
              <a:rPr lang="en-US" dirty="0"/>
              <a:t>In terms of isoform expression</a:t>
            </a:r>
          </a:p>
          <a:p>
            <a:pPr lvl="1"/>
            <a:r>
              <a:rPr lang="en-US" dirty="0"/>
              <a:t>In terms of isoform usage</a:t>
            </a:r>
          </a:p>
          <a:p>
            <a:pPr lvl="1"/>
            <a:endParaRPr lang="en-US" dirty="0"/>
          </a:p>
          <a:p>
            <a:r>
              <a:rPr lang="en-US" dirty="0"/>
              <a:t>Analysis based on the </a:t>
            </a:r>
            <a:r>
              <a:rPr lang="en-US" dirty="0" err="1"/>
              <a:t>IsoformSwitchAnalyseR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	Detect isoform switches via </a:t>
            </a:r>
            <a:r>
              <a:rPr lang="en-US" dirty="0" err="1"/>
              <a:t>DEXseq</a:t>
            </a:r>
            <a:endParaRPr lang="en-US" dirty="0"/>
          </a:p>
          <a:p>
            <a:pPr lvl="1"/>
            <a:r>
              <a:rPr lang="en-US" dirty="0"/>
              <a:t>	Analysis of individual isoform switching</a:t>
            </a:r>
          </a:p>
          <a:p>
            <a:pPr lvl="1"/>
            <a:r>
              <a:rPr lang="en-US" dirty="0"/>
              <a:t>	By combining or not </a:t>
            </a:r>
            <a:r>
              <a:rPr lang="en-US" dirty="0" err="1"/>
              <a:t>Teff</a:t>
            </a:r>
            <a:r>
              <a:rPr lang="en-US" dirty="0"/>
              <a:t> and </a:t>
            </a:r>
            <a:r>
              <a:rPr lang="en-US" dirty="0" err="1"/>
              <a:t>Treg</a:t>
            </a:r>
            <a:r>
              <a:rPr lang="en-US" dirty="0"/>
              <a:t> profiles</a:t>
            </a:r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6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D30C97-195D-4C2E-AE70-6B673EB20C4D}"/>
              </a:ext>
            </a:extLst>
          </p:cNvPr>
          <p:cNvGrpSpPr/>
          <p:nvPr/>
        </p:nvGrpSpPr>
        <p:grpSpPr>
          <a:xfrm>
            <a:off x="2575843" y="452761"/>
            <a:ext cx="9536258" cy="6343094"/>
            <a:chOff x="92075" y="82154"/>
            <a:chExt cx="12344400" cy="821094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190DB49B-1B11-45DC-8FF8-2F0DE6692E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493819"/>
                </p:ext>
              </p:extLst>
            </p:nvPr>
          </p:nvGraphicFramePr>
          <p:xfrm>
            <a:off x="92075" y="82154"/>
            <a:ext cx="6172200" cy="4114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Acrobat Document" r:id="rId3" imgW="6171931" imgH="4114800" progId="AcroExch.Document.DC">
                    <p:embed/>
                  </p:oleObj>
                </mc:Choice>
                <mc:Fallback>
                  <p:oleObj name="Acrobat Document" r:id="rId3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075" y="82154"/>
                          <a:ext cx="6172200" cy="41147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9D797D8-B520-4E62-A73A-88AF12D94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174981"/>
                </p:ext>
              </p:extLst>
            </p:nvPr>
          </p:nvGraphicFramePr>
          <p:xfrm>
            <a:off x="6264275" y="82154"/>
            <a:ext cx="6172200" cy="411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Acrobat Document" r:id="rId5" imgW="6171931" imgH="4114800" progId="AcroExch.Document.DC">
                    <p:embed/>
                  </p:oleObj>
                </mc:Choice>
                <mc:Fallback>
                  <p:oleObj name="Acrobat Document" r:id="rId5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64275" y="82154"/>
                          <a:ext cx="6172200" cy="411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C6DD03D6-7232-4991-BF6F-51DD46BB7F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141499"/>
                </p:ext>
              </p:extLst>
            </p:nvPr>
          </p:nvGraphicFramePr>
          <p:xfrm>
            <a:off x="6264275" y="4178300"/>
            <a:ext cx="6172200" cy="411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Acrobat Document" r:id="rId7" imgW="6171931" imgH="4114800" progId="AcroExch.Document.DC">
                    <p:embed/>
                  </p:oleObj>
                </mc:Choice>
                <mc:Fallback>
                  <p:oleObj name="Acrobat Document" r:id="rId7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64275" y="4178300"/>
                          <a:ext cx="6172200" cy="411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3F39251C-83E5-487C-AF6D-59C96CD10D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513631"/>
                </p:ext>
              </p:extLst>
            </p:nvPr>
          </p:nvGraphicFramePr>
          <p:xfrm>
            <a:off x="92075" y="4178300"/>
            <a:ext cx="6172200" cy="411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Acrobat Document" r:id="rId9" imgW="6171931" imgH="4114800" progId="AcroExch.Document.DC">
                    <p:embed/>
                  </p:oleObj>
                </mc:Choice>
                <mc:Fallback>
                  <p:oleObj name="Acrobat Document" r:id="rId9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075" y="4178300"/>
                          <a:ext cx="6172200" cy="41148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3D33FC8-4962-4074-93F8-0445EFC7CCAC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– Detect gene isoforms specific to patients' responses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E81514-51A6-4E91-9234-C11F398C2FFE}"/>
              </a:ext>
            </a:extLst>
          </p:cNvPr>
          <p:cNvSpPr txBox="1"/>
          <p:nvPr/>
        </p:nvSpPr>
        <p:spPr>
          <a:xfrm>
            <a:off x="-351654" y="768361"/>
            <a:ext cx="314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both</a:t>
            </a:r>
            <a:br>
              <a:rPr lang="en-US" b="1" dirty="0"/>
            </a:br>
            <a:r>
              <a:rPr lang="en-US" b="1" dirty="0" err="1"/>
              <a:t>Teff</a:t>
            </a:r>
            <a:r>
              <a:rPr lang="en-US" b="1" dirty="0"/>
              <a:t> and </a:t>
            </a:r>
            <a:r>
              <a:rPr lang="en-US" b="1" dirty="0" err="1"/>
              <a:t>Treg</a:t>
            </a:r>
            <a:r>
              <a:rPr lang="en-US" b="1" dirty="0"/>
              <a:t> samples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CSGALNACT1</a:t>
            </a:r>
          </a:p>
          <a:p>
            <a:pPr algn="ctr"/>
            <a:r>
              <a:rPr lang="en-US" b="1" dirty="0"/>
              <a:t>GOLGA8A</a:t>
            </a:r>
          </a:p>
          <a:p>
            <a:pPr algn="ctr"/>
            <a:r>
              <a:rPr lang="en-US" b="1" dirty="0"/>
              <a:t>HLA-B</a:t>
            </a:r>
          </a:p>
          <a:p>
            <a:pPr algn="ctr"/>
            <a:r>
              <a:rPr lang="en-US" b="1" dirty="0"/>
              <a:t>MXD1</a:t>
            </a:r>
          </a:p>
        </p:txBody>
      </p:sp>
    </p:spTree>
    <p:extLst>
      <p:ext uri="{BB962C8B-B14F-4D97-AF65-F5344CB8AC3E}">
        <p14:creationId xmlns:p14="http://schemas.microsoft.com/office/powerpoint/2010/main" val="328235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D30C97-195D-4C2E-AE70-6B673EB20C4D}"/>
              </a:ext>
            </a:extLst>
          </p:cNvPr>
          <p:cNvGrpSpPr/>
          <p:nvPr/>
        </p:nvGrpSpPr>
        <p:grpSpPr>
          <a:xfrm>
            <a:off x="2575843" y="385085"/>
            <a:ext cx="9616157" cy="6410770"/>
            <a:chOff x="92075" y="-5451"/>
            <a:chExt cx="12447827" cy="8298551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190DB49B-1B11-45DC-8FF8-2F0DE6692E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75" y="82154"/>
            <a:ext cx="6172200" cy="4114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Acrobat Document" r:id="rId3" imgW="6171931" imgH="4114800" progId="AcroExch.Document.DC">
                    <p:embed/>
                  </p:oleObj>
                </mc:Choice>
                <mc:Fallback>
                  <p:oleObj name="Acrobat Document" r:id="rId3" imgW="6171931" imgH="4114800" progId="AcroExch.Document.DC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190DB49B-1B11-45DC-8FF8-2F0DE6692E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075" y="82154"/>
                          <a:ext cx="6172200" cy="41147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9D797D8-B520-4E62-A73A-88AF12D947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4275" y="82154"/>
            <a:ext cx="6172200" cy="411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Acrobat Document" r:id="rId5" imgW="6171931" imgH="4114800" progId="AcroExch.Document.DC">
                    <p:embed/>
                  </p:oleObj>
                </mc:Choice>
                <mc:Fallback>
                  <p:oleObj name="Acrobat Document" r:id="rId5" imgW="6171931" imgH="4114800" progId="AcroExch.Document.DC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49D797D8-B520-4E62-A73A-88AF12D947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64275" y="82154"/>
                          <a:ext cx="6172200" cy="411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3F39251C-83E5-487C-AF6D-59C96CD10D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302279"/>
                </p:ext>
              </p:extLst>
            </p:nvPr>
          </p:nvGraphicFramePr>
          <p:xfrm>
            <a:off x="92075" y="-5451"/>
            <a:ext cx="12447827" cy="8298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Acrobat Document" r:id="rId7" imgW="6171931" imgH="4114800" progId="AcroExch.Document.DC">
                    <p:embed/>
                  </p:oleObj>
                </mc:Choice>
                <mc:Fallback>
                  <p:oleObj name="Acrobat Document" r:id="rId7" imgW="6171931" imgH="4114800" progId="AcroExch.Document.DC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3F39251C-83E5-487C-AF6D-59C96CD10D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075" y="-5451"/>
                          <a:ext cx="12447827" cy="82985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C6DD03D6-7232-4991-BF6F-51DD46BB7F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4275" y="4178300"/>
            <a:ext cx="6172200" cy="411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Acrobat Document" r:id="rId9" imgW="6171931" imgH="4114800" progId="AcroExch.Document.DC">
                    <p:embed/>
                  </p:oleObj>
                </mc:Choice>
                <mc:Fallback>
                  <p:oleObj name="Acrobat Document" r:id="rId9" imgW="6171931" imgH="4114800" progId="AcroExch.Document.DC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C6DD03D6-7232-4991-BF6F-51DD46BB7F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64275" y="4178300"/>
                          <a:ext cx="6172200" cy="411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3D33FC8-4962-4074-93F8-0445EFC7CCAC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– Detect gene isoforms specific to patients' responses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E81514-51A6-4E91-9234-C11F398C2FFE}"/>
              </a:ext>
            </a:extLst>
          </p:cNvPr>
          <p:cNvSpPr txBox="1"/>
          <p:nvPr/>
        </p:nvSpPr>
        <p:spPr>
          <a:xfrm>
            <a:off x="-351654" y="768361"/>
            <a:ext cx="314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both</a:t>
            </a:r>
            <a:br>
              <a:rPr lang="en-US" b="1" dirty="0"/>
            </a:br>
            <a:r>
              <a:rPr lang="en-US" b="1" dirty="0" err="1"/>
              <a:t>Teff</a:t>
            </a:r>
            <a:r>
              <a:rPr lang="en-US" b="1" dirty="0"/>
              <a:t> and </a:t>
            </a:r>
            <a:r>
              <a:rPr lang="en-US" b="1" dirty="0" err="1"/>
              <a:t>Treg</a:t>
            </a:r>
            <a:r>
              <a:rPr lang="en-US" b="1" dirty="0"/>
              <a:t> samples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CSGALNACT1</a:t>
            </a:r>
          </a:p>
          <a:p>
            <a:pPr algn="ctr"/>
            <a:r>
              <a:rPr lang="en-US" b="1" dirty="0"/>
              <a:t>GOLGA8A</a:t>
            </a:r>
          </a:p>
          <a:p>
            <a:pPr algn="ctr"/>
            <a:r>
              <a:rPr lang="en-US" b="1" dirty="0"/>
              <a:t>HLA-B</a:t>
            </a:r>
          </a:p>
          <a:p>
            <a:pPr algn="ctr"/>
            <a:r>
              <a:rPr lang="en-US" b="1" dirty="0"/>
              <a:t>MXD1</a:t>
            </a:r>
          </a:p>
        </p:txBody>
      </p:sp>
    </p:spTree>
    <p:extLst>
      <p:ext uri="{BB962C8B-B14F-4D97-AF65-F5344CB8AC3E}">
        <p14:creationId xmlns:p14="http://schemas.microsoft.com/office/powerpoint/2010/main" val="940158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55DB85-FA0E-43FC-B46A-881715A58F54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– Detect gene isoforms specific to patients' responses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6945E7-AB45-47B4-8BBA-D21DFBD0FFAE}"/>
              </a:ext>
            </a:extLst>
          </p:cNvPr>
          <p:cNvSpPr txBox="1"/>
          <p:nvPr/>
        </p:nvSpPr>
        <p:spPr>
          <a:xfrm>
            <a:off x="-351654" y="768361"/>
            <a:ext cx="314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restricted to </a:t>
            </a:r>
            <a:br>
              <a:rPr lang="en-US" b="1" dirty="0"/>
            </a:br>
            <a:r>
              <a:rPr lang="en-US" b="1" dirty="0" err="1"/>
              <a:t>Treg</a:t>
            </a:r>
            <a:r>
              <a:rPr lang="en-US" b="1" dirty="0"/>
              <a:t> samples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HLA-DQB1</a:t>
            </a:r>
          </a:p>
          <a:p>
            <a:pPr algn="ctr"/>
            <a:r>
              <a:rPr lang="en-US" b="1" dirty="0"/>
              <a:t>GP6</a:t>
            </a:r>
          </a:p>
          <a:p>
            <a:pPr algn="ctr"/>
            <a:r>
              <a:rPr lang="en-US" b="1" dirty="0"/>
              <a:t>C1R</a:t>
            </a:r>
          </a:p>
          <a:p>
            <a:pPr algn="ctr"/>
            <a:r>
              <a:rPr lang="en-US" b="1" dirty="0"/>
              <a:t>MXD1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5D95C-DFFB-49F9-8656-A41E1933AFE0}"/>
              </a:ext>
            </a:extLst>
          </p:cNvPr>
          <p:cNvGrpSpPr/>
          <p:nvPr/>
        </p:nvGrpSpPr>
        <p:grpSpPr>
          <a:xfrm>
            <a:off x="2577380" y="768361"/>
            <a:ext cx="9036209" cy="6071384"/>
            <a:chOff x="3063228" y="-1458882"/>
            <a:chExt cx="9537800" cy="640840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A4BAEB0D-CC0C-4FF3-B8A4-9D714A2722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750179"/>
                </p:ext>
              </p:extLst>
            </p:nvPr>
          </p:nvGraphicFramePr>
          <p:xfrm>
            <a:off x="3063228" y="-1458407"/>
            <a:ext cx="4768779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Acrobat Document" r:id="rId3" imgW="6171931" imgH="4114800" progId="AcroExch.Document.DC">
                    <p:embed/>
                  </p:oleObj>
                </mc:Choice>
                <mc:Fallback>
                  <p:oleObj name="Acrobat Document" r:id="rId3" imgW="6171931" imgH="4114800" progId="AcroExch.Document.DC">
                    <p:embed/>
                    <p:pic>
                      <p:nvPicPr>
                        <p:cNvPr id="4" name="Content Placeholder 3">
                          <a:extLst>
                            <a:ext uri="{FF2B5EF4-FFF2-40B4-BE49-F238E27FC236}">
                              <a16:creationId xmlns:a16="http://schemas.microsoft.com/office/drawing/2014/main" id="{C073553F-22FA-440D-8ECB-8E6662C032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3228" y="-1458407"/>
                          <a:ext cx="4768779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83920756-370A-4942-9FD4-B5C4EF9F30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433617"/>
                </p:ext>
              </p:extLst>
            </p:nvPr>
          </p:nvGraphicFramePr>
          <p:xfrm>
            <a:off x="7832249" y="-1458882"/>
            <a:ext cx="4768779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Acrobat Document" r:id="rId5" imgW="6171931" imgH="4114800" progId="AcroExch.Document.DC">
                    <p:embed/>
                  </p:oleObj>
                </mc:Choice>
                <mc:Fallback>
                  <p:oleObj name="Acrobat Document" r:id="rId5" imgW="6171931" imgH="4114800" progId="AcroExch.Document.DC">
                    <p:embed/>
                    <p:pic>
                      <p:nvPicPr>
                        <p:cNvPr id="4" name="Content Placeholder 3">
                          <a:extLst>
                            <a:ext uri="{FF2B5EF4-FFF2-40B4-BE49-F238E27FC236}">
                              <a16:creationId xmlns:a16="http://schemas.microsoft.com/office/drawing/2014/main" id="{C415D9EE-8B3A-4F5C-9CBE-8B0B49F72C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32249" y="-1458882"/>
                          <a:ext cx="4768779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F7D68652-2209-4D79-952C-EB6E519B8B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822990"/>
                </p:ext>
              </p:extLst>
            </p:nvPr>
          </p:nvGraphicFramePr>
          <p:xfrm>
            <a:off x="7832828" y="1770718"/>
            <a:ext cx="4768200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Acrobat Document" r:id="rId7" imgW="6171931" imgH="4114800" progId="AcroExch.Document.DC">
                    <p:embed/>
                  </p:oleObj>
                </mc:Choice>
                <mc:Fallback>
                  <p:oleObj name="Acrobat Document" r:id="rId7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32828" y="1770718"/>
                          <a:ext cx="4768200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4B77148-F141-492B-B49F-512332A138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045883"/>
                </p:ext>
              </p:extLst>
            </p:nvPr>
          </p:nvGraphicFramePr>
          <p:xfrm>
            <a:off x="3063228" y="1770718"/>
            <a:ext cx="4768200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Acrobat Document" r:id="rId9" imgW="6171931" imgH="4114800" progId="AcroExch.Document.DC">
                    <p:embed/>
                  </p:oleObj>
                </mc:Choice>
                <mc:Fallback>
                  <p:oleObj name="Acrobat Document" r:id="rId9" imgW="6171931" imgH="4114800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63228" y="1770718"/>
                          <a:ext cx="4768200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2505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55DB85-FA0E-43FC-B46A-881715A58F54}"/>
              </a:ext>
            </a:extLst>
          </p:cNvPr>
          <p:cNvSpPr txBox="1">
            <a:spLocks/>
          </p:cNvSpPr>
          <p:nvPr/>
        </p:nvSpPr>
        <p:spPr>
          <a:xfrm>
            <a:off x="999478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– Detect gene isoforms specific to patients' responses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6945E7-AB45-47B4-8BBA-D21DFBD0FFAE}"/>
              </a:ext>
            </a:extLst>
          </p:cNvPr>
          <p:cNvSpPr txBox="1"/>
          <p:nvPr/>
        </p:nvSpPr>
        <p:spPr>
          <a:xfrm>
            <a:off x="-351654" y="768361"/>
            <a:ext cx="314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restricted to </a:t>
            </a:r>
            <a:br>
              <a:rPr lang="en-US" b="1" dirty="0"/>
            </a:br>
            <a:r>
              <a:rPr lang="en-US" b="1" dirty="0" err="1"/>
              <a:t>Treg</a:t>
            </a:r>
            <a:r>
              <a:rPr lang="en-US" b="1" dirty="0"/>
              <a:t> samples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HLA-DQB1</a:t>
            </a:r>
          </a:p>
          <a:p>
            <a:pPr algn="ctr"/>
            <a:r>
              <a:rPr lang="en-US" b="1" dirty="0"/>
              <a:t>GP6</a:t>
            </a:r>
          </a:p>
          <a:p>
            <a:pPr algn="ctr"/>
            <a:r>
              <a:rPr lang="en-US" b="1" dirty="0"/>
              <a:t>C1R</a:t>
            </a:r>
          </a:p>
          <a:p>
            <a:pPr algn="ctr"/>
            <a:r>
              <a:rPr lang="en-US" b="1" dirty="0"/>
              <a:t>MXD1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5D95C-DFFB-49F9-8656-A41E1933AFE0}"/>
              </a:ext>
            </a:extLst>
          </p:cNvPr>
          <p:cNvGrpSpPr/>
          <p:nvPr/>
        </p:nvGrpSpPr>
        <p:grpSpPr>
          <a:xfrm>
            <a:off x="2577380" y="768361"/>
            <a:ext cx="9144720" cy="6096190"/>
            <a:chOff x="3063228" y="-1458882"/>
            <a:chExt cx="9652334" cy="6434583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83920756-370A-4942-9FD4-B5C4EF9F3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32249" y="-1458882"/>
            <a:ext cx="4768779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Acrobat Document" r:id="rId3" imgW="6171931" imgH="4114800" progId="AcroExch.Document.DC">
                    <p:embed/>
                  </p:oleObj>
                </mc:Choice>
                <mc:Fallback>
                  <p:oleObj name="Acrobat Document" r:id="rId3" imgW="6171931" imgH="4114800" progId="AcroExch.Document.DC">
                    <p:embed/>
                    <p:pic>
                      <p:nvPicPr>
                        <p:cNvPr id="6" name="Content Placeholder 3">
                          <a:extLst>
                            <a:ext uri="{FF2B5EF4-FFF2-40B4-BE49-F238E27FC236}">
                              <a16:creationId xmlns:a16="http://schemas.microsoft.com/office/drawing/2014/main" id="{83920756-370A-4942-9FD4-B5C4EF9F30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32249" y="-1458882"/>
                          <a:ext cx="4768779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F7D68652-2209-4D79-952C-EB6E519B8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32828" y="1770718"/>
            <a:ext cx="4768200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Acrobat Document" r:id="rId5" imgW="6171931" imgH="4114800" progId="AcroExch.Document.DC">
                    <p:embed/>
                  </p:oleObj>
                </mc:Choice>
                <mc:Fallback>
                  <p:oleObj name="Acrobat Document" r:id="rId5" imgW="6171931" imgH="4114800" progId="AcroExch.Document.DC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F7D68652-2209-4D79-952C-EB6E519B8B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32828" y="1770718"/>
                          <a:ext cx="4768200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C4B77148-F141-492B-B49F-512332A13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3228" y="1770718"/>
            <a:ext cx="4768200" cy="317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Acrobat Document" r:id="rId7" imgW="6171931" imgH="4114800" progId="AcroExch.Document.DC">
                    <p:embed/>
                  </p:oleObj>
                </mc:Choice>
                <mc:Fallback>
                  <p:oleObj name="Acrobat Document" r:id="rId7" imgW="6171931" imgH="4114800" progId="AcroExch.Document.DC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C4B77148-F141-492B-B49F-512332A138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63228" y="1770718"/>
                          <a:ext cx="4768200" cy="317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A4BAEB0D-CC0C-4FF3-B8A4-9D714A2722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999298"/>
                </p:ext>
              </p:extLst>
            </p:nvPr>
          </p:nvGraphicFramePr>
          <p:xfrm>
            <a:off x="3063228" y="-1458408"/>
            <a:ext cx="9652334" cy="6434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Acrobat Document" r:id="rId9" imgW="6171931" imgH="4114800" progId="AcroExch.Document.DC">
                    <p:embed/>
                  </p:oleObj>
                </mc:Choice>
                <mc:Fallback>
                  <p:oleObj name="Acrobat Document" r:id="rId9" imgW="6171931" imgH="4114800" progId="AcroExch.Document.DC">
                    <p:embed/>
                    <p:pic>
                      <p:nvPicPr>
                        <p:cNvPr id="5" name="Content Placeholder 3">
                          <a:extLst>
                            <a:ext uri="{FF2B5EF4-FFF2-40B4-BE49-F238E27FC236}">
                              <a16:creationId xmlns:a16="http://schemas.microsoft.com/office/drawing/2014/main" id="{A4BAEB0D-CC0C-4FF3-B8A4-9D714A2722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63228" y="-1458408"/>
                          <a:ext cx="9652334" cy="64341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244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054AF-9322-451B-9739-0F8AFC09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Aims of the transcriptomic analyses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1CB62-9DDA-406B-B889-36A70213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biology of the IL2 treatment over time</a:t>
            </a:r>
          </a:p>
          <a:p>
            <a:pPr lvl="1"/>
            <a:r>
              <a:rPr lang="en-US" dirty="0"/>
              <a:t>What are the key genes impacted by the treatment ?</a:t>
            </a:r>
          </a:p>
          <a:p>
            <a:pPr lvl="1"/>
            <a:r>
              <a:rPr lang="en-US" dirty="0"/>
              <a:t>What are the main signaling pathways impacted by the treatment ? </a:t>
            </a:r>
          </a:p>
          <a:p>
            <a:pPr lvl="1"/>
            <a:endParaRPr lang="en-US" dirty="0"/>
          </a:p>
          <a:p>
            <a:r>
              <a:rPr lang="en-US" dirty="0"/>
              <a:t>Identify biomarkers of the response to IL2 treatment</a:t>
            </a:r>
          </a:p>
          <a:p>
            <a:pPr lvl="1"/>
            <a:r>
              <a:rPr lang="en-US" dirty="0"/>
              <a:t>What genes expressed on not at baseline can predict the response status of the patients ?</a:t>
            </a:r>
          </a:p>
          <a:p>
            <a:pPr lvl="1"/>
            <a:endParaRPr lang="en-US" dirty="0"/>
          </a:p>
          <a:p>
            <a:r>
              <a:rPr lang="en-US" dirty="0"/>
              <a:t>Discover gene associated with the clinical outcomes</a:t>
            </a:r>
          </a:p>
          <a:p>
            <a:pPr lvl="1"/>
            <a:r>
              <a:rPr lang="en-US" dirty="0"/>
              <a:t>What transcripts are associated with biological outcomes ?</a:t>
            </a:r>
          </a:p>
          <a:p>
            <a:pPr lvl="1"/>
            <a:r>
              <a:rPr lang="en-US" dirty="0"/>
              <a:t>Novel transcripts are associated with biological outcomes ?</a:t>
            </a:r>
          </a:p>
        </p:txBody>
      </p:sp>
    </p:spTree>
    <p:extLst>
      <p:ext uri="{BB962C8B-B14F-4D97-AF65-F5344CB8AC3E}">
        <p14:creationId xmlns:p14="http://schemas.microsoft.com/office/powerpoint/2010/main" val="21892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8D8AB-2EFF-4558-8230-A7EF8288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transcriptomic analyses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71B34-961C-47F2-B235-5A84B1AB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biomarkers of the IL2 response at baseline in </a:t>
            </a:r>
            <a:r>
              <a:rPr lang="en-US" dirty="0" err="1"/>
              <a:t>Teff</a:t>
            </a:r>
            <a:r>
              <a:rPr lang="en-US" dirty="0"/>
              <a:t> and </a:t>
            </a:r>
            <a:r>
              <a:rPr lang="en-US" dirty="0" err="1"/>
              <a:t>Treg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genes and pathways impacted by the IL2 treatment in </a:t>
            </a:r>
            <a:r>
              <a:rPr lang="en-US" dirty="0" err="1"/>
              <a:t>Teff</a:t>
            </a:r>
            <a:r>
              <a:rPr lang="en-US" dirty="0"/>
              <a:t> and </a:t>
            </a:r>
            <a:r>
              <a:rPr lang="en-US" dirty="0" err="1"/>
              <a:t>Treg</a:t>
            </a:r>
            <a:r>
              <a:rPr lang="en-US" dirty="0"/>
              <a:t> overtime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 gene isoforms specific to patients' responses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3178-FD20-47A4-B43A-2C5D59E9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1 – Quality control and outliers' identification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E3ACF-FE99-40F1-931A-99F933C1166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29474"/>
              </p:ext>
            </p:extLst>
          </p:nvPr>
        </p:nvGraphicFramePr>
        <p:xfrm>
          <a:off x="923708" y="1404639"/>
          <a:ext cx="9915925" cy="545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3" imgW="13716000" imgH="7543680" progId="AcroExch.Document.DC">
                  <p:embed/>
                </p:oleObj>
              </mc:Choice>
              <mc:Fallback>
                <p:oleObj name="Acrobat Document" r:id="rId3" imgW="13716000" imgH="75436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708" y="1404639"/>
                        <a:ext cx="9915925" cy="5453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A53BE4-97E6-4CBD-9C28-75C204CC037F}"/>
              </a:ext>
            </a:extLst>
          </p:cNvPr>
          <p:cNvSpPr/>
          <p:nvPr/>
        </p:nvSpPr>
        <p:spPr>
          <a:xfrm>
            <a:off x="5956300" y="1308100"/>
            <a:ext cx="5311992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6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E1C49F-1597-430B-9147-3E124FB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 – Identify biomarkers of the IL2 response </a:t>
            </a:r>
            <a:br>
              <a:rPr lang="en-US" sz="4000" dirty="0"/>
            </a:br>
            <a:r>
              <a:rPr lang="en-US" sz="4000" dirty="0"/>
              <a:t>at baseline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6B758BD-A3B1-44F2-ACC2-F7CD508B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differential expression analyses to identify genes with expressions different between responders and non-responders</a:t>
            </a:r>
          </a:p>
          <a:p>
            <a:pPr lvl="1"/>
            <a:r>
              <a:rPr lang="en-US" dirty="0"/>
              <a:t>Based on DESeq2</a:t>
            </a:r>
          </a:p>
          <a:p>
            <a:pPr lvl="1"/>
            <a:r>
              <a:rPr lang="en-US" dirty="0"/>
              <a:t>MDS representations to visualize sample heterogeneity</a:t>
            </a:r>
          </a:p>
          <a:p>
            <a:pPr lvl="1"/>
            <a:endParaRPr lang="en-US" dirty="0"/>
          </a:p>
          <a:p>
            <a:r>
              <a:rPr lang="en-US" dirty="0"/>
              <a:t>Perform functional enrichment analyses to associate these gene signatures with signaling pathways and biological functions</a:t>
            </a:r>
          </a:p>
          <a:p>
            <a:pPr lvl="1"/>
            <a:r>
              <a:rPr lang="en-US" dirty="0"/>
              <a:t>Based on GSEA, GO, </a:t>
            </a:r>
            <a:r>
              <a:rPr lang="en-US" dirty="0" err="1"/>
              <a:t>EnrichR</a:t>
            </a:r>
            <a:r>
              <a:rPr lang="en-US" dirty="0"/>
              <a:t>, </a:t>
            </a:r>
            <a:r>
              <a:rPr lang="en-US" dirty="0" err="1"/>
              <a:t>stringDB</a:t>
            </a:r>
            <a:r>
              <a:rPr lang="en-US" dirty="0"/>
              <a:t> (querying ~170 databases)</a:t>
            </a:r>
          </a:p>
          <a:p>
            <a:pPr lvl="1"/>
            <a:r>
              <a:rPr lang="en-US" dirty="0"/>
              <a:t>Based on our own gene signatures derived from the lab and the literature</a:t>
            </a:r>
          </a:p>
          <a:p>
            <a:pPr lvl="1"/>
            <a:r>
              <a:rPr lang="en-US" dirty="0"/>
              <a:t>Based on the ICA-GSEA method (Phuong’s works)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36F689-482E-48D5-A492-F70B9F5C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4" y="1109392"/>
            <a:ext cx="11513976" cy="57496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E1C49F-1597-430B-9147-3E124FB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 – Identify biomarkers of the IL2 response </a:t>
            </a:r>
            <a:br>
              <a:rPr lang="en-US" sz="4000" dirty="0"/>
            </a:br>
            <a:r>
              <a:rPr lang="en-US" sz="4000" dirty="0"/>
              <a:t>at baseline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778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67F5DC-BA2D-45F9-B746-212834C36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54" y="1317155"/>
            <a:ext cx="11028692" cy="5454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6AB0D1-5563-479C-92A9-704014B060D4}"/>
              </a:ext>
            </a:extLst>
          </p:cNvPr>
          <p:cNvSpPr/>
          <p:nvPr/>
        </p:nvSpPr>
        <p:spPr>
          <a:xfrm>
            <a:off x="6356918" y="1455938"/>
            <a:ext cx="920959" cy="125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90B18-59E7-4FBD-9B9D-BD7C52BC4AD5}"/>
              </a:ext>
            </a:extLst>
          </p:cNvPr>
          <p:cNvSpPr/>
          <p:nvPr/>
        </p:nvSpPr>
        <p:spPr>
          <a:xfrm>
            <a:off x="8469884" y="1455938"/>
            <a:ext cx="920959" cy="125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22ED8-9A9C-4ED4-807E-C1CAAD3918FD}"/>
              </a:ext>
            </a:extLst>
          </p:cNvPr>
          <p:cNvSpPr/>
          <p:nvPr/>
        </p:nvSpPr>
        <p:spPr>
          <a:xfrm>
            <a:off x="10689387" y="1455938"/>
            <a:ext cx="920959" cy="125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D79F6-8338-4EAA-8DCE-9EB5F913BA06}"/>
              </a:ext>
            </a:extLst>
          </p:cNvPr>
          <p:cNvSpPr/>
          <p:nvPr/>
        </p:nvSpPr>
        <p:spPr>
          <a:xfrm>
            <a:off x="7405071" y="2750720"/>
            <a:ext cx="920959" cy="125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B4925-04FB-4145-8831-6F057A4569EE}"/>
              </a:ext>
            </a:extLst>
          </p:cNvPr>
          <p:cNvSpPr/>
          <p:nvPr/>
        </p:nvSpPr>
        <p:spPr>
          <a:xfrm>
            <a:off x="7405618" y="4001112"/>
            <a:ext cx="920959" cy="125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30087A-8392-43D9-BA6C-B59F900F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 – Identify biomarkers of the IL2 response </a:t>
            </a:r>
            <a:br>
              <a:rPr lang="en-US" sz="4000" dirty="0"/>
            </a:br>
            <a:r>
              <a:rPr lang="en-US" sz="4000" dirty="0"/>
              <a:t>at baseline in </a:t>
            </a:r>
            <a:r>
              <a:rPr lang="en-US" sz="4000" dirty="0" err="1"/>
              <a:t>Teff</a:t>
            </a:r>
            <a:r>
              <a:rPr lang="en-US" sz="4000" dirty="0"/>
              <a:t> and </a:t>
            </a:r>
            <a:r>
              <a:rPr lang="en-US" sz="4000" dirty="0" err="1"/>
              <a:t>Treg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0673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1097</Words>
  <Application>Microsoft Office PowerPoint</Application>
  <PresentationFormat>Widescreen</PresentationFormat>
  <Paragraphs>181</Paragraphs>
  <Slides>39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Thème Office</vt:lpstr>
      <vt:lpstr>Acrobat Document</vt:lpstr>
      <vt:lpstr>Adobe Acrobat Document</vt:lpstr>
      <vt:lpstr>Analytical strategies for  deciphering transcriptomics</vt:lpstr>
      <vt:lpstr>Overview of the dataset </vt:lpstr>
      <vt:lpstr>Overview of the dataset </vt:lpstr>
      <vt:lpstr>Aims of the transcriptomic analyses </vt:lpstr>
      <vt:lpstr>Aims of the transcriptomic analyses </vt:lpstr>
      <vt:lpstr> 1 – Quality control and outliers' identification   </vt:lpstr>
      <vt:lpstr>1 – Identify biomarkers of the IL2 response  at baseline in Teff and Treg</vt:lpstr>
      <vt:lpstr>1 – Identify biomarkers of the IL2 response  at baseline in Teff and Treg</vt:lpstr>
      <vt:lpstr>1 – Identify biomarkers of the IL2 response  at baseline in Teff and Treg</vt:lpstr>
      <vt:lpstr>1 – Identify biomarkers of the IL2 response  at baseline in Teff and Treg</vt:lpstr>
      <vt:lpstr>2 – Identify genes and pathways impacted by the IL2 treatment in Teff and Treg</vt:lpstr>
      <vt:lpstr>2 – Identify genes and pathways impacted by the IL2 treatment in Teff and Treg</vt:lpstr>
      <vt:lpstr>2 – Identify genes and pathways impacted by the IL2 treatment in Teff and Treg</vt:lpstr>
      <vt:lpstr>2 – Identify genes and pathways impacted by the IL2 treatment in Teff and Treg</vt:lpstr>
      <vt:lpstr>2 – Identify genes and pathways impacted by the IL2 treatment in Teff and Treg</vt:lpstr>
      <vt:lpstr>2 – Identify genes and pathways impacted by the IL2 treatment in Teff and Treg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strategies for  deciphering transciptomcis profiles</dc:title>
  <dc:creator>Nicolas</dc:creator>
  <cp:lastModifiedBy>NTC</cp:lastModifiedBy>
  <cp:revision>45</cp:revision>
  <dcterms:created xsi:type="dcterms:W3CDTF">2020-03-04T09:49:39Z</dcterms:created>
  <dcterms:modified xsi:type="dcterms:W3CDTF">2020-03-11T10:54:29Z</dcterms:modified>
</cp:coreProperties>
</file>