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8.png" ContentType="image/png"/>
  <Override PartName="/ppt/media/image9.wmf" ContentType="image/x-wmf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D6EB3A-2A72-4390-B0FC-7D50179D36E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3ECBC51-E4C5-48EB-AD5A-0E07AA39454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24480"/>
            <a:ext cx="9142920" cy="53208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 8" descr=""/>
          <p:cNvPicPr/>
          <p:nvPr/>
        </p:nvPicPr>
        <p:blipFill>
          <a:blip r:embed="rId2"/>
          <a:stretch/>
        </p:blipFill>
        <p:spPr>
          <a:xfrm>
            <a:off x="7210440" y="5479200"/>
            <a:ext cx="1917000" cy="12985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9142920" cy="49428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</a:t>
            </a:r>
            <a:r>
              <a:rPr b="0" lang="fr-FR" sz="1800" spc="-1" strike="noStrike">
                <a:latin typeface="Arial"/>
              </a:rPr>
              <a:t>pour </a:t>
            </a:r>
            <a:r>
              <a:rPr b="0" lang="fr-FR" sz="1800" spc="-1" strike="noStrike">
                <a:latin typeface="Arial"/>
              </a:rPr>
              <a:t>éditer le </a:t>
            </a:r>
            <a:r>
              <a:rPr b="0" lang="fr-FR" sz="1800" spc="-1" strike="noStrike">
                <a:latin typeface="Arial"/>
              </a:rPr>
              <a:t>format du </a:t>
            </a:r>
            <a:r>
              <a:rPr b="0" lang="fr-FR" sz="1800" spc="-1" strike="noStrike">
                <a:latin typeface="Arial"/>
              </a:rPr>
              <a:t>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324480"/>
            <a:ext cx="9142920" cy="53208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Image 8" descr=""/>
          <p:cNvPicPr/>
          <p:nvPr/>
        </p:nvPicPr>
        <p:blipFill>
          <a:blip r:embed="rId2"/>
          <a:stretch/>
        </p:blipFill>
        <p:spPr>
          <a:xfrm>
            <a:off x="7338960" y="5558400"/>
            <a:ext cx="1917000" cy="129852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0" y="0"/>
            <a:ext cx="9142920" cy="49428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</a:t>
            </a:r>
            <a:r>
              <a:rPr b="0" lang="fr-FR" sz="4400" spc="-1" strike="noStrike">
                <a:latin typeface="Arial"/>
              </a:rPr>
              <a:t>uez </a:t>
            </a:r>
            <a:r>
              <a:rPr b="0" lang="fr-FR" sz="4400" spc="-1" strike="noStrike">
                <a:latin typeface="Arial"/>
              </a:rPr>
              <a:t>pou</a:t>
            </a:r>
            <a:r>
              <a:rPr b="0" lang="fr-FR" sz="4400" spc="-1" strike="noStrike">
                <a:latin typeface="Arial"/>
              </a:rPr>
              <a:t>r </a:t>
            </a:r>
            <a:r>
              <a:rPr b="0" lang="fr-FR" sz="4400" spc="-1" strike="noStrike">
                <a:latin typeface="Arial"/>
              </a:rPr>
              <a:t>édit</a:t>
            </a:r>
            <a:r>
              <a:rPr b="0" lang="fr-FR" sz="4400" spc="-1" strike="noStrike">
                <a:latin typeface="Arial"/>
              </a:rPr>
              <a:t>er </a:t>
            </a:r>
            <a:r>
              <a:rPr b="0" lang="fr-FR" sz="4400" spc="-1" strike="noStrike">
                <a:latin typeface="Arial"/>
              </a:rPr>
              <a:t>le </a:t>
            </a:r>
            <a:r>
              <a:rPr b="0" lang="fr-FR" sz="4400" spc="-1" strike="noStrike">
                <a:latin typeface="Arial"/>
              </a:rPr>
              <a:t>for</a:t>
            </a:r>
            <a:r>
              <a:rPr b="0" lang="fr-FR" sz="4400" spc="-1" strike="noStrike">
                <a:latin typeface="Arial"/>
              </a:rPr>
              <a:t>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</a:t>
            </a:r>
            <a:r>
              <a:rPr b="0" lang="fr-FR" sz="4400" spc="-1" strike="noStrike">
                <a:latin typeface="Arial"/>
              </a:rPr>
              <a:t>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324480"/>
            <a:ext cx="9142920" cy="53208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Image 8" descr=""/>
          <p:cNvPicPr/>
          <p:nvPr/>
        </p:nvPicPr>
        <p:blipFill>
          <a:blip r:embed="rId2"/>
          <a:stretch/>
        </p:blipFill>
        <p:spPr>
          <a:xfrm>
            <a:off x="7210440" y="5479200"/>
            <a:ext cx="1917000" cy="12985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0" y="0"/>
            <a:ext cx="9142920" cy="49428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</a:t>
            </a:r>
            <a:r>
              <a:rPr b="0" lang="fr-FR" sz="4400" spc="-1" strike="noStrike">
                <a:latin typeface="Arial"/>
              </a:rPr>
              <a:t>uez </a:t>
            </a:r>
            <a:r>
              <a:rPr b="0" lang="fr-FR" sz="4400" spc="-1" strike="noStrike">
                <a:latin typeface="Arial"/>
              </a:rPr>
              <a:t>pou</a:t>
            </a:r>
            <a:r>
              <a:rPr b="0" lang="fr-FR" sz="4400" spc="-1" strike="noStrike">
                <a:latin typeface="Arial"/>
              </a:rPr>
              <a:t>r </a:t>
            </a:r>
            <a:r>
              <a:rPr b="0" lang="fr-FR" sz="4400" spc="-1" strike="noStrike">
                <a:latin typeface="Arial"/>
              </a:rPr>
              <a:t>édit</a:t>
            </a:r>
            <a:r>
              <a:rPr b="0" lang="fr-FR" sz="4400" spc="-1" strike="noStrike">
                <a:latin typeface="Arial"/>
              </a:rPr>
              <a:t>er </a:t>
            </a:r>
            <a:r>
              <a:rPr b="0" lang="fr-FR" sz="4400" spc="-1" strike="noStrike">
                <a:latin typeface="Arial"/>
              </a:rPr>
              <a:t>le </a:t>
            </a:r>
            <a:r>
              <a:rPr b="0" lang="fr-FR" sz="4400" spc="-1" strike="noStrike">
                <a:latin typeface="Arial"/>
              </a:rPr>
              <a:t>for</a:t>
            </a:r>
            <a:r>
              <a:rPr b="0" lang="fr-FR" sz="4400" spc="-1" strike="noStrike">
                <a:latin typeface="Arial"/>
              </a:rPr>
              <a:t>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</a:t>
            </a:r>
            <a:r>
              <a:rPr b="0" lang="fr-FR" sz="4400" spc="-1" strike="noStrike">
                <a:latin typeface="Arial"/>
              </a:rPr>
              <a:t>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324480"/>
            <a:ext cx="9142920" cy="53208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Image 8" descr=""/>
          <p:cNvPicPr/>
          <p:nvPr/>
        </p:nvPicPr>
        <p:blipFill>
          <a:blip r:embed="rId2"/>
          <a:stretch/>
        </p:blipFill>
        <p:spPr>
          <a:xfrm>
            <a:off x="7210440" y="5479200"/>
            <a:ext cx="1917000" cy="12985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0" y="0"/>
            <a:ext cx="9142920" cy="49428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324480"/>
            <a:ext cx="9142920" cy="53208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Image 8" descr=""/>
          <p:cNvPicPr/>
          <p:nvPr/>
        </p:nvPicPr>
        <p:blipFill>
          <a:blip r:embed="rId2"/>
          <a:stretch/>
        </p:blipFill>
        <p:spPr>
          <a:xfrm>
            <a:off x="7338960" y="5558400"/>
            <a:ext cx="1917000" cy="129852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0" y="0"/>
            <a:ext cx="9142920" cy="49428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140480" y="3271320"/>
            <a:ext cx="6856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ANR- 16-RHUS-0001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4320" y="1694160"/>
            <a:ext cx="840924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4800" spc="-1" strike="noStrike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b="0" lang="fr-FR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MAP</a:t>
            </a:r>
            <a:endParaRPr b="0" lang="fr-F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towards low-dose </a:t>
            </a:r>
            <a:r>
              <a:rPr b="1" i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L2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arket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proval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autoimmune diseases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8172000" y="4705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214" name="Image 3" descr=""/>
          <p:cNvPicPr/>
          <p:nvPr/>
        </p:nvPicPr>
        <p:blipFill>
          <a:blip r:embed="rId2"/>
          <a:stretch/>
        </p:blipFill>
        <p:spPr>
          <a:xfrm>
            <a:off x="241200" y="633240"/>
            <a:ext cx="1171440" cy="50148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825480" y="443736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br/>
            <a:r>
              <a:rPr b="1" lang="fr-FR" sz="2000" spc="-1" strike="noStrike">
                <a:solidFill>
                  <a:srgbClr val="002266"/>
                </a:solidFill>
                <a:latin typeface="Calibri Light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002266"/>
                </a:solidFill>
                <a:latin typeface="Calibri Light"/>
                <a:ea typeface="DejaVu Sans"/>
              </a:rPr>
              <a:t>21/04/2020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16" name="Image 9" descr=""/>
          <p:cNvPicPr/>
          <p:nvPr/>
        </p:nvPicPr>
        <p:blipFill>
          <a:blip r:embed="rId3"/>
          <a:stretch/>
        </p:blipFill>
        <p:spPr>
          <a:xfrm>
            <a:off x="2905920" y="532800"/>
            <a:ext cx="3326400" cy="691200"/>
          </a:xfrm>
          <a:prstGeom prst="rect">
            <a:avLst/>
          </a:prstGeom>
          <a:ln>
            <a:noFill/>
          </a:ln>
        </p:spPr>
      </p:pic>
      <p:pic>
        <p:nvPicPr>
          <p:cNvPr id="217" name="Image 8" descr=""/>
          <p:cNvPicPr/>
          <p:nvPr/>
        </p:nvPicPr>
        <p:blipFill>
          <a:blip r:embed="rId4"/>
          <a:stretch/>
        </p:blipFill>
        <p:spPr>
          <a:xfrm>
            <a:off x="293040" y="5175720"/>
            <a:ext cx="7139520" cy="119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Example : 90 outlier !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4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Table 1"/>
          <p:cNvGraphicFramePr/>
          <p:nvPr/>
        </p:nvGraphicFramePr>
        <p:xfrm>
          <a:off x="216720" y="1725840"/>
          <a:ext cx="8785080" cy="1913040"/>
        </p:xfrm>
        <a:graphic>
          <a:graphicData uri="http://schemas.openxmlformats.org/drawingml/2006/table">
            <a:tbl>
              <a:tblPr/>
              <a:tblGrid>
                <a:gridCol w="1254600"/>
                <a:gridCol w="1254600"/>
                <a:gridCol w="1254600"/>
                <a:gridCol w="1254600"/>
                <a:gridCol w="1254600"/>
                <a:gridCol w="1254600"/>
                <a:gridCol w="125748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V29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V30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V09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Descriptif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r>
                        <a:rPr b="0" lang="fr-FR" sz="1800" spc="-1" strike="noStrike">
                          <a:latin typeface="Arial"/>
                        </a:rPr>
                        <a:t>PCA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RAS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outlier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Présence </a:t>
                      </a:r>
                      <a:r>
                        <a:rPr b="0" lang="fr-FR" sz="1800" spc="-1" strike="noStrike">
                          <a:latin typeface="Arial"/>
                        </a:rPr>
                        <a:t>groupe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624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IL2 vs </a:t>
                      </a:r>
                      <a:r>
                        <a:rPr b="0" lang="fr-FR" sz="1800" spc="-1" strike="noStrike">
                          <a:latin typeface="Arial"/>
                        </a:rPr>
                        <a:t>Placebo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r>
                        <a:rPr b="0" lang="fr-FR" sz="1800" spc="-1" strike="noStrike">
                          <a:latin typeface="Arial"/>
                        </a:rPr>
                        <a:t>PLS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Biomarqu</a:t>
                      </a:r>
                      <a:r>
                        <a:rPr b="0" lang="fr-FR" sz="1800" spc="-1" strike="noStrike">
                          <a:latin typeface="Arial"/>
                        </a:rPr>
                        <a:t>eur </a:t>
                      </a:r>
                      <a:r>
                        <a:rPr b="0" lang="fr-FR" sz="1800" spc="-1" strike="noStrike">
                          <a:latin typeface="Arial"/>
                        </a:rPr>
                        <a:t>potentiels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696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Rep vs </a:t>
                      </a:r>
                      <a:r>
                        <a:rPr b="0" lang="fr-FR" sz="1800" spc="-1" strike="noStrike">
                          <a:latin typeface="Arial"/>
                        </a:rPr>
                        <a:t>Non Rep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r>
                        <a:rPr b="0" lang="fr-FR" sz="1800" spc="-1" strike="noStrike">
                          <a:latin typeface="Arial"/>
                        </a:rPr>
                        <a:t>PLS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50" name="TextShape 2"/>
          <p:cNvSpPr txBox="1"/>
          <p:nvPr/>
        </p:nvSpPr>
        <p:spPr>
          <a:xfrm>
            <a:off x="82800" y="504000"/>
            <a:ext cx="9205200" cy="12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Multivariate analysis (cytokines)</a:t>
            </a:r>
            <a:endParaRPr b="0" lang="fr-FR" sz="4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82800" y="504000"/>
            <a:ext cx="9205200" cy="186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Analyse multivariée : cytométrie, une structure de variables complexe</a:t>
            </a:r>
            <a:endParaRPr b="0" lang="fr-FR" sz="4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84680" y="4906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Pre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vio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usl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y...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Available data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1080000" y="1800000"/>
            <a:ext cx="763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Cytokine</a:t>
            </a:r>
            <a:r>
              <a:rPr b="0" lang="fr-FR" sz="1800" spc="-1" strike="noStrike"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 décrire (nombre de variables, quel jdd on a pris)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1080000" y="3240000"/>
            <a:ext cx="763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Cytometry</a:t>
            </a:r>
            <a:r>
              <a:rPr b="0" lang="fr-FR" sz="1800" spc="-1" strike="noStrike"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 décrire (nombre de variables, quel jdd on a pris)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Démarche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288000" y="1512000"/>
            <a:ext cx="4032000" cy="40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A. By timepoint approach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500" spc="-1" strike="noStrike">
                <a:latin typeface="Arial"/>
              </a:rPr>
              <a:t>I- Univariate approach</a:t>
            </a:r>
            <a:endParaRPr b="0" lang="fr-FR" sz="1500" spc="-1" strike="noStrike">
              <a:latin typeface="Arial"/>
            </a:endParaRPr>
          </a:p>
          <a:p>
            <a:r>
              <a:rPr b="0" lang="fr-FR" sz="1500" spc="-1" strike="noStrike">
                <a:latin typeface="Arial"/>
              </a:rPr>
              <a:t>	</a:t>
            </a:r>
            <a:r>
              <a:rPr b="0" lang="fr-FR" sz="15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1- Description</a:t>
            </a:r>
            <a:endParaRPr b="0" lang="fr-FR" sz="1300" spc="-1" strike="noStrike">
              <a:latin typeface="Arial"/>
            </a:endParaRPr>
          </a:p>
          <a:p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2- Discrimination</a:t>
            </a:r>
            <a:endParaRPr b="0" lang="fr-FR" sz="1300" spc="-1" strike="noStrike">
              <a:latin typeface="Arial"/>
            </a:endParaRPr>
          </a:p>
          <a:p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IL2/Placebo</a:t>
            </a:r>
            <a:endParaRPr b="0" lang="fr-FR" sz="1300" spc="-1" strike="noStrike">
              <a:latin typeface="Arial"/>
            </a:endParaRPr>
          </a:p>
          <a:p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	</a:t>
            </a:r>
            <a:r>
              <a:rPr b="0" lang="fr-FR" sz="1300" spc="-1" strike="noStrike">
                <a:latin typeface="Arial"/>
              </a:rPr>
              <a:t>Repondeur/Non Répondeur</a:t>
            </a:r>
            <a:endParaRPr b="0" lang="fr-FR" sz="1300" spc="-1" strike="noStrike">
              <a:latin typeface="Arial"/>
            </a:endParaRPr>
          </a:p>
          <a:p>
            <a:endParaRPr b="0" lang="fr-FR" sz="1300" spc="-1" strike="noStrike">
              <a:latin typeface="Arial"/>
            </a:endParaRPr>
          </a:p>
          <a:p>
            <a:r>
              <a:rPr b="0" lang="fr-FR" sz="1500" spc="-1" strike="noStrike">
                <a:latin typeface="Arial"/>
              </a:rPr>
              <a:t>	</a:t>
            </a:r>
            <a:r>
              <a:rPr b="0" lang="fr-FR" sz="1500" spc="-1" strike="noStrike">
                <a:latin typeface="Arial"/>
              </a:rPr>
              <a:t>II- Multivariate approach by block</a:t>
            </a:r>
            <a:endParaRPr b="0" lang="fr-FR" sz="1500" spc="-1" strike="noStrike">
              <a:latin typeface="Arial"/>
            </a:endParaRPr>
          </a:p>
          <a:p>
            <a:r>
              <a:rPr b="0" lang="fr-FR" sz="1500" spc="-1" strike="noStrike">
                <a:latin typeface="Arial"/>
              </a:rPr>
              <a:t>	</a:t>
            </a:r>
            <a:r>
              <a:rPr b="0" lang="fr-FR" sz="15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1- Description 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2- Discrimination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IL2/Placebo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Répondeur/Non Répondeur</a:t>
            </a:r>
            <a:endParaRPr b="0" lang="fr-FR" sz="1200" spc="-1" strike="noStrike">
              <a:latin typeface="Arial"/>
            </a:endParaRPr>
          </a:p>
          <a:p>
            <a:endParaRPr b="0" lang="fr-FR" sz="1200" spc="-1" strike="noStrike">
              <a:latin typeface="Arial"/>
            </a:endParaRPr>
          </a:p>
          <a:p>
            <a:r>
              <a:rPr b="0" lang="fr-FR" sz="1500" spc="-1" strike="noStrike">
                <a:latin typeface="Arial"/>
              </a:rPr>
              <a:t>	</a:t>
            </a:r>
            <a:r>
              <a:rPr b="0" lang="fr-FR" sz="1500" spc="-1" strike="noStrike">
                <a:latin typeface="Arial"/>
              </a:rPr>
              <a:t>III- Multiblock approach</a:t>
            </a:r>
            <a:endParaRPr b="0" lang="fr-FR" sz="1500" spc="-1" strike="noStrike">
              <a:latin typeface="Arial"/>
            </a:endParaRPr>
          </a:p>
          <a:p>
            <a:r>
              <a:rPr b="0" lang="fr-FR" sz="1500" spc="-1" strike="noStrike">
                <a:latin typeface="Arial"/>
              </a:rPr>
              <a:t>	</a:t>
            </a:r>
            <a:r>
              <a:rPr b="0" lang="fr-FR" sz="15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1- Description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2- Discrimination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IL2/Placebo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	</a:t>
            </a:r>
            <a:r>
              <a:rPr b="0" lang="fr-FR" sz="1200" spc="-1" strike="noStrike">
                <a:latin typeface="Arial"/>
              </a:rPr>
              <a:t>Répondeur/Non Répondeur</a:t>
            </a:r>
            <a:endParaRPr b="0" lang="fr-FR" sz="1200" spc="-1" strike="noStrike">
              <a:latin typeface="Arial"/>
            </a:endParaRPr>
          </a:p>
          <a:p>
            <a:endParaRPr b="0" lang="fr-FR" sz="1200" spc="-1" strike="noStrike">
              <a:latin typeface="Arial"/>
            </a:endParaRPr>
          </a:p>
          <a:p>
            <a:endParaRPr b="0" lang="fr-FR" sz="1200" spc="-1" strike="noStrike">
              <a:latin typeface="Arial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4608000" y="1512360"/>
            <a:ext cx="4032000" cy="40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B. T5 – baseline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C. Kinetics approach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Méthodologie :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approche univariée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1080000" y="1800000"/>
            <a:ext cx="763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Descriptive</a:t>
            </a:r>
            <a:r>
              <a:rPr b="0" lang="fr-FR" sz="1800" spc="-1" strike="noStrike"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Histogrammes des valeurs avec indicateurs stats (moyenne,écart-type,...)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80000" y="2952360"/>
            <a:ext cx="6984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Discriminante: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Boxplot des valeurs pour chacune des populations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- IL2 vs Placebo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- Répondeur vs Non Répondeur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Statistique de test et p-valeur associée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1080000" y="4572720"/>
            <a:ext cx="69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Clinique: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Tableau de contingence Répondeur/Non répondeur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R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es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ul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ts 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cy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to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ki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ne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s: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U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ni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va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ri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at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e 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an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al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ys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is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(V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-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V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01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) </a:t>
            </a:r>
            <a:endParaRPr b="0" lang="fr-FR" sz="4000" spc="-1" strike="noStrike">
              <a:latin typeface="Arial"/>
            </a:endParaRPr>
          </a:p>
        </p:txBody>
      </p:sp>
      <p:graphicFrame>
        <p:nvGraphicFramePr>
          <p:cNvPr id="234" name="Table 3"/>
          <p:cNvGraphicFramePr/>
          <p:nvPr/>
        </p:nvGraphicFramePr>
        <p:xfrm>
          <a:off x="216000" y="1725120"/>
          <a:ext cx="8997840" cy="4538880"/>
        </p:xfrm>
        <a:graphic>
          <a:graphicData uri="http://schemas.openxmlformats.org/drawingml/2006/table">
            <a:tbl>
              <a:tblPr/>
              <a:tblGrid>
                <a:gridCol w="1254600"/>
                <a:gridCol w="1254600"/>
                <a:gridCol w="1254600"/>
                <a:gridCol w="1254600"/>
                <a:gridCol w="1254600"/>
                <a:gridCol w="1254600"/>
                <a:gridCol w="595440"/>
                <a:gridCol w="875160"/>
              </a:tblGrid>
              <a:tr h="91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V05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r>
                        <a:rPr b="0" lang="fr-FR" sz="1800" spc="-1" strike="noStrike">
                          <a:latin typeface="Arial"/>
                        </a:rPr>
                        <a:t>Ou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r>
                        <a:rPr b="0" lang="fr-FR" sz="1800" spc="-1" strike="noStrike">
                          <a:latin typeface="Arial"/>
                        </a:rPr>
                        <a:t>V5-V1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V29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V30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V13 ?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2524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Descriptif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Hisogramme bizarre/ outliers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9872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IL2 vs Placebo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Nom variable sig.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998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Rep vs Non Rep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Nom variable sig.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5" name="TextShape 4"/>
          <p:cNvSpPr txBox="1"/>
          <p:nvPr/>
        </p:nvSpPr>
        <p:spPr>
          <a:xfrm>
            <a:off x="2952000" y="6408000"/>
            <a:ext cx="46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Attention : des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Res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ult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s c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yto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kin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es: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Uni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var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iat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e 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ana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lysi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s 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(ti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me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poi</a:t>
            </a: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nt) </a:t>
            </a:r>
            <a:endParaRPr b="0" lang="fr-FR" sz="4000" spc="-1" strike="noStrike">
              <a:latin typeface="Arial"/>
            </a:endParaRPr>
          </a:p>
        </p:txBody>
      </p:sp>
      <p:graphicFrame>
        <p:nvGraphicFramePr>
          <p:cNvPr id="238" name="Table 3"/>
          <p:cNvGraphicFramePr/>
          <p:nvPr/>
        </p:nvGraphicFramePr>
        <p:xfrm>
          <a:off x="216000" y="1725120"/>
          <a:ext cx="8997840" cy="4538880"/>
        </p:xfrm>
        <a:graphic>
          <a:graphicData uri="http://schemas.openxmlformats.org/drawingml/2006/table">
            <a:tbl>
              <a:tblPr/>
              <a:tblGrid>
                <a:gridCol w="1254600"/>
                <a:gridCol w="1254600"/>
                <a:gridCol w="1254600"/>
                <a:gridCol w="1254600"/>
                <a:gridCol w="1254600"/>
                <a:gridCol w="1254600"/>
                <a:gridCol w="595440"/>
                <a:gridCol w="875160"/>
              </a:tblGrid>
              <a:tr h="91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V05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r>
                        <a:rPr b="0" lang="fr-FR" sz="1800" spc="-1" strike="noStrike">
                          <a:latin typeface="Arial"/>
                        </a:rPr>
                        <a:t>Ou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r>
                        <a:rPr b="0" lang="fr-FR" sz="1800" spc="-1" strike="noStrike">
                          <a:latin typeface="Arial"/>
                        </a:rPr>
                        <a:t>V5-V1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V29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V30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V13 ?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2524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Descriptif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Hisogram</a:t>
                      </a:r>
                      <a:r>
                        <a:rPr b="0" lang="fr-FR" sz="1800" spc="-1" strike="noStrike">
                          <a:latin typeface="Arial"/>
                        </a:rPr>
                        <a:t>me </a:t>
                      </a:r>
                      <a:r>
                        <a:rPr b="0" lang="fr-FR" sz="1800" spc="-1" strike="noStrike">
                          <a:latin typeface="Arial"/>
                        </a:rPr>
                        <a:t>bizarre/ </a:t>
                      </a:r>
                      <a:r>
                        <a:rPr b="0" lang="fr-FR" sz="1800" spc="-1" strike="noStrike">
                          <a:latin typeface="Arial"/>
                        </a:rPr>
                        <a:t>outliers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9872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IL2 vs </a:t>
                      </a:r>
                      <a:r>
                        <a:rPr b="0" lang="fr-FR" sz="1800" spc="-1" strike="noStrike">
                          <a:latin typeface="Arial"/>
                        </a:rPr>
                        <a:t>Placebo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Nom </a:t>
                      </a:r>
                      <a:r>
                        <a:rPr b="0" lang="fr-FR" sz="1800" spc="-1" strike="noStrike">
                          <a:latin typeface="Arial"/>
                        </a:rPr>
                        <a:t>variable </a:t>
                      </a:r>
                      <a:r>
                        <a:rPr b="0" lang="fr-FR" sz="1800" spc="-1" strike="noStrike">
                          <a:latin typeface="Arial"/>
                        </a:rPr>
                        <a:t>sig.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998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Rep vs </a:t>
                      </a:r>
                      <a:r>
                        <a:rPr b="0" lang="fr-FR" sz="1800" spc="-1" strike="noStrike">
                          <a:latin typeface="Arial"/>
                        </a:rPr>
                        <a:t>Non Rep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Nom </a:t>
                      </a:r>
                      <a:r>
                        <a:rPr b="0" lang="fr-FR" sz="1800" spc="-1" strike="noStrike">
                          <a:latin typeface="Arial"/>
                        </a:rPr>
                        <a:t>variable </a:t>
                      </a:r>
                      <a:r>
                        <a:rPr b="0" lang="fr-FR" sz="1800" spc="-1" strike="noStrike">
                          <a:latin typeface="Arial"/>
                        </a:rPr>
                        <a:t>sig.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9" name="TextShape 4"/>
          <p:cNvSpPr txBox="1"/>
          <p:nvPr/>
        </p:nvSpPr>
        <p:spPr>
          <a:xfrm>
            <a:off x="2952000" y="6408000"/>
            <a:ext cx="46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Attention : des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Results cytometry: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Univariate analysis</a:t>
            </a:r>
            <a:endParaRPr b="0" lang="fr-FR" sz="4000" spc="-1" strike="noStrike">
              <a:latin typeface="Arial"/>
            </a:endParaRPr>
          </a:p>
        </p:txBody>
      </p:sp>
      <p:graphicFrame>
        <p:nvGraphicFramePr>
          <p:cNvPr id="242" name="Table 3"/>
          <p:cNvGraphicFramePr/>
          <p:nvPr/>
        </p:nvGraphicFramePr>
        <p:xfrm>
          <a:off x="216360" y="1725480"/>
          <a:ext cx="8783640" cy="2773080"/>
        </p:xfrm>
        <a:graphic>
          <a:graphicData uri="http://schemas.openxmlformats.org/drawingml/2006/table">
            <a:tbl>
              <a:tblPr/>
              <a:tblGrid>
                <a:gridCol w="1254600"/>
                <a:gridCol w="1254600"/>
                <a:gridCol w="1254600"/>
                <a:gridCol w="1254600"/>
                <a:gridCol w="1254600"/>
                <a:gridCol w="1254600"/>
                <a:gridCol w="125604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V29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V30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V09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Descriptif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IL2 vs Placebo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/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latin typeface="Arial"/>
                        </a:rPr>
                        <a:t>Rep vs Non Rep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84680" y="48600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184680" y="476280"/>
            <a:ext cx="78858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Methods :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Multivariate analysis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1080000" y="1800000"/>
            <a:ext cx="604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Descriptive</a:t>
            </a:r>
            <a:r>
              <a:rPr b="0" lang="fr-FR" sz="1800" spc="-1" strike="noStrike">
                <a:latin typeface="Arial"/>
              </a:rPr>
              <a:t>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PCA  of raw data at each timepoint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PCA V5-V0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PCA tous timepoints confondus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1080000" y="2952360"/>
            <a:ext cx="69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Discriminant: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PLS du tableau brut Répondeur VS Non Répondeur à chacun des timepoints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PLS du tableau brut IL2 VS Placebo à chacun des timepoints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</TotalTime>
  <Application>LibreOffice/6.0.7.3$Linux_X86_64 LibreOffice_project/00m0$Build-3</Application>
  <Words>508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2017-06-14T09:24:09Z</dcterms:created>
  <dc:creator>SH</dc:creator>
  <dc:description/>
  <dc:language>fr-FR</dc:language>
  <cp:lastModifiedBy/>
  <dcterms:modified xsi:type="dcterms:W3CDTF">2020-04-07T16:56:25Z</dcterms:modified>
  <cp:revision>152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