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c9b462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c9b462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cb9bd2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5cb9bd2e5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cb9bd2e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5cb9bd2e5_1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cb9bd2e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5cb9bd2e5_1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cbf835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7cbf835bd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cbf835b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7cbf835bd_2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5cb9bd2e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5cb9bd2e5_1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cbf835b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7cbf835bd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c9b462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c9b462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c9b462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c9b462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cbf83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cbf83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c9b462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c9b462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ca964b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ca964b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ca964b3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ca964b3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ca964b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ca964b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c9b462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c9b462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37"/>
          <p:cNvGrpSpPr/>
          <p:nvPr/>
        </p:nvGrpSpPr>
        <p:grpSpPr>
          <a:xfrm>
            <a:off x="866611" y="373761"/>
            <a:ext cx="7426997" cy="4395978"/>
            <a:chOff x="1155481" y="498348"/>
            <a:chExt cx="9902663" cy="5861304"/>
          </a:xfrm>
        </p:grpSpPr>
        <p:sp>
          <p:nvSpPr>
            <p:cNvPr id="193" name="Google Shape;193;p37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7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7"/>
          <p:cNvSpPr/>
          <p:nvPr/>
        </p:nvSpPr>
        <p:spPr>
          <a:xfrm>
            <a:off x="0" y="1885950"/>
            <a:ext cx="91440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type="ctrTitle"/>
          </p:nvPr>
        </p:nvSpPr>
        <p:spPr>
          <a:xfrm>
            <a:off x="1143000" y="2082404"/>
            <a:ext cx="6858000" cy="103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 sz="3000">
                <a:solidFill>
                  <a:schemeClr val="dk2"/>
                </a:solidFill>
              </a:rPr>
              <a:t>Drawbacks of QUIC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297662" y="210280"/>
            <a:ext cx="8579095" cy="138319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409763" y="325159"/>
            <a:ext cx="8354891" cy="697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</a:rPr>
              <a:t>1)</a:t>
            </a:r>
            <a:r>
              <a:rPr lang="en" sz="4100">
                <a:solidFill>
                  <a:srgbClr val="FFFFFF"/>
                </a:solidFill>
              </a:rPr>
              <a:t>Unfairness</a:t>
            </a:r>
            <a:endParaRPr sz="1100"/>
          </a:p>
        </p:txBody>
      </p:sp>
      <p:cxnSp>
        <p:nvCxnSpPr>
          <p:cNvPr id="204" name="Google Shape;204;p38"/>
          <p:cNvCxnSpPr/>
          <p:nvPr/>
        </p:nvCxnSpPr>
        <p:spPr>
          <a:xfrm>
            <a:off x="1672558" y="1141719"/>
            <a:ext cx="58293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 &#10; &#10;Description automatically generated" id="205" name="Google Shape;20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75" y="1863006"/>
            <a:ext cx="4091938" cy="2912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8"/>
          <p:cNvCxnSpPr/>
          <p:nvPr/>
        </p:nvCxnSpPr>
        <p:spPr>
          <a:xfrm>
            <a:off x="4587209" y="1947627"/>
            <a:ext cx="0" cy="27432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805" y="2608253"/>
            <a:ext cx="4091938" cy="142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9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 &#10; &#10;Description automatically generated" id="214" name="Google Shape;21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007554"/>
            <a:ext cx="8178799" cy="312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>
            <a:off x="283551" y="257615"/>
            <a:ext cx="8579095" cy="138319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0"/>
          <p:cNvSpPr txBox="1"/>
          <p:nvPr>
            <p:ph type="title"/>
          </p:nvPr>
        </p:nvSpPr>
        <p:spPr>
          <a:xfrm>
            <a:off x="394555" y="349933"/>
            <a:ext cx="8354891" cy="697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QUIC Performance</a:t>
            </a:r>
            <a:b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 sizes and object number</a:t>
            </a:r>
            <a:endParaRPr sz="1100"/>
          </a:p>
        </p:txBody>
      </p:sp>
      <p:cxnSp>
        <p:nvCxnSpPr>
          <p:cNvPr id="221" name="Google Shape;221;p40"/>
          <p:cNvCxnSpPr/>
          <p:nvPr/>
        </p:nvCxnSpPr>
        <p:spPr>
          <a:xfrm>
            <a:off x="1657350" y="1086473"/>
            <a:ext cx="58293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883" y="1924363"/>
            <a:ext cx="74961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>
            <a:off x="252663" y="240883"/>
            <a:ext cx="3249230" cy="4634664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1"/>
          <p:cNvSpPr txBox="1"/>
          <p:nvPr>
            <p:ph type="title"/>
          </p:nvPr>
        </p:nvSpPr>
        <p:spPr>
          <a:xfrm>
            <a:off x="505678" y="685800"/>
            <a:ext cx="2743200" cy="2165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3) Packet Re-ordering</a:t>
            </a:r>
            <a:endParaRPr sz="1100"/>
          </a:p>
        </p:txBody>
      </p:sp>
      <p:cxnSp>
        <p:nvCxnSpPr>
          <p:cNvPr id="229" name="Google Shape;229;p41"/>
          <p:cNvCxnSpPr/>
          <p:nvPr/>
        </p:nvCxnSpPr>
        <p:spPr>
          <a:xfrm>
            <a:off x="893344" y="2932700"/>
            <a:ext cx="1940092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0" name="Google Shape;23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823" y="369430"/>
            <a:ext cx="3848245" cy="441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/>
        </p:nvSpPr>
        <p:spPr>
          <a:xfrm>
            <a:off x="297662" y="210280"/>
            <a:ext cx="8579095" cy="138319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409763" y="325159"/>
            <a:ext cx="8354891" cy="697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</a:rPr>
              <a:t>Performance on Mobile devices</a:t>
            </a:r>
            <a:endParaRPr sz="1100"/>
          </a:p>
        </p:txBody>
      </p:sp>
      <p:cxnSp>
        <p:nvCxnSpPr>
          <p:cNvPr id="237" name="Google Shape;237;p42"/>
          <p:cNvCxnSpPr/>
          <p:nvPr/>
        </p:nvCxnSpPr>
        <p:spPr>
          <a:xfrm>
            <a:off x="1672558" y="1141719"/>
            <a:ext cx="58293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238" name="Google Shape;2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75" y="2705437"/>
            <a:ext cx="4091938" cy="1227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2"/>
          <p:cNvCxnSpPr/>
          <p:nvPr/>
        </p:nvCxnSpPr>
        <p:spPr>
          <a:xfrm>
            <a:off x="4587209" y="1947627"/>
            <a:ext cx="0" cy="27432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240" name="Google Shape;240;p4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805" y="2817965"/>
            <a:ext cx="4091938" cy="10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/>
          <p:nvPr/>
        </p:nvSpPr>
        <p:spPr>
          <a:xfrm>
            <a:off x="283551" y="257615"/>
            <a:ext cx="8579095" cy="138319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3"/>
          <p:cNvSpPr txBox="1"/>
          <p:nvPr>
            <p:ph type="title"/>
          </p:nvPr>
        </p:nvSpPr>
        <p:spPr>
          <a:xfrm>
            <a:off x="394555" y="349933"/>
            <a:ext cx="8354891" cy="697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Diagram Analysis</a:t>
            </a:r>
            <a:endParaRPr sz="1100"/>
          </a:p>
        </p:txBody>
      </p:sp>
      <p:cxnSp>
        <p:nvCxnSpPr>
          <p:cNvPr id="247" name="Google Shape;247;p43"/>
          <p:cNvCxnSpPr/>
          <p:nvPr/>
        </p:nvCxnSpPr>
        <p:spPr>
          <a:xfrm>
            <a:off x="1657350" y="1086473"/>
            <a:ext cx="58293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8" name="Google Shape;248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011" y="1882433"/>
            <a:ext cx="6482654" cy="299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5300"/>
            <a:ext cx="8839200" cy="44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743475" y="207200"/>
            <a:ext cx="702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Advantages of QUIC over TCP: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621600" y="1157900"/>
            <a:ext cx="78372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Congestion Control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Richer Information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Forward Error Correction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FEC packets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Connection Migration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64 bit connection ID[Random]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