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63" r:id="rId5"/>
    <p:sldId id="266" r:id="rId6"/>
    <p:sldId id="261" r:id="rId7"/>
    <p:sldId id="265" r:id="rId8"/>
    <p:sldId id="268" r:id="rId9"/>
    <p:sldId id="258" r:id="rId10"/>
    <p:sldId id="260" r:id="rId11"/>
    <p:sldId id="259" r:id="rId12"/>
    <p:sldId id="26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1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EC9F3-CF11-4F4C-810C-63A51193DD27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921A8-EE13-1A40-AACF-B3C68A73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4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4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9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C7C5-5E06-704F-96E9-16A651782424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cenzocoia" TargetMode="External"/><Relationship Id="rId4" Type="http://schemas.openxmlformats.org/officeDocument/2006/relationships/hyperlink" Target="https://twitter.com/VincenzoCoia" TargetMode="External"/><Relationship Id="rId5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incen.coia@stat.ubc.c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6695"/>
            <a:ext cx="7772400" cy="1470025"/>
          </a:xfrm>
        </p:spPr>
        <p:txBody>
          <a:bodyPr/>
          <a:lstStyle/>
          <a:p>
            <a:r>
              <a:rPr lang="en-US" dirty="0" smtClean="0"/>
              <a:t>STAT 545A: Class Meeting 001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42470"/>
            <a:ext cx="6400800" cy="3276446"/>
          </a:xfrm>
        </p:spPr>
        <p:txBody>
          <a:bodyPr>
            <a:normAutofit/>
          </a:bodyPr>
          <a:lstStyle/>
          <a:p>
            <a:r>
              <a:rPr lang="en-US" dirty="0" smtClean="0"/>
              <a:t>Course Intro + prompts to install and sign up for lots of stuff!</a:t>
            </a:r>
          </a:p>
          <a:p>
            <a:endParaRPr lang="en-US" dirty="0" smtClean="0"/>
          </a:p>
          <a:p>
            <a:r>
              <a:rPr lang="en-US" sz="2000" dirty="0" smtClean="0"/>
              <a:t>Web companion: STAT 545 web home &gt; syllabus &gt; cm001</a:t>
            </a:r>
          </a:p>
          <a:p>
            <a:endParaRPr lang="en-US" sz="2000" dirty="0"/>
          </a:p>
          <a:p>
            <a:r>
              <a:rPr lang="en-US" sz="2000" dirty="0" smtClean="0"/>
              <a:t>Tuesday, September 5, 2017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942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TOOL: </a:t>
            </a:r>
            <a:br>
              <a:rPr lang="en-US" dirty="0" smtClean="0"/>
            </a:br>
            <a:r>
              <a:rPr lang="en-US" dirty="0" smtClean="0"/>
              <a:t>R and </a:t>
            </a:r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29" y="511556"/>
            <a:ext cx="2276705" cy="19921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560" y="2251340"/>
            <a:ext cx="5589539" cy="19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8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Science TOOL: </a:t>
            </a:r>
            <a:br>
              <a:rPr lang="en-US" dirty="0" smtClean="0"/>
            </a:br>
            <a:r>
              <a:rPr lang="en-US" dirty="0" smtClean="0"/>
              <a:t>(R) Markdown and html (or </a:t>
            </a:r>
            <a:r>
              <a:rPr lang="en-US" dirty="0" err="1" smtClean="0"/>
              <a:t>pdf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217396"/>
            <a:ext cx="3103670" cy="35970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102" y="217396"/>
            <a:ext cx="4823934" cy="32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8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TOOL: </a:t>
            </a:r>
            <a:br>
              <a:rPr lang="en-US" dirty="0" smtClean="0"/>
            </a:br>
            <a:r>
              <a:rPr lang="en-US" dirty="0" smtClean="0"/>
              <a:t>Make</a:t>
            </a:r>
            <a:endParaRPr lang="en-US" dirty="0"/>
          </a:p>
        </p:txBody>
      </p:sp>
      <p:pic>
        <p:nvPicPr>
          <p:cNvPr id="6" name="Picture 5" descr="Screen Shot 2017-09-01 at 12.37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74" y="614322"/>
            <a:ext cx="5410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3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Science Tools </a:t>
            </a:r>
            <a:r>
              <a:rPr lang="mr-IN" dirty="0" smtClean="0"/>
              <a:t>–</a:t>
            </a:r>
            <a:r>
              <a:rPr lang="en-US" dirty="0" smtClean="0"/>
              <a:t> Get to know your </a:t>
            </a:r>
            <a:r>
              <a:rPr lang="en-US" dirty="0" err="1" smtClean="0"/>
              <a:t>Neighbour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19256"/>
            <a:ext cx="8686800" cy="4528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Turn to a </a:t>
            </a:r>
            <a:r>
              <a:rPr lang="en-US" dirty="0" err="1" smtClean="0"/>
              <a:t>neighbour</a:t>
            </a:r>
            <a:r>
              <a:rPr lang="en-US" dirty="0" smtClean="0"/>
              <a:t> you don’t know. Ask: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Their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data science tools they use (Excel? R? </a:t>
            </a:r>
            <a:r>
              <a:rPr lang="mr-IN" dirty="0" smtClean="0"/>
              <a:t>…</a:t>
            </a:r>
            <a:r>
              <a:rPr lang="en-CA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r>
              <a:rPr lang="en-CA" smtClean="0"/>
              <a:t>Volunteer to share what you find out!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8152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Dr. Vincenzo Coia</a:t>
            </a:r>
          </a:p>
          <a:p>
            <a:pPr marL="0" indent="0">
              <a:buNone/>
            </a:pPr>
            <a:r>
              <a:rPr lang="en-US" dirty="0" smtClean="0"/>
              <a:t>Department of Statistics</a:t>
            </a:r>
          </a:p>
          <a:p>
            <a:pPr marL="0" indent="0">
              <a:buNone/>
            </a:pPr>
            <a:r>
              <a:rPr lang="en-US" dirty="0" smtClean="0"/>
              <a:t>University of British Columbia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v</a:t>
            </a:r>
            <a:r>
              <a:rPr lang="en-US" dirty="0" smtClean="0">
                <a:hlinkClick r:id="rId2"/>
              </a:rPr>
              <a:t>incen.coia@stat.ubc.ca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https://github.com/vincenzocoia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https://twitter.com/VincenzoCoia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Background:</a:t>
            </a:r>
          </a:p>
          <a:p>
            <a:pPr lvl="1"/>
            <a:r>
              <a:rPr lang="en-US" dirty="0" smtClean="0"/>
              <a:t>PhD in Statistics</a:t>
            </a:r>
            <a:r>
              <a:rPr lang="en-US" dirty="0"/>
              <a:t> </a:t>
            </a:r>
            <a:r>
              <a:rPr lang="en-US" dirty="0" smtClean="0"/>
              <a:t>at UBC</a:t>
            </a:r>
          </a:p>
          <a:p>
            <a:pPr lvl="1"/>
            <a:r>
              <a:rPr lang="en-US" dirty="0" smtClean="0"/>
              <a:t>MSc in Mathematical Statistics at Brock U</a:t>
            </a:r>
          </a:p>
          <a:p>
            <a:pPr lvl="1"/>
            <a:r>
              <a:rPr lang="en-US" dirty="0" smtClean="0"/>
              <a:t>BSc in Math + Stats at Brock U</a:t>
            </a:r>
          </a:p>
          <a:p>
            <a:pPr lvl="1"/>
            <a:r>
              <a:rPr lang="en-US" dirty="0" smtClean="0"/>
              <a:t>BSc in Biology w/ Earth Science at Brock U</a:t>
            </a:r>
          </a:p>
        </p:txBody>
      </p:sp>
      <p:pic>
        <p:nvPicPr>
          <p:cNvPr id="4" name="Picture 3" descr="headshot-2017073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518" y="1878376"/>
            <a:ext cx="1946234" cy="21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1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Teaching Team!</a:t>
            </a:r>
            <a:endParaRPr lang="en-US" dirty="0"/>
          </a:p>
        </p:txBody>
      </p:sp>
      <p:pic>
        <p:nvPicPr>
          <p:cNvPr id="4" name="Picture 3" descr="Portrait_KateSH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4" b="11442"/>
          <a:stretch/>
        </p:blipFill>
        <p:spPr>
          <a:xfrm>
            <a:off x="3368993" y="1910593"/>
            <a:ext cx="1271645" cy="1513566"/>
          </a:xfrm>
          <a:prstGeom prst="rect">
            <a:avLst/>
          </a:prstGeom>
        </p:spPr>
      </p:pic>
      <p:pic>
        <p:nvPicPr>
          <p:cNvPr id="5" name="Picture 4" descr="headshot-2017073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6" y="1927172"/>
            <a:ext cx="1349216" cy="1496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0239"/>
          <a:stretch/>
        </p:blipFill>
        <p:spPr>
          <a:xfrm>
            <a:off x="361116" y="4431046"/>
            <a:ext cx="1257896" cy="1577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7726" r="10271"/>
          <a:stretch/>
        </p:blipFill>
        <p:spPr>
          <a:xfrm>
            <a:off x="3368993" y="4431046"/>
            <a:ext cx="1293248" cy="15770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8123" t="12951" r="9669"/>
          <a:stretch/>
        </p:blipFill>
        <p:spPr>
          <a:xfrm>
            <a:off x="6132230" y="1549589"/>
            <a:ext cx="1429401" cy="15135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089" y="2299825"/>
            <a:ext cx="1436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Vincenzo Coia, Instructor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19013" y="4649073"/>
            <a:ext cx="1378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Giulio</a:t>
            </a:r>
            <a:r>
              <a:rPr lang="en-US" dirty="0" smtClean="0"/>
              <a:t> Valentino </a:t>
            </a:r>
            <a:r>
              <a:rPr lang="en-US" dirty="0" err="1" smtClean="0"/>
              <a:t>Dalla</a:t>
            </a:r>
            <a:r>
              <a:rPr lang="en-US" dirty="0" smtClean="0"/>
              <a:t> Riva, Instructor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17757" y="2177805"/>
            <a:ext cx="1436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Katharine </a:t>
            </a:r>
            <a:r>
              <a:rPr lang="en-US" dirty="0" err="1" smtClean="0"/>
              <a:t>Sedivy</a:t>
            </a:r>
            <a:r>
              <a:rPr lang="en-US" dirty="0" smtClean="0"/>
              <a:t>-Haley, 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62241" y="4813101"/>
            <a:ext cx="1436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Joey Bernhardt, 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61631" y="1838160"/>
            <a:ext cx="1436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Pedro Gonzalez-Espinosa, 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76361" y="3725743"/>
            <a:ext cx="143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Derek Cho, 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13972" y="5684962"/>
            <a:ext cx="143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</a:t>
            </a:r>
            <a:r>
              <a:rPr lang="en-US" dirty="0" smtClean="0"/>
              <a:t> Dai, TA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47" t="21968" r="41170" b="46802"/>
          <a:stretch/>
        </p:blipFill>
        <p:spPr>
          <a:xfrm>
            <a:off x="6097932" y="3223155"/>
            <a:ext cx="1481741" cy="163878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097932" y="5187756"/>
            <a:ext cx="1481741" cy="1359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3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"/>
            <a:ext cx="8229600" cy="1143000"/>
          </a:xfrm>
        </p:spPr>
        <p:txBody>
          <a:bodyPr/>
          <a:lstStyle/>
          <a:p>
            <a:r>
              <a:rPr lang="en-US" dirty="0" smtClean="0"/>
              <a:t>Instructor Schedule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10496"/>
              </p:ext>
            </p:extLst>
          </p:nvPr>
        </p:nvGraphicFramePr>
        <p:xfrm>
          <a:off x="105350" y="1584960"/>
          <a:ext cx="4127720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930"/>
                <a:gridCol w="1031930"/>
                <a:gridCol w="1031930"/>
                <a:gridCol w="1031930"/>
              </a:tblGrid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Instructor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Sept.</a:t>
                      </a:r>
                      <a:r>
                        <a:rPr lang="en-US" sz="1600" baseline="0" dirty="0" smtClean="0"/>
                        <a:t> 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Vincenzo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Sept.</a:t>
                      </a:r>
                      <a:r>
                        <a:rPr lang="en-US" sz="1600" baseline="0" dirty="0" smtClean="0"/>
                        <a:t> 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Vincenzo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Sept.</a:t>
                      </a:r>
                      <a:r>
                        <a:rPr lang="en-US" sz="1600" baseline="0" dirty="0" smtClean="0"/>
                        <a:t> 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Vincenzo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Sept.</a:t>
                      </a:r>
                      <a:r>
                        <a:rPr lang="en-US" sz="1600" baseline="0" dirty="0" smtClean="0"/>
                        <a:t> 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Vincenzo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Sept.</a:t>
                      </a:r>
                      <a:r>
                        <a:rPr lang="en-US" sz="1600" baseline="0" dirty="0" smtClean="0"/>
                        <a:t> 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Vincenzo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cm006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Sept.</a:t>
                      </a:r>
                      <a:r>
                        <a:rPr lang="en-US" sz="1600" baseline="0" dirty="0" smtClean="0"/>
                        <a:t> 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Vincenzo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Sept.</a:t>
                      </a:r>
                      <a:r>
                        <a:rPr lang="en-US" sz="1600" baseline="0" dirty="0" smtClean="0"/>
                        <a:t> 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Vincenzo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Sept.</a:t>
                      </a:r>
                      <a:r>
                        <a:rPr lang="en-US" sz="1600" baseline="0" dirty="0" smtClean="0"/>
                        <a:t> 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Giulio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cm009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Oct. 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Giulio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Oct. 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Giulio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Oct. 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Vincenzo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Oct. 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Vincenzo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Oct. 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Vincenzo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Oct. 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Tamara </a:t>
                      </a:r>
                      <a:r>
                        <a:rPr lang="en-US" sz="1600" dirty="0" err="1" smtClean="0"/>
                        <a:t>Munzner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22040"/>
              </p:ext>
            </p:extLst>
          </p:nvPr>
        </p:nvGraphicFramePr>
        <p:xfrm>
          <a:off x="4776837" y="1584960"/>
          <a:ext cx="412772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930"/>
                <a:gridCol w="1031930"/>
                <a:gridCol w="1031930"/>
                <a:gridCol w="1031930"/>
              </a:tblGrid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Instructor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(8)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Oct. 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Giulio</a:t>
                      </a:r>
                      <a:endParaRPr lang="en-US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Oct. 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Giulio</a:t>
                      </a:r>
                      <a:endParaRPr lang="en-US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 (9)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Oct. 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Giulio</a:t>
                      </a:r>
                      <a:endParaRPr lang="en-US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Nov. 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Giulio</a:t>
                      </a:r>
                      <a:endParaRPr lang="en-US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 (10)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Nov. 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Giulio</a:t>
                      </a:r>
                      <a:endParaRPr lang="en-US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cm106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Nov. 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Giulio</a:t>
                      </a:r>
                      <a:endParaRPr lang="en-US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 (11)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Nov. 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Giulio</a:t>
                      </a:r>
                      <a:endParaRPr lang="en-US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Nov.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Giulio</a:t>
                      </a:r>
                      <a:endParaRPr lang="en-US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(12)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cm109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Nov. 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Vincenzo</a:t>
                      </a:r>
                      <a:endParaRPr lang="en-US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Nov. 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Vincenzo</a:t>
                      </a:r>
                      <a:endParaRPr lang="en-US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 (13)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Nov. 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Giulio</a:t>
                      </a:r>
                      <a:endParaRPr lang="en-US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Nov.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Giulio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67380" y="1143032"/>
            <a:ext cx="118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 545A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5985" y="1156969"/>
            <a:ext cx="124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 547M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7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Tool: STAT545.com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420305"/>
            <a:ext cx="35179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Tool: Slack</a:t>
            </a:r>
            <a:endParaRPr lang="en-US" dirty="0"/>
          </a:p>
        </p:txBody>
      </p:sp>
      <p:pic>
        <p:nvPicPr>
          <p:cNvPr id="6" name="Picture 5" descr="slack_cmy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87" y="961121"/>
            <a:ext cx="6919315" cy="19834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5280" y="5769628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stat545-2017.slack.com</a:t>
            </a:r>
          </a:p>
        </p:txBody>
      </p:sp>
    </p:spTree>
    <p:extLst>
      <p:ext uri="{BB962C8B-B14F-4D97-AF65-F5344CB8AC3E}">
        <p14:creationId xmlns:p14="http://schemas.microsoft.com/office/powerpoint/2010/main" val="61984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01 at 1.02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9943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2042" y="683325"/>
            <a:ext cx="71189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mr-IN" sz="2400" dirty="0" smtClean="0">
                <a:solidFill>
                  <a:schemeClr val="accent6">
                    <a:lumMod val="50000"/>
                  </a:schemeClr>
                </a:solidFill>
              </a:rPr>
              <a:t>…</a:t>
            </a:r>
            <a:r>
              <a:rPr lang="en-CA" sz="2400" dirty="0" smtClean="0">
                <a:solidFill>
                  <a:schemeClr val="accent6">
                    <a:lumMod val="50000"/>
                  </a:schemeClr>
                </a:solidFill>
              </a:rPr>
              <a:t>because not all correspondence needs to be through </a:t>
            </a:r>
            <a:r>
              <a:rPr lang="en-CA" sz="2400" dirty="0" err="1" smtClean="0">
                <a:solidFill>
                  <a:schemeClr val="accent6">
                    <a:lumMod val="50000"/>
                  </a:schemeClr>
                </a:solidFill>
              </a:rPr>
              <a:t>GitHub</a:t>
            </a:r>
            <a:r>
              <a:rPr lang="en-CA" sz="2400" dirty="0" smtClean="0">
                <a:solidFill>
                  <a:schemeClr val="accent6">
                    <a:lumMod val="50000"/>
                  </a:schemeClr>
                </a:solidFill>
              </a:rPr>
              <a:t> issues!</a:t>
            </a:r>
          </a:p>
          <a:p>
            <a:pPr marL="285750" indent="-285750">
              <a:buFont typeface="Arial"/>
              <a:buChar char="•"/>
            </a:pPr>
            <a:r>
              <a:rPr lang="en-CA" sz="2400" dirty="0" smtClean="0">
                <a:solidFill>
                  <a:schemeClr val="accent6">
                    <a:lumMod val="50000"/>
                  </a:schemeClr>
                </a:solidFill>
              </a:rPr>
              <a:t>We’ll use Slack for general correspondence. Sign up for an account!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We will let you know if a query is more appropriate for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GitHub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Make mistakes! STAT 545 is a forgiving environment.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6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explore, groom, visualize, and analyze data</a:t>
            </a:r>
          </a:p>
          <a:p>
            <a:r>
              <a:rPr lang="en-US" dirty="0" smtClean="0"/>
              <a:t>make all of that reproducible, reusable, and shareable</a:t>
            </a:r>
          </a:p>
          <a:p>
            <a:r>
              <a:rPr lang="en-US" dirty="0"/>
              <a:t>u</a:t>
            </a:r>
            <a:r>
              <a:rPr lang="en-US" dirty="0" smtClean="0"/>
              <a:t>sing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9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TOOL: 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95" y="660568"/>
            <a:ext cx="3618129" cy="1510867"/>
          </a:xfrm>
          <a:prstGeom prst="rect">
            <a:avLst/>
          </a:prstGeom>
        </p:spPr>
      </p:pic>
      <p:pic>
        <p:nvPicPr>
          <p:cNvPr id="8" name="Picture 7" descr="Octoc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72" y="1282804"/>
            <a:ext cx="4010706" cy="333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9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444</Words>
  <Application>Microsoft Macintosh PowerPoint</Application>
  <PresentationFormat>On-screen Show (4:3)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Mangal</vt:lpstr>
      <vt:lpstr>Arial</vt:lpstr>
      <vt:lpstr>Office Theme</vt:lpstr>
      <vt:lpstr>STAT 545A: Class Meeting 001</vt:lpstr>
      <vt:lpstr>Who am I?</vt:lpstr>
      <vt:lpstr>Meet the Teaching Team!</vt:lpstr>
      <vt:lpstr>Instructor Schedule</vt:lpstr>
      <vt:lpstr>Course Tool: STAT545.com</vt:lpstr>
      <vt:lpstr>Course Tool: Slack</vt:lpstr>
      <vt:lpstr>PowerPoint Presentation</vt:lpstr>
      <vt:lpstr>Course Goals</vt:lpstr>
      <vt:lpstr>Data Science TOOL:  git and github</vt:lpstr>
      <vt:lpstr>Data Science TOOL:  R and RStudio</vt:lpstr>
      <vt:lpstr>Data Science TOOL:  (R) Markdown and html (or pdf)</vt:lpstr>
      <vt:lpstr>Data Science TOOL:  Make</vt:lpstr>
      <vt:lpstr>Data Science Tools – Get to know your Neighbour!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545A: Class Meeting 001</dc:title>
  <dc:creator>v</dc:creator>
  <cp:lastModifiedBy>Microsoft Office User</cp:lastModifiedBy>
  <cp:revision>22</cp:revision>
  <dcterms:created xsi:type="dcterms:W3CDTF">2017-09-01T17:28:52Z</dcterms:created>
  <dcterms:modified xsi:type="dcterms:W3CDTF">2017-09-05T15:25:14Z</dcterms:modified>
</cp:coreProperties>
</file>