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25"/>
  </p:notesMasterIdLst>
  <p:sldIdLst>
    <p:sldId id="256" r:id="rId2"/>
    <p:sldId id="257" r:id="rId3"/>
    <p:sldId id="281" r:id="rId4"/>
    <p:sldId id="262" r:id="rId5"/>
    <p:sldId id="263" r:id="rId6"/>
    <p:sldId id="282" r:id="rId7"/>
    <p:sldId id="261" r:id="rId8"/>
    <p:sldId id="283" r:id="rId9"/>
    <p:sldId id="279" r:id="rId10"/>
    <p:sldId id="285" r:id="rId11"/>
    <p:sldId id="280" r:id="rId12"/>
    <p:sldId id="273" r:id="rId13"/>
    <p:sldId id="286" r:id="rId14"/>
    <p:sldId id="284" r:id="rId15"/>
    <p:sldId id="264" r:id="rId16"/>
    <p:sldId id="267" r:id="rId17"/>
    <p:sldId id="268" r:id="rId18"/>
    <p:sldId id="269" r:id="rId19"/>
    <p:sldId id="272" r:id="rId20"/>
    <p:sldId id="270" r:id="rId21"/>
    <p:sldId id="278" r:id="rId22"/>
    <p:sldId id="271"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92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61D74-932F-0843-B3A0-561AD30B1833}" v="499" dt="2019-10-17T13:19:13.930"/>
    <p1510:client id="{3CB737D0-E607-5CBD-2849-0613D9A92BD8}" v="720" dt="2019-11-26T04:28:51.767"/>
    <p1510:client id="{572A9689-D36D-159C-EA21-79CE0053C18E}" v="351" dt="2019-11-24T23:59:55.128"/>
    <p1510:client id="{61D4360F-F0FE-4B44-890C-073B68ED6C81}" v="1469" dt="2019-10-17T01:52:31.247"/>
    <p1510:client id="{65086507-19B3-2DC0-2A6A-91FB43E83A4C}" v="246" dt="2019-11-26T04:26:28.433"/>
    <p1510:client id="{C2CE0949-19BF-B761-49E9-2F5C2D633658}" v="1522" dt="2019-11-26T04:45:14.951"/>
    <p1510:client id="{C9E4859E-CE2A-B5C6-1EAD-1553691438DE}" v="49" dt="2019-11-26T04:27:45.215"/>
    <p1510:client id="{CC62E737-5492-A390-4C30-8F0322BB676F}" v="13" dt="2019-11-26T04:13:00.854"/>
    <p1510:client id="{D1E8E61C-293B-47A2-993C-2E7895C3488B}" v="1769" dt="2019-11-26T04:46:28.790"/>
    <p1510:client id="{E54AD3B6-E128-51D5-51F5-0883BFC2D020}" v="172" dt="2019-11-26T06:31:15.671"/>
    <p1510:client id="{F182DDFA-C0FE-FB45-285A-52C20DA1363A}" v="90" dt="2019-10-17T01:43:18.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EC6291-238C-4034-ADE0-52BE74AF6513}"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DF9C46A9-C78F-4A3C-8546-A0D170FF6849}">
      <dgm:prSet/>
      <dgm:spPr/>
      <dgm:t>
        <a:bodyPr/>
        <a:lstStyle/>
        <a:p>
          <a:r>
            <a:rPr lang="en-US"/>
            <a:t>- Cobra is an intelligent question bot that is able to assist beginning Python programmers with their struggles.</a:t>
          </a:r>
        </a:p>
      </dgm:t>
    </dgm:pt>
    <dgm:pt modelId="{254DFA68-7609-4316-8802-B2EB00D361D7}" type="parTrans" cxnId="{EEA38763-2F31-4648-AF5F-AF8F199ADDC8}">
      <dgm:prSet/>
      <dgm:spPr/>
      <dgm:t>
        <a:bodyPr/>
        <a:lstStyle/>
        <a:p>
          <a:endParaRPr lang="en-US"/>
        </a:p>
      </dgm:t>
    </dgm:pt>
    <dgm:pt modelId="{A5EBFAD9-7CC0-450E-A01E-98973AB71A1C}" type="sibTrans" cxnId="{EEA38763-2F31-4648-AF5F-AF8F199ADDC8}">
      <dgm:prSet/>
      <dgm:spPr/>
      <dgm:t>
        <a:bodyPr/>
        <a:lstStyle/>
        <a:p>
          <a:endParaRPr lang="en-US"/>
        </a:p>
      </dgm:t>
    </dgm:pt>
    <dgm:pt modelId="{A1A0DBBD-7DD0-499D-982D-0C2CF4309D70}">
      <dgm:prSet/>
      <dgm:spPr/>
      <dgm:t>
        <a:bodyPr/>
        <a:lstStyle/>
        <a:p>
          <a:r>
            <a:rPr lang="en-US"/>
            <a:t>- Watson Assistant is a preexisting interface produced by IBM that is being used as the base for the bot you will see.</a:t>
          </a:r>
        </a:p>
      </dgm:t>
    </dgm:pt>
    <dgm:pt modelId="{E85CD432-04F3-40EA-8F96-16ED44D1B40D}" type="parTrans" cxnId="{5C82426E-635C-4166-93D6-B8AF491167C2}">
      <dgm:prSet/>
      <dgm:spPr/>
      <dgm:t>
        <a:bodyPr/>
        <a:lstStyle/>
        <a:p>
          <a:endParaRPr lang="en-US"/>
        </a:p>
      </dgm:t>
    </dgm:pt>
    <dgm:pt modelId="{21B58DAA-8E98-4368-9F73-517C196D721F}" type="sibTrans" cxnId="{5C82426E-635C-4166-93D6-B8AF491167C2}">
      <dgm:prSet/>
      <dgm:spPr/>
      <dgm:t>
        <a:bodyPr/>
        <a:lstStyle/>
        <a:p>
          <a:endParaRPr lang="en-US"/>
        </a:p>
      </dgm:t>
    </dgm:pt>
    <dgm:pt modelId="{7D50288E-1C42-4A01-9340-1C786E7291A5}" type="pres">
      <dgm:prSet presAssocID="{D7EC6291-238C-4034-ADE0-52BE74AF6513}" presName="hierChild1" presStyleCnt="0">
        <dgm:presLayoutVars>
          <dgm:chPref val="1"/>
          <dgm:dir/>
          <dgm:animOne val="branch"/>
          <dgm:animLvl val="lvl"/>
          <dgm:resizeHandles/>
        </dgm:presLayoutVars>
      </dgm:prSet>
      <dgm:spPr/>
    </dgm:pt>
    <dgm:pt modelId="{9C6D11B1-8248-4A85-BBB4-78C29A0C4EE2}" type="pres">
      <dgm:prSet presAssocID="{DF9C46A9-C78F-4A3C-8546-A0D170FF6849}" presName="hierRoot1" presStyleCnt="0"/>
      <dgm:spPr/>
    </dgm:pt>
    <dgm:pt modelId="{88788DC1-7CBC-4BBE-9450-D869101C4BED}" type="pres">
      <dgm:prSet presAssocID="{DF9C46A9-C78F-4A3C-8546-A0D170FF6849}" presName="composite" presStyleCnt="0"/>
      <dgm:spPr/>
    </dgm:pt>
    <dgm:pt modelId="{C3894F52-12FD-4BA6-8136-6C508A70BA0C}" type="pres">
      <dgm:prSet presAssocID="{DF9C46A9-C78F-4A3C-8546-A0D170FF6849}" presName="background" presStyleLbl="node0" presStyleIdx="0" presStyleCnt="2"/>
      <dgm:spPr/>
    </dgm:pt>
    <dgm:pt modelId="{583C2545-C984-4EC9-A5A2-B1379654E40B}" type="pres">
      <dgm:prSet presAssocID="{DF9C46A9-C78F-4A3C-8546-A0D170FF6849}" presName="text" presStyleLbl="fgAcc0" presStyleIdx="0" presStyleCnt="2">
        <dgm:presLayoutVars>
          <dgm:chPref val="3"/>
        </dgm:presLayoutVars>
      </dgm:prSet>
      <dgm:spPr/>
    </dgm:pt>
    <dgm:pt modelId="{840B1B29-4984-4D0E-A489-69B3D60B6093}" type="pres">
      <dgm:prSet presAssocID="{DF9C46A9-C78F-4A3C-8546-A0D170FF6849}" presName="hierChild2" presStyleCnt="0"/>
      <dgm:spPr/>
    </dgm:pt>
    <dgm:pt modelId="{7E1CBC21-1E7E-451E-8670-372C606C98D7}" type="pres">
      <dgm:prSet presAssocID="{A1A0DBBD-7DD0-499D-982D-0C2CF4309D70}" presName="hierRoot1" presStyleCnt="0"/>
      <dgm:spPr/>
    </dgm:pt>
    <dgm:pt modelId="{4D348F7B-69CB-4E6A-96E7-EEC9AE966A81}" type="pres">
      <dgm:prSet presAssocID="{A1A0DBBD-7DD0-499D-982D-0C2CF4309D70}" presName="composite" presStyleCnt="0"/>
      <dgm:spPr/>
    </dgm:pt>
    <dgm:pt modelId="{B9627F8B-5D03-491D-AA7F-75B2B17D0325}" type="pres">
      <dgm:prSet presAssocID="{A1A0DBBD-7DD0-499D-982D-0C2CF4309D70}" presName="background" presStyleLbl="node0" presStyleIdx="1" presStyleCnt="2"/>
      <dgm:spPr/>
    </dgm:pt>
    <dgm:pt modelId="{454B0066-7854-4CDC-9D00-D1A9E7666272}" type="pres">
      <dgm:prSet presAssocID="{A1A0DBBD-7DD0-499D-982D-0C2CF4309D70}" presName="text" presStyleLbl="fgAcc0" presStyleIdx="1" presStyleCnt="2">
        <dgm:presLayoutVars>
          <dgm:chPref val="3"/>
        </dgm:presLayoutVars>
      </dgm:prSet>
      <dgm:spPr/>
    </dgm:pt>
    <dgm:pt modelId="{03DD2CAC-155A-4DE8-86E5-AA9FF2B16B39}" type="pres">
      <dgm:prSet presAssocID="{A1A0DBBD-7DD0-499D-982D-0C2CF4309D70}" presName="hierChild2" presStyleCnt="0"/>
      <dgm:spPr/>
    </dgm:pt>
  </dgm:ptLst>
  <dgm:cxnLst>
    <dgm:cxn modelId="{EEA38763-2F31-4648-AF5F-AF8F199ADDC8}" srcId="{D7EC6291-238C-4034-ADE0-52BE74AF6513}" destId="{DF9C46A9-C78F-4A3C-8546-A0D170FF6849}" srcOrd="0" destOrd="0" parTransId="{254DFA68-7609-4316-8802-B2EB00D361D7}" sibTransId="{A5EBFAD9-7CC0-450E-A01E-98973AB71A1C}"/>
    <dgm:cxn modelId="{54EA2A4A-2990-436C-806F-590704A527BF}" type="presOf" srcId="{D7EC6291-238C-4034-ADE0-52BE74AF6513}" destId="{7D50288E-1C42-4A01-9340-1C786E7291A5}" srcOrd="0" destOrd="0" presId="urn:microsoft.com/office/officeart/2005/8/layout/hierarchy1"/>
    <dgm:cxn modelId="{5C82426E-635C-4166-93D6-B8AF491167C2}" srcId="{D7EC6291-238C-4034-ADE0-52BE74AF6513}" destId="{A1A0DBBD-7DD0-499D-982D-0C2CF4309D70}" srcOrd="1" destOrd="0" parTransId="{E85CD432-04F3-40EA-8F96-16ED44D1B40D}" sibTransId="{21B58DAA-8E98-4368-9F73-517C196D721F}"/>
    <dgm:cxn modelId="{54E5327F-423D-47E5-9877-19FE48155EFF}" type="presOf" srcId="{DF9C46A9-C78F-4A3C-8546-A0D170FF6849}" destId="{583C2545-C984-4EC9-A5A2-B1379654E40B}" srcOrd="0" destOrd="0" presId="urn:microsoft.com/office/officeart/2005/8/layout/hierarchy1"/>
    <dgm:cxn modelId="{AF6C46E8-78BB-4B8D-A756-F9669C38DBEE}" type="presOf" srcId="{A1A0DBBD-7DD0-499D-982D-0C2CF4309D70}" destId="{454B0066-7854-4CDC-9D00-D1A9E7666272}" srcOrd="0" destOrd="0" presId="urn:microsoft.com/office/officeart/2005/8/layout/hierarchy1"/>
    <dgm:cxn modelId="{C23A3CA3-9B64-434D-90F7-A60ED0F2137B}" type="presParOf" srcId="{7D50288E-1C42-4A01-9340-1C786E7291A5}" destId="{9C6D11B1-8248-4A85-BBB4-78C29A0C4EE2}" srcOrd="0" destOrd="0" presId="urn:microsoft.com/office/officeart/2005/8/layout/hierarchy1"/>
    <dgm:cxn modelId="{317A6BE8-C746-4627-B467-9BC6B70F557C}" type="presParOf" srcId="{9C6D11B1-8248-4A85-BBB4-78C29A0C4EE2}" destId="{88788DC1-7CBC-4BBE-9450-D869101C4BED}" srcOrd="0" destOrd="0" presId="urn:microsoft.com/office/officeart/2005/8/layout/hierarchy1"/>
    <dgm:cxn modelId="{3EA2DA17-5EBC-456D-8410-FD810AB3535D}" type="presParOf" srcId="{88788DC1-7CBC-4BBE-9450-D869101C4BED}" destId="{C3894F52-12FD-4BA6-8136-6C508A70BA0C}" srcOrd="0" destOrd="0" presId="urn:microsoft.com/office/officeart/2005/8/layout/hierarchy1"/>
    <dgm:cxn modelId="{35EEB1B0-B52D-415F-A4E6-1447B15DA138}" type="presParOf" srcId="{88788DC1-7CBC-4BBE-9450-D869101C4BED}" destId="{583C2545-C984-4EC9-A5A2-B1379654E40B}" srcOrd="1" destOrd="0" presId="urn:microsoft.com/office/officeart/2005/8/layout/hierarchy1"/>
    <dgm:cxn modelId="{8FC98800-ADC6-4E6B-BD46-8428F5678985}" type="presParOf" srcId="{9C6D11B1-8248-4A85-BBB4-78C29A0C4EE2}" destId="{840B1B29-4984-4D0E-A489-69B3D60B6093}" srcOrd="1" destOrd="0" presId="urn:microsoft.com/office/officeart/2005/8/layout/hierarchy1"/>
    <dgm:cxn modelId="{9C72176D-919E-4674-90D9-029889A09599}" type="presParOf" srcId="{7D50288E-1C42-4A01-9340-1C786E7291A5}" destId="{7E1CBC21-1E7E-451E-8670-372C606C98D7}" srcOrd="1" destOrd="0" presId="urn:microsoft.com/office/officeart/2005/8/layout/hierarchy1"/>
    <dgm:cxn modelId="{9FB5F361-08CD-4BDD-B10B-EE82FD6703BA}" type="presParOf" srcId="{7E1CBC21-1E7E-451E-8670-372C606C98D7}" destId="{4D348F7B-69CB-4E6A-96E7-EEC9AE966A81}" srcOrd="0" destOrd="0" presId="urn:microsoft.com/office/officeart/2005/8/layout/hierarchy1"/>
    <dgm:cxn modelId="{5899829E-C8E6-4378-856C-C0DD7589EB96}" type="presParOf" srcId="{4D348F7B-69CB-4E6A-96E7-EEC9AE966A81}" destId="{B9627F8B-5D03-491D-AA7F-75B2B17D0325}" srcOrd="0" destOrd="0" presId="urn:microsoft.com/office/officeart/2005/8/layout/hierarchy1"/>
    <dgm:cxn modelId="{AD4E4695-CEFF-4F44-9F2E-A27D6CE8B856}" type="presParOf" srcId="{4D348F7B-69CB-4E6A-96E7-EEC9AE966A81}" destId="{454B0066-7854-4CDC-9D00-D1A9E7666272}" srcOrd="1" destOrd="0" presId="urn:microsoft.com/office/officeart/2005/8/layout/hierarchy1"/>
    <dgm:cxn modelId="{7F551E5E-6FCB-4156-BF5B-B1D7C1D44DC6}" type="presParOf" srcId="{7E1CBC21-1E7E-451E-8670-372C606C98D7}" destId="{03DD2CAC-155A-4DE8-86E5-AA9FF2B16B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C5125E-12E9-4DAC-A546-BE5DEDE5FFE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C2BAF17-0309-4EA0-BEB8-79843B3436F9}">
      <dgm:prSet/>
      <dgm:spPr/>
      <dgm:t>
        <a:bodyPr/>
        <a:lstStyle/>
        <a:p>
          <a:r>
            <a:rPr lang="en-US"/>
            <a:t>For the project we used a combination of 2 different software techniques. We use the planning side of the waterfall method and primarily stuck with using this software technique as it was the easiest to follow. However we also have part techniques from the SCRUM agile method where we made biweekly meetings with IBM mentors to help assist with the chat bot and set workable targets to meet before each new meeting.</a:t>
          </a:r>
        </a:p>
      </dgm:t>
    </dgm:pt>
    <dgm:pt modelId="{766D31DD-9296-42B0-A637-EB2C7E85EC13}" type="parTrans" cxnId="{12417280-7207-450B-92C8-673E9BEFF2D7}">
      <dgm:prSet/>
      <dgm:spPr/>
      <dgm:t>
        <a:bodyPr/>
        <a:lstStyle/>
        <a:p>
          <a:endParaRPr lang="en-US"/>
        </a:p>
      </dgm:t>
    </dgm:pt>
    <dgm:pt modelId="{834174ED-6384-413B-ADDA-9038321CE940}" type="sibTrans" cxnId="{12417280-7207-450B-92C8-673E9BEFF2D7}">
      <dgm:prSet/>
      <dgm:spPr/>
      <dgm:t>
        <a:bodyPr/>
        <a:lstStyle/>
        <a:p>
          <a:endParaRPr lang="en-US"/>
        </a:p>
      </dgm:t>
    </dgm:pt>
    <dgm:pt modelId="{57682837-81FC-4E80-B551-DCAC15302462}">
      <dgm:prSet/>
      <dgm:spPr/>
      <dgm:t>
        <a:bodyPr/>
        <a:lstStyle/>
        <a:p>
          <a:r>
            <a:rPr lang="en-US"/>
            <a:t>The development strategy that was used for this project was the waterfall model. </a:t>
          </a:r>
          <a:br>
            <a:rPr lang="en-US"/>
          </a:br>
          <a:r>
            <a:rPr lang="en-US"/>
            <a:t>The advantages to using the waterfall method include helping to make things much more manageable within the team. Waterfall can also be helpful as it can be easier to be able detect any problems early on into the project to avoid having to deal with them later on.</a:t>
          </a:r>
          <a:br>
            <a:rPr lang="en-US"/>
          </a:br>
          <a:r>
            <a:rPr lang="en-US"/>
            <a:t>The disadvantages to using waterfall include that one a phase has been started, the going back would be very hard/ if not undoable without restarting from scratch. This would then cause a lot of time to be wasted on the project doing what has essentially already been done. It would also be hard to gauge how long the project would take to completion with this method.</a:t>
          </a:r>
        </a:p>
      </dgm:t>
    </dgm:pt>
    <dgm:pt modelId="{3D74EF50-F204-41BA-8BAB-201352938E3C}" type="parTrans" cxnId="{8A059B3A-B109-4599-AE92-497A67CA13C6}">
      <dgm:prSet/>
      <dgm:spPr/>
      <dgm:t>
        <a:bodyPr/>
        <a:lstStyle/>
        <a:p>
          <a:endParaRPr lang="en-US"/>
        </a:p>
      </dgm:t>
    </dgm:pt>
    <dgm:pt modelId="{F2EFC662-E4CF-4C52-B159-1840964EF06F}" type="sibTrans" cxnId="{8A059B3A-B109-4599-AE92-497A67CA13C6}">
      <dgm:prSet/>
      <dgm:spPr/>
      <dgm:t>
        <a:bodyPr/>
        <a:lstStyle/>
        <a:p>
          <a:endParaRPr lang="en-US"/>
        </a:p>
      </dgm:t>
    </dgm:pt>
    <dgm:pt modelId="{60830318-BE35-4C55-94E3-85107B8E6C90}">
      <dgm:prSet/>
      <dgm:spPr/>
      <dgm:t>
        <a:bodyPr/>
        <a:lstStyle/>
        <a:p>
          <a:pPr rtl="0"/>
          <a:r>
            <a:rPr lang="en-US"/>
            <a:t>The agile ‘SCRUM’ methodology is used well for projects that work closely with their client. This has the product manager (the </a:t>
          </a:r>
          <a:r>
            <a:rPr lang="en-US">
              <a:latin typeface="Calibri Light" panose="020F0302020204030204"/>
            </a:rPr>
            <a:t>IBM mentors in this case</a:t>
          </a:r>
          <a:r>
            <a:rPr lang="en-US"/>
            <a:t>) have a say for each ‘sprint’ of the development cycle. This ensures that the final product they are given is to their standards and expectations.</a:t>
          </a:r>
        </a:p>
      </dgm:t>
    </dgm:pt>
    <dgm:pt modelId="{8CF8A162-7066-4DEA-9131-ECB2D248AF15}" type="parTrans" cxnId="{3C2AA0BD-40A6-4B89-B441-0EE5E2FBF7D5}">
      <dgm:prSet/>
      <dgm:spPr/>
      <dgm:t>
        <a:bodyPr/>
        <a:lstStyle/>
        <a:p>
          <a:endParaRPr lang="en-US"/>
        </a:p>
      </dgm:t>
    </dgm:pt>
    <dgm:pt modelId="{C4B61EA6-3E6F-42B4-8A9A-738DB4376D11}" type="sibTrans" cxnId="{3C2AA0BD-40A6-4B89-B441-0EE5E2FBF7D5}">
      <dgm:prSet/>
      <dgm:spPr/>
      <dgm:t>
        <a:bodyPr/>
        <a:lstStyle/>
        <a:p>
          <a:endParaRPr lang="en-US"/>
        </a:p>
      </dgm:t>
    </dgm:pt>
    <dgm:pt modelId="{63A5F8AF-9C02-4C5C-9E8F-02D63F25CE48}" type="pres">
      <dgm:prSet presAssocID="{1AC5125E-12E9-4DAC-A546-BE5DEDE5FFEA}" presName="linear" presStyleCnt="0">
        <dgm:presLayoutVars>
          <dgm:animLvl val="lvl"/>
          <dgm:resizeHandles val="exact"/>
        </dgm:presLayoutVars>
      </dgm:prSet>
      <dgm:spPr/>
    </dgm:pt>
    <dgm:pt modelId="{BDE193D9-0F73-4EFD-9DA7-EC68DCC3509A}" type="pres">
      <dgm:prSet presAssocID="{7C2BAF17-0309-4EA0-BEB8-79843B3436F9}" presName="parentText" presStyleLbl="node1" presStyleIdx="0" presStyleCnt="3">
        <dgm:presLayoutVars>
          <dgm:chMax val="0"/>
          <dgm:bulletEnabled val="1"/>
        </dgm:presLayoutVars>
      </dgm:prSet>
      <dgm:spPr/>
    </dgm:pt>
    <dgm:pt modelId="{4EA0495F-FC0D-41F9-8F77-CFD6A18F68EC}" type="pres">
      <dgm:prSet presAssocID="{834174ED-6384-413B-ADDA-9038321CE940}" presName="spacer" presStyleCnt="0"/>
      <dgm:spPr/>
    </dgm:pt>
    <dgm:pt modelId="{69E32074-5D5C-41E2-B5D6-80D493AEFCBC}" type="pres">
      <dgm:prSet presAssocID="{57682837-81FC-4E80-B551-DCAC15302462}" presName="parentText" presStyleLbl="node1" presStyleIdx="1" presStyleCnt="3">
        <dgm:presLayoutVars>
          <dgm:chMax val="0"/>
          <dgm:bulletEnabled val="1"/>
        </dgm:presLayoutVars>
      </dgm:prSet>
      <dgm:spPr/>
    </dgm:pt>
    <dgm:pt modelId="{8F1F25B8-A43E-4C48-8913-7AAE275E7B24}" type="pres">
      <dgm:prSet presAssocID="{F2EFC662-E4CF-4C52-B159-1840964EF06F}" presName="spacer" presStyleCnt="0"/>
      <dgm:spPr/>
    </dgm:pt>
    <dgm:pt modelId="{76304A75-DF75-4542-A685-7E941CF89777}" type="pres">
      <dgm:prSet presAssocID="{60830318-BE35-4C55-94E3-85107B8E6C90}" presName="parentText" presStyleLbl="node1" presStyleIdx="2" presStyleCnt="3">
        <dgm:presLayoutVars>
          <dgm:chMax val="0"/>
          <dgm:bulletEnabled val="1"/>
        </dgm:presLayoutVars>
      </dgm:prSet>
      <dgm:spPr/>
    </dgm:pt>
  </dgm:ptLst>
  <dgm:cxnLst>
    <dgm:cxn modelId="{3A2A9A00-A900-4FBB-A0AB-2E58395FDD70}" type="presOf" srcId="{7C2BAF17-0309-4EA0-BEB8-79843B3436F9}" destId="{BDE193D9-0F73-4EFD-9DA7-EC68DCC3509A}" srcOrd="0" destOrd="0" presId="urn:microsoft.com/office/officeart/2005/8/layout/vList2"/>
    <dgm:cxn modelId="{0EAA9C2F-56A7-47F5-B6FC-910772FE6163}" type="presOf" srcId="{60830318-BE35-4C55-94E3-85107B8E6C90}" destId="{76304A75-DF75-4542-A685-7E941CF89777}" srcOrd="0" destOrd="0" presId="urn:microsoft.com/office/officeart/2005/8/layout/vList2"/>
    <dgm:cxn modelId="{EFEE1430-ED21-423F-B4F7-D3FDC923C108}" type="presOf" srcId="{57682837-81FC-4E80-B551-DCAC15302462}" destId="{69E32074-5D5C-41E2-B5D6-80D493AEFCBC}" srcOrd="0" destOrd="0" presId="urn:microsoft.com/office/officeart/2005/8/layout/vList2"/>
    <dgm:cxn modelId="{8A059B3A-B109-4599-AE92-497A67CA13C6}" srcId="{1AC5125E-12E9-4DAC-A546-BE5DEDE5FFEA}" destId="{57682837-81FC-4E80-B551-DCAC15302462}" srcOrd="1" destOrd="0" parTransId="{3D74EF50-F204-41BA-8BAB-201352938E3C}" sibTransId="{F2EFC662-E4CF-4C52-B159-1840964EF06F}"/>
    <dgm:cxn modelId="{12417280-7207-450B-92C8-673E9BEFF2D7}" srcId="{1AC5125E-12E9-4DAC-A546-BE5DEDE5FFEA}" destId="{7C2BAF17-0309-4EA0-BEB8-79843B3436F9}" srcOrd="0" destOrd="0" parTransId="{766D31DD-9296-42B0-A637-EB2C7E85EC13}" sibTransId="{834174ED-6384-413B-ADDA-9038321CE940}"/>
    <dgm:cxn modelId="{3C2AA0BD-40A6-4B89-B441-0EE5E2FBF7D5}" srcId="{1AC5125E-12E9-4DAC-A546-BE5DEDE5FFEA}" destId="{60830318-BE35-4C55-94E3-85107B8E6C90}" srcOrd="2" destOrd="0" parTransId="{8CF8A162-7066-4DEA-9131-ECB2D248AF15}" sibTransId="{C4B61EA6-3E6F-42B4-8A9A-738DB4376D11}"/>
    <dgm:cxn modelId="{9CB407DB-E482-40E2-8B7C-A8DF80867E94}" type="presOf" srcId="{1AC5125E-12E9-4DAC-A546-BE5DEDE5FFEA}" destId="{63A5F8AF-9C02-4C5C-9E8F-02D63F25CE48}" srcOrd="0" destOrd="0" presId="urn:microsoft.com/office/officeart/2005/8/layout/vList2"/>
    <dgm:cxn modelId="{5CF1FD8A-6C07-4422-BA34-5B94061E4416}" type="presParOf" srcId="{63A5F8AF-9C02-4C5C-9E8F-02D63F25CE48}" destId="{BDE193D9-0F73-4EFD-9DA7-EC68DCC3509A}" srcOrd="0" destOrd="0" presId="urn:microsoft.com/office/officeart/2005/8/layout/vList2"/>
    <dgm:cxn modelId="{09D5EC2C-A125-4108-A612-EEC7B9541FC6}" type="presParOf" srcId="{63A5F8AF-9C02-4C5C-9E8F-02D63F25CE48}" destId="{4EA0495F-FC0D-41F9-8F77-CFD6A18F68EC}" srcOrd="1" destOrd="0" presId="urn:microsoft.com/office/officeart/2005/8/layout/vList2"/>
    <dgm:cxn modelId="{FD1F9D11-C35C-485A-BB07-72F2CB6776EA}" type="presParOf" srcId="{63A5F8AF-9C02-4C5C-9E8F-02D63F25CE48}" destId="{69E32074-5D5C-41E2-B5D6-80D493AEFCBC}" srcOrd="2" destOrd="0" presId="urn:microsoft.com/office/officeart/2005/8/layout/vList2"/>
    <dgm:cxn modelId="{5E8E5CF5-C3A0-4582-BCF3-2B84A8D858AA}" type="presParOf" srcId="{63A5F8AF-9C02-4C5C-9E8F-02D63F25CE48}" destId="{8F1F25B8-A43E-4C48-8913-7AAE275E7B24}" srcOrd="3" destOrd="0" presId="urn:microsoft.com/office/officeart/2005/8/layout/vList2"/>
    <dgm:cxn modelId="{513CB1B0-1FDC-4C61-8BBB-EC911126AE27}" type="presParOf" srcId="{63A5F8AF-9C02-4C5C-9E8F-02D63F25CE48}" destId="{76304A75-DF75-4542-A685-7E941CF8977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6F696C-2CF0-4ED4-BAFB-D5601E862E8E}"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5FA2563A-1C19-4F9C-AAD9-BBEE4E4DBAA5}">
      <dgm:prSet/>
      <dgm:spPr/>
      <dgm:t>
        <a:bodyPr/>
        <a:lstStyle/>
        <a:p>
          <a:r>
            <a:rPr lang="en-US"/>
            <a:t>- Angular was going to be the original framework we used to create our webpage; however, the Watson interface does not play well with Angular.</a:t>
          </a:r>
        </a:p>
      </dgm:t>
    </dgm:pt>
    <dgm:pt modelId="{B80A3F88-2623-4217-8B2D-A0207EB9BDAD}" type="parTrans" cxnId="{BE786275-4A92-44C4-A773-7046ECE5AFD0}">
      <dgm:prSet/>
      <dgm:spPr/>
      <dgm:t>
        <a:bodyPr/>
        <a:lstStyle/>
        <a:p>
          <a:endParaRPr lang="en-US"/>
        </a:p>
      </dgm:t>
    </dgm:pt>
    <dgm:pt modelId="{D90F6712-AA1A-423B-BBFF-A20D4ED3B921}" type="sibTrans" cxnId="{BE786275-4A92-44C4-A773-7046ECE5AFD0}">
      <dgm:prSet/>
      <dgm:spPr/>
      <dgm:t>
        <a:bodyPr/>
        <a:lstStyle/>
        <a:p>
          <a:endParaRPr lang="en-US"/>
        </a:p>
      </dgm:t>
    </dgm:pt>
    <dgm:pt modelId="{A370D2BB-D030-4411-89A6-81BF57114541}">
      <dgm:prSet/>
      <dgm:spPr/>
      <dgm:t>
        <a:bodyPr/>
        <a:lstStyle/>
        <a:p>
          <a:r>
            <a:rPr lang="en-US"/>
            <a:t>- We ended up migrating to pure html and used Adobe Dreamweaver to assist with some of the webpage design.</a:t>
          </a:r>
        </a:p>
      </dgm:t>
    </dgm:pt>
    <dgm:pt modelId="{F7471A01-13CF-4246-BFE8-96EDFB16647D}" type="parTrans" cxnId="{E09D0202-A171-4B3D-9A97-97CEAA6EE088}">
      <dgm:prSet/>
      <dgm:spPr/>
      <dgm:t>
        <a:bodyPr/>
        <a:lstStyle/>
        <a:p>
          <a:endParaRPr lang="en-US"/>
        </a:p>
      </dgm:t>
    </dgm:pt>
    <dgm:pt modelId="{8F498827-5AEB-4C3C-9787-3BADE7E00DEA}" type="sibTrans" cxnId="{E09D0202-A171-4B3D-9A97-97CEAA6EE088}">
      <dgm:prSet/>
      <dgm:spPr/>
      <dgm:t>
        <a:bodyPr/>
        <a:lstStyle/>
        <a:p>
          <a:endParaRPr lang="en-US"/>
        </a:p>
      </dgm:t>
    </dgm:pt>
    <dgm:pt modelId="{B5F88559-87A6-4E6B-8CEB-3811D10B5263}" type="pres">
      <dgm:prSet presAssocID="{EA6F696C-2CF0-4ED4-BAFB-D5601E862E8E}" presName="outerComposite" presStyleCnt="0">
        <dgm:presLayoutVars>
          <dgm:chMax val="5"/>
          <dgm:dir/>
          <dgm:resizeHandles val="exact"/>
        </dgm:presLayoutVars>
      </dgm:prSet>
      <dgm:spPr/>
    </dgm:pt>
    <dgm:pt modelId="{FA48B6D4-E17F-42F1-A97D-9508A7B02E20}" type="pres">
      <dgm:prSet presAssocID="{EA6F696C-2CF0-4ED4-BAFB-D5601E862E8E}" presName="dummyMaxCanvas" presStyleCnt="0">
        <dgm:presLayoutVars/>
      </dgm:prSet>
      <dgm:spPr/>
    </dgm:pt>
    <dgm:pt modelId="{CF76CF99-62C0-4F39-A129-3D1A82D1EF79}" type="pres">
      <dgm:prSet presAssocID="{EA6F696C-2CF0-4ED4-BAFB-D5601E862E8E}" presName="TwoNodes_1" presStyleLbl="node1" presStyleIdx="0" presStyleCnt="2">
        <dgm:presLayoutVars>
          <dgm:bulletEnabled val="1"/>
        </dgm:presLayoutVars>
      </dgm:prSet>
      <dgm:spPr/>
    </dgm:pt>
    <dgm:pt modelId="{1F3B4879-98C3-4884-83B2-ECF2D16130A7}" type="pres">
      <dgm:prSet presAssocID="{EA6F696C-2CF0-4ED4-BAFB-D5601E862E8E}" presName="TwoNodes_2" presStyleLbl="node1" presStyleIdx="1" presStyleCnt="2">
        <dgm:presLayoutVars>
          <dgm:bulletEnabled val="1"/>
        </dgm:presLayoutVars>
      </dgm:prSet>
      <dgm:spPr/>
    </dgm:pt>
    <dgm:pt modelId="{70B4C2B4-8FB3-467A-8AD4-8EC96E44D884}" type="pres">
      <dgm:prSet presAssocID="{EA6F696C-2CF0-4ED4-BAFB-D5601E862E8E}" presName="TwoConn_1-2" presStyleLbl="fgAccFollowNode1" presStyleIdx="0" presStyleCnt="1">
        <dgm:presLayoutVars>
          <dgm:bulletEnabled val="1"/>
        </dgm:presLayoutVars>
      </dgm:prSet>
      <dgm:spPr/>
    </dgm:pt>
    <dgm:pt modelId="{ABF3FD9C-F1CA-40E0-9578-E8D52A9D5FE1}" type="pres">
      <dgm:prSet presAssocID="{EA6F696C-2CF0-4ED4-BAFB-D5601E862E8E}" presName="TwoNodes_1_text" presStyleLbl="node1" presStyleIdx="1" presStyleCnt="2">
        <dgm:presLayoutVars>
          <dgm:bulletEnabled val="1"/>
        </dgm:presLayoutVars>
      </dgm:prSet>
      <dgm:spPr/>
    </dgm:pt>
    <dgm:pt modelId="{17A60707-9778-4310-88E7-99EB0B1BCD8B}" type="pres">
      <dgm:prSet presAssocID="{EA6F696C-2CF0-4ED4-BAFB-D5601E862E8E}" presName="TwoNodes_2_text" presStyleLbl="node1" presStyleIdx="1" presStyleCnt="2">
        <dgm:presLayoutVars>
          <dgm:bulletEnabled val="1"/>
        </dgm:presLayoutVars>
      </dgm:prSet>
      <dgm:spPr/>
    </dgm:pt>
  </dgm:ptLst>
  <dgm:cxnLst>
    <dgm:cxn modelId="{E09D0202-A171-4B3D-9A97-97CEAA6EE088}" srcId="{EA6F696C-2CF0-4ED4-BAFB-D5601E862E8E}" destId="{A370D2BB-D030-4411-89A6-81BF57114541}" srcOrd="1" destOrd="0" parTransId="{F7471A01-13CF-4246-BFE8-96EDFB16647D}" sibTransId="{8F498827-5AEB-4C3C-9787-3BADE7E00DEA}"/>
    <dgm:cxn modelId="{423BAD0C-91F9-4683-AB84-92E167522451}" type="presOf" srcId="{A370D2BB-D030-4411-89A6-81BF57114541}" destId="{1F3B4879-98C3-4884-83B2-ECF2D16130A7}" srcOrd="0" destOrd="0" presId="urn:microsoft.com/office/officeart/2005/8/layout/vProcess5"/>
    <dgm:cxn modelId="{596F9951-1568-4CF2-B008-A6CFDD6D3697}" type="presOf" srcId="{D90F6712-AA1A-423B-BBFF-A20D4ED3B921}" destId="{70B4C2B4-8FB3-467A-8AD4-8EC96E44D884}" srcOrd="0" destOrd="0" presId="urn:microsoft.com/office/officeart/2005/8/layout/vProcess5"/>
    <dgm:cxn modelId="{BE786275-4A92-44C4-A773-7046ECE5AFD0}" srcId="{EA6F696C-2CF0-4ED4-BAFB-D5601E862E8E}" destId="{5FA2563A-1C19-4F9C-AAD9-BBEE4E4DBAA5}" srcOrd="0" destOrd="0" parTransId="{B80A3F88-2623-4217-8B2D-A0207EB9BDAD}" sibTransId="{D90F6712-AA1A-423B-BBFF-A20D4ED3B921}"/>
    <dgm:cxn modelId="{9FB102BF-E739-4954-BB3D-3A039A18D098}" type="presOf" srcId="{EA6F696C-2CF0-4ED4-BAFB-D5601E862E8E}" destId="{B5F88559-87A6-4E6B-8CEB-3811D10B5263}" srcOrd="0" destOrd="0" presId="urn:microsoft.com/office/officeart/2005/8/layout/vProcess5"/>
    <dgm:cxn modelId="{28589ED9-F410-40B2-B813-AFAFC96F5389}" type="presOf" srcId="{5FA2563A-1C19-4F9C-AAD9-BBEE4E4DBAA5}" destId="{ABF3FD9C-F1CA-40E0-9578-E8D52A9D5FE1}" srcOrd="1" destOrd="0" presId="urn:microsoft.com/office/officeart/2005/8/layout/vProcess5"/>
    <dgm:cxn modelId="{9210A4F3-F0B5-4A59-954C-209CEDA3514D}" type="presOf" srcId="{A370D2BB-D030-4411-89A6-81BF57114541}" destId="{17A60707-9778-4310-88E7-99EB0B1BCD8B}" srcOrd="1" destOrd="0" presId="urn:microsoft.com/office/officeart/2005/8/layout/vProcess5"/>
    <dgm:cxn modelId="{FD67F0F7-6EDE-421A-8BF9-8AA9D8C22ECF}" type="presOf" srcId="{5FA2563A-1C19-4F9C-AAD9-BBEE4E4DBAA5}" destId="{CF76CF99-62C0-4F39-A129-3D1A82D1EF79}" srcOrd="0" destOrd="0" presId="urn:microsoft.com/office/officeart/2005/8/layout/vProcess5"/>
    <dgm:cxn modelId="{8673F120-77F8-4A00-884D-D5233A5B6D19}" type="presParOf" srcId="{B5F88559-87A6-4E6B-8CEB-3811D10B5263}" destId="{FA48B6D4-E17F-42F1-A97D-9508A7B02E20}" srcOrd="0" destOrd="0" presId="urn:microsoft.com/office/officeart/2005/8/layout/vProcess5"/>
    <dgm:cxn modelId="{583E62EA-D755-4A88-AA85-40A8E02F08B1}" type="presParOf" srcId="{B5F88559-87A6-4E6B-8CEB-3811D10B5263}" destId="{CF76CF99-62C0-4F39-A129-3D1A82D1EF79}" srcOrd="1" destOrd="0" presId="urn:microsoft.com/office/officeart/2005/8/layout/vProcess5"/>
    <dgm:cxn modelId="{3D7F092C-D809-4D10-82D9-C328E07A934D}" type="presParOf" srcId="{B5F88559-87A6-4E6B-8CEB-3811D10B5263}" destId="{1F3B4879-98C3-4884-83B2-ECF2D16130A7}" srcOrd="2" destOrd="0" presId="urn:microsoft.com/office/officeart/2005/8/layout/vProcess5"/>
    <dgm:cxn modelId="{E2DDD7B1-F18A-4C9F-943A-30AAD8D30EDE}" type="presParOf" srcId="{B5F88559-87A6-4E6B-8CEB-3811D10B5263}" destId="{70B4C2B4-8FB3-467A-8AD4-8EC96E44D884}" srcOrd="3" destOrd="0" presId="urn:microsoft.com/office/officeart/2005/8/layout/vProcess5"/>
    <dgm:cxn modelId="{CC6FAB47-4CA6-4353-852D-11CFA5B666B0}" type="presParOf" srcId="{B5F88559-87A6-4E6B-8CEB-3811D10B5263}" destId="{ABF3FD9C-F1CA-40E0-9578-E8D52A9D5FE1}" srcOrd="4" destOrd="0" presId="urn:microsoft.com/office/officeart/2005/8/layout/vProcess5"/>
    <dgm:cxn modelId="{8E166617-9B8A-4A40-9879-E1880EB56CAE}" type="presParOf" srcId="{B5F88559-87A6-4E6B-8CEB-3811D10B5263}" destId="{17A60707-9778-4310-88E7-99EB0B1BCD8B}"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7F7B58-AB01-4DEC-881A-F89DCF8593B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E1B75A0-E592-4B50-8BEC-218E652D19A0}">
      <dgm:prSet/>
      <dgm:spPr/>
      <dgm:t>
        <a:bodyPr/>
        <a:lstStyle/>
        <a:p>
          <a:pPr>
            <a:lnSpc>
              <a:spcPct val="100000"/>
            </a:lnSpc>
            <a:defRPr cap="all"/>
          </a:pPr>
          <a:r>
            <a:rPr lang="en-US"/>
            <a:t>-Website appearance creation</a:t>
          </a:r>
        </a:p>
      </dgm:t>
    </dgm:pt>
    <dgm:pt modelId="{90BB63DE-3A87-4A46-9C26-634A8FE448E9}" type="parTrans" cxnId="{3DA7FD54-DD9F-4E78-A86F-FF4486532518}">
      <dgm:prSet/>
      <dgm:spPr/>
      <dgm:t>
        <a:bodyPr/>
        <a:lstStyle/>
        <a:p>
          <a:endParaRPr lang="en-US"/>
        </a:p>
      </dgm:t>
    </dgm:pt>
    <dgm:pt modelId="{5A801B0F-F6DD-4CAA-B460-844F591BA36B}" type="sibTrans" cxnId="{3DA7FD54-DD9F-4E78-A86F-FF4486532518}">
      <dgm:prSet/>
      <dgm:spPr/>
      <dgm:t>
        <a:bodyPr/>
        <a:lstStyle/>
        <a:p>
          <a:endParaRPr lang="en-US"/>
        </a:p>
      </dgm:t>
    </dgm:pt>
    <dgm:pt modelId="{8B6A8FCD-3BEF-47CB-8A20-2397BBFBB73E}">
      <dgm:prSet/>
      <dgm:spPr/>
      <dgm:t>
        <a:bodyPr/>
        <a:lstStyle/>
        <a:p>
          <a:pPr>
            <a:lnSpc>
              <a:spcPct val="100000"/>
            </a:lnSpc>
            <a:defRPr cap="all"/>
          </a:pPr>
          <a:r>
            <a:rPr lang="en-US"/>
            <a:t>-Question Classification (Intents/Entities)</a:t>
          </a:r>
        </a:p>
      </dgm:t>
    </dgm:pt>
    <dgm:pt modelId="{59E1E55C-A4E2-4001-BF5A-FE2D7A9D91F0}" type="parTrans" cxnId="{65CCA41B-947D-4AB6-B2E0-2C339EB73275}">
      <dgm:prSet/>
      <dgm:spPr/>
      <dgm:t>
        <a:bodyPr/>
        <a:lstStyle/>
        <a:p>
          <a:endParaRPr lang="en-US"/>
        </a:p>
      </dgm:t>
    </dgm:pt>
    <dgm:pt modelId="{02F9CF31-4AD9-4BE1-B34D-44D5AA774F45}" type="sibTrans" cxnId="{65CCA41B-947D-4AB6-B2E0-2C339EB73275}">
      <dgm:prSet/>
      <dgm:spPr/>
      <dgm:t>
        <a:bodyPr/>
        <a:lstStyle/>
        <a:p>
          <a:endParaRPr lang="en-US"/>
        </a:p>
      </dgm:t>
    </dgm:pt>
    <dgm:pt modelId="{3FF3B05B-1F33-417F-B0A9-359F83EF84E3}">
      <dgm:prSet/>
      <dgm:spPr/>
      <dgm:t>
        <a:bodyPr/>
        <a:lstStyle/>
        <a:p>
          <a:pPr>
            <a:lnSpc>
              <a:spcPct val="100000"/>
            </a:lnSpc>
            <a:defRPr cap="all"/>
          </a:pPr>
          <a:r>
            <a:rPr lang="en-US"/>
            <a:t>-Data Collection and storage</a:t>
          </a:r>
        </a:p>
      </dgm:t>
    </dgm:pt>
    <dgm:pt modelId="{BE7DFF7F-EBB4-4DE6-90AA-375C78929B44}" type="parTrans" cxnId="{53865B45-0505-45C9-A021-BD411D07962C}">
      <dgm:prSet/>
      <dgm:spPr/>
      <dgm:t>
        <a:bodyPr/>
        <a:lstStyle/>
        <a:p>
          <a:endParaRPr lang="en-US"/>
        </a:p>
      </dgm:t>
    </dgm:pt>
    <dgm:pt modelId="{F2E21420-3AC3-4B69-BB4A-460FF1F46FA7}" type="sibTrans" cxnId="{53865B45-0505-45C9-A021-BD411D07962C}">
      <dgm:prSet/>
      <dgm:spPr/>
      <dgm:t>
        <a:bodyPr/>
        <a:lstStyle/>
        <a:p>
          <a:endParaRPr lang="en-US"/>
        </a:p>
      </dgm:t>
    </dgm:pt>
    <dgm:pt modelId="{A605D5BD-853A-40DC-82CD-E717488FD6F0}" type="pres">
      <dgm:prSet presAssocID="{787F7B58-AB01-4DEC-881A-F89DCF8593B0}" presName="root" presStyleCnt="0">
        <dgm:presLayoutVars>
          <dgm:dir/>
          <dgm:resizeHandles val="exact"/>
        </dgm:presLayoutVars>
      </dgm:prSet>
      <dgm:spPr/>
    </dgm:pt>
    <dgm:pt modelId="{CCEE91DF-BC5A-4A4B-A869-8652E1AEB9B6}" type="pres">
      <dgm:prSet presAssocID="{2E1B75A0-E592-4B50-8BEC-218E652D19A0}" presName="compNode" presStyleCnt="0"/>
      <dgm:spPr/>
    </dgm:pt>
    <dgm:pt modelId="{5B9625B0-C22E-42D0-975B-244BF7B7146C}" type="pres">
      <dgm:prSet presAssocID="{2E1B75A0-E592-4B50-8BEC-218E652D19A0}" presName="iconBgRect" presStyleLbl="bgShp" presStyleIdx="0" presStyleCnt="3"/>
      <dgm:spPr>
        <a:prstGeom prst="round2DiagRect">
          <a:avLst>
            <a:gd name="adj1" fmla="val 29727"/>
            <a:gd name="adj2" fmla="val 0"/>
          </a:avLst>
        </a:prstGeom>
      </dgm:spPr>
    </dgm:pt>
    <dgm:pt modelId="{3A6420E0-7CCB-4998-A282-405E54DBBD0A}" type="pres">
      <dgm:prSet presAssocID="{2E1B75A0-E592-4B50-8BEC-218E652D19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12AC9A38-AA72-4392-894F-5DB16C7034FF}" type="pres">
      <dgm:prSet presAssocID="{2E1B75A0-E592-4B50-8BEC-218E652D19A0}" presName="spaceRect" presStyleCnt="0"/>
      <dgm:spPr/>
    </dgm:pt>
    <dgm:pt modelId="{6032499B-3AE6-46E3-8D91-C31D3E41768F}" type="pres">
      <dgm:prSet presAssocID="{2E1B75A0-E592-4B50-8BEC-218E652D19A0}" presName="textRect" presStyleLbl="revTx" presStyleIdx="0" presStyleCnt="3">
        <dgm:presLayoutVars>
          <dgm:chMax val="1"/>
          <dgm:chPref val="1"/>
        </dgm:presLayoutVars>
      </dgm:prSet>
      <dgm:spPr/>
    </dgm:pt>
    <dgm:pt modelId="{91958FD2-3338-4CE0-929E-8A6BBF148D24}" type="pres">
      <dgm:prSet presAssocID="{5A801B0F-F6DD-4CAA-B460-844F591BA36B}" presName="sibTrans" presStyleCnt="0"/>
      <dgm:spPr/>
    </dgm:pt>
    <dgm:pt modelId="{9BA9CBF7-1440-43DF-87CD-B710E7F0CB05}" type="pres">
      <dgm:prSet presAssocID="{8B6A8FCD-3BEF-47CB-8A20-2397BBFBB73E}" presName="compNode" presStyleCnt="0"/>
      <dgm:spPr/>
    </dgm:pt>
    <dgm:pt modelId="{FDC954A1-1F36-49E4-B2C3-25D8FD2FBD0E}" type="pres">
      <dgm:prSet presAssocID="{8B6A8FCD-3BEF-47CB-8A20-2397BBFBB73E}" presName="iconBgRect" presStyleLbl="bgShp" presStyleIdx="1" presStyleCnt="3"/>
      <dgm:spPr>
        <a:prstGeom prst="round2DiagRect">
          <a:avLst>
            <a:gd name="adj1" fmla="val 29727"/>
            <a:gd name="adj2" fmla="val 0"/>
          </a:avLst>
        </a:prstGeom>
      </dgm:spPr>
    </dgm:pt>
    <dgm:pt modelId="{9B7987E3-4906-4EAA-A999-E524B9D48D47}" type="pres">
      <dgm:prSet presAssocID="{8B6A8FCD-3BEF-47CB-8A20-2397BBFBB73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D0FBBEA4-D465-411A-8D7A-28CC2280CDA2}" type="pres">
      <dgm:prSet presAssocID="{8B6A8FCD-3BEF-47CB-8A20-2397BBFBB73E}" presName="spaceRect" presStyleCnt="0"/>
      <dgm:spPr/>
    </dgm:pt>
    <dgm:pt modelId="{E5C3161C-8A74-419A-B5F2-FAF1F10D9CA6}" type="pres">
      <dgm:prSet presAssocID="{8B6A8FCD-3BEF-47CB-8A20-2397BBFBB73E}" presName="textRect" presStyleLbl="revTx" presStyleIdx="1" presStyleCnt="3">
        <dgm:presLayoutVars>
          <dgm:chMax val="1"/>
          <dgm:chPref val="1"/>
        </dgm:presLayoutVars>
      </dgm:prSet>
      <dgm:spPr/>
    </dgm:pt>
    <dgm:pt modelId="{5EF32053-55DD-49FD-9EA2-5BA7BA2C8973}" type="pres">
      <dgm:prSet presAssocID="{02F9CF31-4AD9-4BE1-B34D-44D5AA774F45}" presName="sibTrans" presStyleCnt="0"/>
      <dgm:spPr/>
    </dgm:pt>
    <dgm:pt modelId="{B268FD21-254D-481A-9610-4AAC10E9F4AD}" type="pres">
      <dgm:prSet presAssocID="{3FF3B05B-1F33-417F-B0A9-359F83EF84E3}" presName="compNode" presStyleCnt="0"/>
      <dgm:spPr/>
    </dgm:pt>
    <dgm:pt modelId="{BD49723D-513F-482E-B5A7-51A5E4CEF8D4}" type="pres">
      <dgm:prSet presAssocID="{3FF3B05B-1F33-417F-B0A9-359F83EF84E3}" presName="iconBgRect" presStyleLbl="bgShp" presStyleIdx="2" presStyleCnt="3"/>
      <dgm:spPr>
        <a:prstGeom prst="round2DiagRect">
          <a:avLst>
            <a:gd name="adj1" fmla="val 29727"/>
            <a:gd name="adj2" fmla="val 0"/>
          </a:avLst>
        </a:prstGeom>
      </dgm:spPr>
    </dgm:pt>
    <dgm:pt modelId="{FF36F8C9-56AC-4855-BD51-3D4CB82B18F0}" type="pres">
      <dgm:prSet presAssocID="{3FF3B05B-1F33-417F-B0A9-359F83EF84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D175A247-3A25-4E8B-885F-2D740E361F7A}" type="pres">
      <dgm:prSet presAssocID="{3FF3B05B-1F33-417F-B0A9-359F83EF84E3}" presName="spaceRect" presStyleCnt="0"/>
      <dgm:spPr/>
    </dgm:pt>
    <dgm:pt modelId="{6EEE2B73-76C2-49F2-B3D7-ED51C0CF517B}" type="pres">
      <dgm:prSet presAssocID="{3FF3B05B-1F33-417F-B0A9-359F83EF84E3}" presName="textRect" presStyleLbl="revTx" presStyleIdx="2" presStyleCnt="3">
        <dgm:presLayoutVars>
          <dgm:chMax val="1"/>
          <dgm:chPref val="1"/>
        </dgm:presLayoutVars>
      </dgm:prSet>
      <dgm:spPr/>
    </dgm:pt>
  </dgm:ptLst>
  <dgm:cxnLst>
    <dgm:cxn modelId="{3F319C13-7DE8-461D-B5D6-D0FEA3A42ADE}" type="presOf" srcId="{8B6A8FCD-3BEF-47CB-8A20-2397BBFBB73E}" destId="{E5C3161C-8A74-419A-B5F2-FAF1F10D9CA6}" srcOrd="0" destOrd="0" presId="urn:microsoft.com/office/officeart/2018/5/layout/IconLeafLabelList"/>
    <dgm:cxn modelId="{65CCA41B-947D-4AB6-B2E0-2C339EB73275}" srcId="{787F7B58-AB01-4DEC-881A-F89DCF8593B0}" destId="{8B6A8FCD-3BEF-47CB-8A20-2397BBFBB73E}" srcOrd="1" destOrd="0" parTransId="{59E1E55C-A4E2-4001-BF5A-FE2D7A9D91F0}" sibTransId="{02F9CF31-4AD9-4BE1-B34D-44D5AA774F45}"/>
    <dgm:cxn modelId="{53865B45-0505-45C9-A021-BD411D07962C}" srcId="{787F7B58-AB01-4DEC-881A-F89DCF8593B0}" destId="{3FF3B05B-1F33-417F-B0A9-359F83EF84E3}" srcOrd="2" destOrd="0" parTransId="{BE7DFF7F-EBB4-4DE6-90AA-375C78929B44}" sibTransId="{F2E21420-3AC3-4B69-BB4A-460FF1F46FA7}"/>
    <dgm:cxn modelId="{3DA7FD54-DD9F-4E78-A86F-FF4486532518}" srcId="{787F7B58-AB01-4DEC-881A-F89DCF8593B0}" destId="{2E1B75A0-E592-4B50-8BEC-218E652D19A0}" srcOrd="0" destOrd="0" parTransId="{90BB63DE-3A87-4A46-9C26-634A8FE448E9}" sibTransId="{5A801B0F-F6DD-4CAA-B460-844F591BA36B}"/>
    <dgm:cxn modelId="{0B86CBBA-2D5C-4637-805C-4DB3B0EB1587}" type="presOf" srcId="{787F7B58-AB01-4DEC-881A-F89DCF8593B0}" destId="{A605D5BD-853A-40DC-82CD-E717488FD6F0}" srcOrd="0" destOrd="0" presId="urn:microsoft.com/office/officeart/2018/5/layout/IconLeafLabelList"/>
    <dgm:cxn modelId="{EDEF12BB-5A3E-4164-876C-B76B2B0A8E1B}" type="presOf" srcId="{3FF3B05B-1F33-417F-B0A9-359F83EF84E3}" destId="{6EEE2B73-76C2-49F2-B3D7-ED51C0CF517B}" srcOrd="0" destOrd="0" presId="urn:microsoft.com/office/officeart/2018/5/layout/IconLeafLabelList"/>
    <dgm:cxn modelId="{0B16D3FA-C67A-4267-B008-D6C95F5ABBA3}" type="presOf" srcId="{2E1B75A0-E592-4B50-8BEC-218E652D19A0}" destId="{6032499B-3AE6-46E3-8D91-C31D3E41768F}" srcOrd="0" destOrd="0" presId="urn:microsoft.com/office/officeart/2018/5/layout/IconLeafLabelList"/>
    <dgm:cxn modelId="{75C0B9C9-D77F-4BEF-BDEA-D289EDCC99A3}" type="presParOf" srcId="{A605D5BD-853A-40DC-82CD-E717488FD6F0}" destId="{CCEE91DF-BC5A-4A4B-A869-8652E1AEB9B6}" srcOrd="0" destOrd="0" presId="urn:microsoft.com/office/officeart/2018/5/layout/IconLeafLabelList"/>
    <dgm:cxn modelId="{5729E3DE-1749-4DE4-8999-7961BD64261A}" type="presParOf" srcId="{CCEE91DF-BC5A-4A4B-A869-8652E1AEB9B6}" destId="{5B9625B0-C22E-42D0-975B-244BF7B7146C}" srcOrd="0" destOrd="0" presId="urn:microsoft.com/office/officeart/2018/5/layout/IconLeafLabelList"/>
    <dgm:cxn modelId="{AF582BAA-2B15-4AA7-A113-1B5171CF3BBB}" type="presParOf" srcId="{CCEE91DF-BC5A-4A4B-A869-8652E1AEB9B6}" destId="{3A6420E0-7CCB-4998-A282-405E54DBBD0A}" srcOrd="1" destOrd="0" presId="urn:microsoft.com/office/officeart/2018/5/layout/IconLeafLabelList"/>
    <dgm:cxn modelId="{C48B0C80-E68D-4FD6-84EF-DB9DA676406C}" type="presParOf" srcId="{CCEE91DF-BC5A-4A4B-A869-8652E1AEB9B6}" destId="{12AC9A38-AA72-4392-894F-5DB16C7034FF}" srcOrd="2" destOrd="0" presId="urn:microsoft.com/office/officeart/2018/5/layout/IconLeafLabelList"/>
    <dgm:cxn modelId="{E7A638F5-26A3-4F40-BD44-CC6F98AE9512}" type="presParOf" srcId="{CCEE91DF-BC5A-4A4B-A869-8652E1AEB9B6}" destId="{6032499B-3AE6-46E3-8D91-C31D3E41768F}" srcOrd="3" destOrd="0" presId="urn:microsoft.com/office/officeart/2018/5/layout/IconLeafLabelList"/>
    <dgm:cxn modelId="{AC155086-50DF-4938-A7B2-227423920EF5}" type="presParOf" srcId="{A605D5BD-853A-40DC-82CD-E717488FD6F0}" destId="{91958FD2-3338-4CE0-929E-8A6BBF148D24}" srcOrd="1" destOrd="0" presId="urn:microsoft.com/office/officeart/2018/5/layout/IconLeafLabelList"/>
    <dgm:cxn modelId="{E3EB80AF-8EF1-498E-8F00-C5009C4D0759}" type="presParOf" srcId="{A605D5BD-853A-40DC-82CD-E717488FD6F0}" destId="{9BA9CBF7-1440-43DF-87CD-B710E7F0CB05}" srcOrd="2" destOrd="0" presId="urn:microsoft.com/office/officeart/2018/5/layout/IconLeafLabelList"/>
    <dgm:cxn modelId="{3B727C96-C852-43EF-92C4-0CE7A28CE131}" type="presParOf" srcId="{9BA9CBF7-1440-43DF-87CD-B710E7F0CB05}" destId="{FDC954A1-1F36-49E4-B2C3-25D8FD2FBD0E}" srcOrd="0" destOrd="0" presId="urn:microsoft.com/office/officeart/2018/5/layout/IconLeafLabelList"/>
    <dgm:cxn modelId="{F608B56C-2673-42E1-AEB6-FC86C15DD7C9}" type="presParOf" srcId="{9BA9CBF7-1440-43DF-87CD-B710E7F0CB05}" destId="{9B7987E3-4906-4EAA-A999-E524B9D48D47}" srcOrd="1" destOrd="0" presId="urn:microsoft.com/office/officeart/2018/5/layout/IconLeafLabelList"/>
    <dgm:cxn modelId="{7C0CA3D1-056D-4AA0-9B13-CF6B47A43BD0}" type="presParOf" srcId="{9BA9CBF7-1440-43DF-87CD-B710E7F0CB05}" destId="{D0FBBEA4-D465-411A-8D7A-28CC2280CDA2}" srcOrd="2" destOrd="0" presId="urn:microsoft.com/office/officeart/2018/5/layout/IconLeafLabelList"/>
    <dgm:cxn modelId="{A527B1E6-3EC2-4815-A317-7A658C1A5B8F}" type="presParOf" srcId="{9BA9CBF7-1440-43DF-87CD-B710E7F0CB05}" destId="{E5C3161C-8A74-419A-B5F2-FAF1F10D9CA6}" srcOrd="3" destOrd="0" presId="urn:microsoft.com/office/officeart/2018/5/layout/IconLeafLabelList"/>
    <dgm:cxn modelId="{F3B78900-5CB6-449D-B8D4-D2FC907BA969}" type="presParOf" srcId="{A605D5BD-853A-40DC-82CD-E717488FD6F0}" destId="{5EF32053-55DD-49FD-9EA2-5BA7BA2C8973}" srcOrd="3" destOrd="0" presId="urn:microsoft.com/office/officeart/2018/5/layout/IconLeafLabelList"/>
    <dgm:cxn modelId="{A743BB14-781C-4D2C-8F58-537A3108A79A}" type="presParOf" srcId="{A605D5BD-853A-40DC-82CD-E717488FD6F0}" destId="{B268FD21-254D-481A-9610-4AAC10E9F4AD}" srcOrd="4" destOrd="0" presId="urn:microsoft.com/office/officeart/2018/5/layout/IconLeafLabelList"/>
    <dgm:cxn modelId="{5B963ACD-B11D-4723-B5F4-784824F95755}" type="presParOf" srcId="{B268FD21-254D-481A-9610-4AAC10E9F4AD}" destId="{BD49723D-513F-482E-B5A7-51A5E4CEF8D4}" srcOrd="0" destOrd="0" presId="urn:microsoft.com/office/officeart/2018/5/layout/IconLeafLabelList"/>
    <dgm:cxn modelId="{C0009378-24D5-4F40-82BC-E0C154C45463}" type="presParOf" srcId="{B268FD21-254D-481A-9610-4AAC10E9F4AD}" destId="{FF36F8C9-56AC-4855-BD51-3D4CB82B18F0}" srcOrd="1" destOrd="0" presId="urn:microsoft.com/office/officeart/2018/5/layout/IconLeafLabelList"/>
    <dgm:cxn modelId="{FE8D2727-1AC1-47D1-B708-BE8752FD5151}" type="presParOf" srcId="{B268FD21-254D-481A-9610-4AAC10E9F4AD}" destId="{D175A247-3A25-4E8B-885F-2D740E361F7A}" srcOrd="2" destOrd="0" presId="urn:microsoft.com/office/officeart/2018/5/layout/IconLeafLabelList"/>
    <dgm:cxn modelId="{2D9817FE-F8EC-45E0-A911-C124B24FAC34}" type="presParOf" srcId="{B268FD21-254D-481A-9610-4AAC10E9F4AD}" destId="{6EEE2B73-76C2-49F2-B3D7-ED51C0CF517B}"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FE6F8B-6EC2-40D7-8339-A02E1285504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2259B2FA-F8CA-4027-9B8A-7898917F6E5A}">
      <dgm:prSet/>
      <dgm:spPr/>
      <dgm:t>
        <a:bodyPr/>
        <a:lstStyle/>
        <a:p>
          <a:pPr>
            <a:lnSpc>
              <a:spcPct val="100000"/>
            </a:lnSpc>
          </a:pPr>
          <a:r>
            <a:rPr lang="en-US"/>
            <a:t>At the beginning of the semester, we visited current 112 and 131 classes to obtain questions from our target users, AKA beginning Python learners.  </a:t>
          </a:r>
        </a:p>
      </dgm:t>
    </dgm:pt>
    <dgm:pt modelId="{10B712F8-7789-4566-A197-45AB037227D9}" type="parTrans" cxnId="{525B25EE-8999-43D0-9F98-1B603A8B3B5D}">
      <dgm:prSet/>
      <dgm:spPr/>
      <dgm:t>
        <a:bodyPr/>
        <a:lstStyle/>
        <a:p>
          <a:endParaRPr lang="en-US"/>
        </a:p>
      </dgm:t>
    </dgm:pt>
    <dgm:pt modelId="{4D6AA318-56C3-4954-9436-33CB54F063A2}" type="sibTrans" cxnId="{525B25EE-8999-43D0-9F98-1B603A8B3B5D}">
      <dgm:prSet/>
      <dgm:spPr/>
      <dgm:t>
        <a:bodyPr/>
        <a:lstStyle/>
        <a:p>
          <a:endParaRPr lang="en-US"/>
        </a:p>
      </dgm:t>
    </dgm:pt>
    <dgm:pt modelId="{717651A8-8E49-42B1-A1D9-4F6C52436743}">
      <dgm:prSet/>
      <dgm:spPr/>
      <dgm:t>
        <a:bodyPr/>
        <a:lstStyle/>
        <a:p>
          <a:pPr>
            <a:lnSpc>
              <a:spcPct val="100000"/>
            </a:lnSpc>
          </a:pPr>
          <a:r>
            <a:rPr lang="en-US"/>
            <a:t>A platform that we ended up using in order to improve our bot's accuracy is the Python Documentation, which was integrated using Watson Discovery.</a:t>
          </a:r>
        </a:p>
      </dgm:t>
    </dgm:pt>
    <dgm:pt modelId="{67E911D6-3D92-44FE-9531-72CCFA2EB084}" type="parTrans" cxnId="{5C606DFC-DFE4-4A30-9A1A-52855DD53284}">
      <dgm:prSet/>
      <dgm:spPr/>
      <dgm:t>
        <a:bodyPr/>
        <a:lstStyle/>
        <a:p>
          <a:endParaRPr lang="en-US"/>
        </a:p>
      </dgm:t>
    </dgm:pt>
    <dgm:pt modelId="{C1276374-7D24-4DC7-ABF5-A653131A503B}" type="sibTrans" cxnId="{5C606DFC-DFE4-4A30-9A1A-52855DD53284}">
      <dgm:prSet/>
      <dgm:spPr/>
      <dgm:t>
        <a:bodyPr/>
        <a:lstStyle/>
        <a:p>
          <a:endParaRPr lang="en-US"/>
        </a:p>
      </dgm:t>
    </dgm:pt>
    <dgm:pt modelId="{085A2887-2619-4FBD-AE61-B60E3A1CEEB7}" type="pres">
      <dgm:prSet presAssocID="{3FFE6F8B-6EC2-40D7-8339-A02E12855045}" presName="diagram" presStyleCnt="0">
        <dgm:presLayoutVars>
          <dgm:dir/>
          <dgm:resizeHandles val="exact"/>
        </dgm:presLayoutVars>
      </dgm:prSet>
      <dgm:spPr/>
    </dgm:pt>
    <dgm:pt modelId="{0771DBFA-F658-4525-A98E-729D9FB07B28}" type="pres">
      <dgm:prSet presAssocID="{2259B2FA-F8CA-4027-9B8A-7898917F6E5A}" presName="node" presStyleLbl="node1" presStyleIdx="0" presStyleCnt="2">
        <dgm:presLayoutVars>
          <dgm:bulletEnabled val="1"/>
        </dgm:presLayoutVars>
      </dgm:prSet>
      <dgm:spPr/>
    </dgm:pt>
    <dgm:pt modelId="{872B1D12-C884-4ECA-9189-0CF2EB621164}" type="pres">
      <dgm:prSet presAssocID="{4D6AA318-56C3-4954-9436-33CB54F063A2}" presName="sibTrans" presStyleCnt="0"/>
      <dgm:spPr/>
    </dgm:pt>
    <dgm:pt modelId="{4F1C1389-2C97-4A76-B91F-7E2FCBC06D5B}" type="pres">
      <dgm:prSet presAssocID="{717651A8-8E49-42B1-A1D9-4F6C52436743}" presName="node" presStyleLbl="node1" presStyleIdx="1" presStyleCnt="2">
        <dgm:presLayoutVars>
          <dgm:bulletEnabled val="1"/>
        </dgm:presLayoutVars>
      </dgm:prSet>
      <dgm:spPr/>
    </dgm:pt>
  </dgm:ptLst>
  <dgm:cxnLst>
    <dgm:cxn modelId="{1005600E-CE1D-4AFF-BA98-480632091377}" type="presOf" srcId="{3FFE6F8B-6EC2-40D7-8339-A02E12855045}" destId="{085A2887-2619-4FBD-AE61-B60E3A1CEEB7}" srcOrd="0" destOrd="0" presId="urn:microsoft.com/office/officeart/2005/8/layout/default"/>
    <dgm:cxn modelId="{A2FC8920-1403-45DE-BC11-9C378AE5C418}" type="presOf" srcId="{2259B2FA-F8CA-4027-9B8A-7898917F6E5A}" destId="{0771DBFA-F658-4525-A98E-729D9FB07B28}" srcOrd="0" destOrd="0" presId="urn:microsoft.com/office/officeart/2005/8/layout/default"/>
    <dgm:cxn modelId="{DDB9A527-BC52-4BF8-981F-0B42121E8AA2}" type="presOf" srcId="{717651A8-8E49-42B1-A1D9-4F6C52436743}" destId="{4F1C1389-2C97-4A76-B91F-7E2FCBC06D5B}" srcOrd="0" destOrd="0" presId="urn:microsoft.com/office/officeart/2005/8/layout/default"/>
    <dgm:cxn modelId="{525B25EE-8999-43D0-9F98-1B603A8B3B5D}" srcId="{3FFE6F8B-6EC2-40D7-8339-A02E12855045}" destId="{2259B2FA-F8CA-4027-9B8A-7898917F6E5A}" srcOrd="0" destOrd="0" parTransId="{10B712F8-7789-4566-A197-45AB037227D9}" sibTransId="{4D6AA318-56C3-4954-9436-33CB54F063A2}"/>
    <dgm:cxn modelId="{5C606DFC-DFE4-4A30-9A1A-52855DD53284}" srcId="{3FFE6F8B-6EC2-40D7-8339-A02E12855045}" destId="{717651A8-8E49-42B1-A1D9-4F6C52436743}" srcOrd="1" destOrd="0" parTransId="{67E911D6-3D92-44FE-9531-72CCFA2EB084}" sibTransId="{C1276374-7D24-4DC7-ABF5-A653131A503B}"/>
    <dgm:cxn modelId="{5A67C37A-F320-45D3-8BBF-C2F629401C78}" type="presParOf" srcId="{085A2887-2619-4FBD-AE61-B60E3A1CEEB7}" destId="{0771DBFA-F658-4525-A98E-729D9FB07B28}" srcOrd="0" destOrd="0" presId="urn:microsoft.com/office/officeart/2005/8/layout/default"/>
    <dgm:cxn modelId="{52F5FD34-55D3-41F2-A5CD-264ECB7316B5}" type="presParOf" srcId="{085A2887-2619-4FBD-AE61-B60E3A1CEEB7}" destId="{872B1D12-C884-4ECA-9189-0CF2EB621164}" srcOrd="1" destOrd="0" presId="urn:microsoft.com/office/officeart/2005/8/layout/default"/>
    <dgm:cxn modelId="{1E4D2647-C2B9-4594-A27C-1C3ED8166A8F}" type="presParOf" srcId="{085A2887-2619-4FBD-AE61-B60E3A1CEEB7}" destId="{4F1C1389-2C97-4A76-B91F-7E2FCBC06D5B}"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8E8475-D2D1-4973-BB4F-E56A18FEECC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8A6BD5C-662C-4DF4-BC2F-669EFF981253}">
      <dgm:prSet/>
      <dgm:spPr/>
      <dgm:t>
        <a:bodyPr/>
        <a:lstStyle/>
        <a:p>
          <a:pPr>
            <a:lnSpc>
              <a:spcPct val="100000"/>
            </a:lnSpc>
          </a:pPr>
          <a:r>
            <a:rPr lang="en-US"/>
            <a:t>An Internet connection</a:t>
          </a:r>
        </a:p>
      </dgm:t>
    </dgm:pt>
    <dgm:pt modelId="{92BF47AB-BB8D-42A4-A2DE-B60EF1187A0E}" type="parTrans" cxnId="{9D92674F-739F-4D74-922F-A16A8657798D}">
      <dgm:prSet/>
      <dgm:spPr/>
      <dgm:t>
        <a:bodyPr/>
        <a:lstStyle/>
        <a:p>
          <a:endParaRPr lang="en-US"/>
        </a:p>
      </dgm:t>
    </dgm:pt>
    <dgm:pt modelId="{056E7FA7-FB47-4F22-AE50-46510EB60EDA}" type="sibTrans" cxnId="{9D92674F-739F-4D74-922F-A16A8657798D}">
      <dgm:prSet/>
      <dgm:spPr/>
      <dgm:t>
        <a:bodyPr/>
        <a:lstStyle/>
        <a:p>
          <a:endParaRPr lang="en-US"/>
        </a:p>
      </dgm:t>
    </dgm:pt>
    <dgm:pt modelId="{418FDBC6-7C7E-42B8-889B-37724A105DA5}">
      <dgm:prSet/>
      <dgm:spPr/>
      <dgm:t>
        <a:bodyPr/>
        <a:lstStyle/>
        <a:p>
          <a:pPr>
            <a:lnSpc>
              <a:spcPct val="100000"/>
            </a:lnSpc>
          </a:pPr>
          <a:r>
            <a:rPr lang="en-US"/>
            <a:t>User Interface</a:t>
          </a:r>
        </a:p>
      </dgm:t>
    </dgm:pt>
    <dgm:pt modelId="{4B66CD97-595A-46E3-8E33-5B674BC177AF}" type="parTrans" cxnId="{EE414056-DB4A-4FBF-BE2E-AE717D02A2EB}">
      <dgm:prSet/>
      <dgm:spPr/>
      <dgm:t>
        <a:bodyPr/>
        <a:lstStyle/>
        <a:p>
          <a:endParaRPr lang="en-US"/>
        </a:p>
      </dgm:t>
    </dgm:pt>
    <dgm:pt modelId="{9A426A83-C9D7-4E07-BB2B-9EBB2C54043D}" type="sibTrans" cxnId="{EE414056-DB4A-4FBF-BE2E-AE717D02A2EB}">
      <dgm:prSet/>
      <dgm:spPr/>
      <dgm:t>
        <a:bodyPr/>
        <a:lstStyle/>
        <a:p>
          <a:endParaRPr lang="en-US"/>
        </a:p>
      </dgm:t>
    </dgm:pt>
    <dgm:pt modelId="{6B20A348-A31B-48B6-BB25-35F8992A77D4}">
      <dgm:prSet/>
      <dgm:spPr/>
      <dgm:t>
        <a:bodyPr/>
        <a:lstStyle/>
        <a:p>
          <a:pPr>
            <a:lnSpc>
              <a:spcPct val="100000"/>
            </a:lnSpc>
          </a:pPr>
          <a:r>
            <a:rPr lang="en-US" b="0">
              <a:solidFill>
                <a:schemeClr val="tx1"/>
              </a:solidFill>
              <a:latin typeface="Calibri Light" panose="020F0302020204030204"/>
            </a:rPr>
            <a:t>Objects to</a:t>
          </a:r>
          <a:r>
            <a:rPr lang="en-US" b="0">
              <a:solidFill>
                <a:schemeClr val="tx1"/>
              </a:solidFill>
            </a:rPr>
            <a:t> s</a:t>
          </a:r>
          <a:r>
            <a:rPr lang="en-US">
              <a:solidFill>
                <a:schemeClr val="tx1"/>
              </a:solidFill>
            </a:rPr>
            <a:t>to</a:t>
          </a:r>
          <a:r>
            <a:rPr lang="en-US"/>
            <a:t>re any phrases / questions with their respective answers</a:t>
          </a:r>
        </a:p>
      </dgm:t>
    </dgm:pt>
    <dgm:pt modelId="{02722AE1-A894-45D8-AE8D-A98A098AD7B0}" type="parTrans" cxnId="{A3932F1F-0508-4042-B951-4D858BC9A9A5}">
      <dgm:prSet/>
      <dgm:spPr/>
      <dgm:t>
        <a:bodyPr/>
        <a:lstStyle/>
        <a:p>
          <a:endParaRPr lang="en-US"/>
        </a:p>
      </dgm:t>
    </dgm:pt>
    <dgm:pt modelId="{A524FEEF-1479-4B64-A097-A803109B23EB}" type="sibTrans" cxnId="{A3932F1F-0508-4042-B951-4D858BC9A9A5}">
      <dgm:prSet/>
      <dgm:spPr/>
      <dgm:t>
        <a:bodyPr/>
        <a:lstStyle/>
        <a:p>
          <a:endParaRPr lang="en-US"/>
        </a:p>
      </dgm:t>
    </dgm:pt>
    <dgm:pt modelId="{51A06900-18AC-49E1-B366-0F5697A18606}" type="pres">
      <dgm:prSet presAssocID="{558E8475-D2D1-4973-BB4F-E56A18FEECCB}" presName="root" presStyleCnt="0">
        <dgm:presLayoutVars>
          <dgm:dir/>
          <dgm:resizeHandles val="exact"/>
        </dgm:presLayoutVars>
      </dgm:prSet>
      <dgm:spPr/>
    </dgm:pt>
    <dgm:pt modelId="{276A50AC-747E-45F1-84BD-024EB9D17DDE}" type="pres">
      <dgm:prSet presAssocID="{68A6BD5C-662C-4DF4-BC2F-669EFF981253}" presName="compNode" presStyleCnt="0"/>
      <dgm:spPr/>
    </dgm:pt>
    <dgm:pt modelId="{5FA22580-899E-4B6B-A3DC-C45869AA3A32}" type="pres">
      <dgm:prSet presAssocID="{68A6BD5C-662C-4DF4-BC2F-669EFF981253}" presName="bgRect" presStyleLbl="bgShp" presStyleIdx="0" presStyleCnt="3"/>
      <dgm:spPr/>
    </dgm:pt>
    <dgm:pt modelId="{6C902DFE-20B5-4A7D-8B33-1C2D36CB6724}" type="pres">
      <dgm:prSet presAssocID="{68A6BD5C-662C-4DF4-BC2F-669EFF9812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F00A20B6-1128-4DD2-A146-F0E6B0F61F16}" type="pres">
      <dgm:prSet presAssocID="{68A6BD5C-662C-4DF4-BC2F-669EFF981253}" presName="spaceRect" presStyleCnt="0"/>
      <dgm:spPr/>
    </dgm:pt>
    <dgm:pt modelId="{6AB1F22C-5D25-4893-8019-EE2D48B2A66D}" type="pres">
      <dgm:prSet presAssocID="{68A6BD5C-662C-4DF4-BC2F-669EFF981253}" presName="parTx" presStyleLbl="revTx" presStyleIdx="0" presStyleCnt="3">
        <dgm:presLayoutVars>
          <dgm:chMax val="0"/>
          <dgm:chPref val="0"/>
        </dgm:presLayoutVars>
      </dgm:prSet>
      <dgm:spPr/>
    </dgm:pt>
    <dgm:pt modelId="{79342737-CAC6-4D37-A4B4-E73BFFD67388}" type="pres">
      <dgm:prSet presAssocID="{056E7FA7-FB47-4F22-AE50-46510EB60EDA}" presName="sibTrans" presStyleCnt="0"/>
      <dgm:spPr/>
    </dgm:pt>
    <dgm:pt modelId="{8F2CF7BC-6F48-4FF2-8A3D-69F6375CC573}" type="pres">
      <dgm:prSet presAssocID="{418FDBC6-7C7E-42B8-889B-37724A105DA5}" presName="compNode" presStyleCnt="0"/>
      <dgm:spPr/>
    </dgm:pt>
    <dgm:pt modelId="{A9C22654-E93A-46A0-A110-EA017480061E}" type="pres">
      <dgm:prSet presAssocID="{418FDBC6-7C7E-42B8-889B-37724A105DA5}" presName="bgRect" presStyleLbl="bgShp" presStyleIdx="1" presStyleCnt="3"/>
      <dgm:spPr/>
    </dgm:pt>
    <dgm:pt modelId="{1B661851-F8FA-4FA7-B32F-473A56F48313}" type="pres">
      <dgm:prSet presAssocID="{418FDBC6-7C7E-42B8-889B-37724A105D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BA4E0480-936C-490E-9C2E-BC65B11F52BC}" type="pres">
      <dgm:prSet presAssocID="{418FDBC6-7C7E-42B8-889B-37724A105DA5}" presName="spaceRect" presStyleCnt="0"/>
      <dgm:spPr/>
    </dgm:pt>
    <dgm:pt modelId="{B7E3C802-1A17-4890-A068-14C83D4A3D86}" type="pres">
      <dgm:prSet presAssocID="{418FDBC6-7C7E-42B8-889B-37724A105DA5}" presName="parTx" presStyleLbl="revTx" presStyleIdx="1" presStyleCnt="3">
        <dgm:presLayoutVars>
          <dgm:chMax val="0"/>
          <dgm:chPref val="0"/>
        </dgm:presLayoutVars>
      </dgm:prSet>
      <dgm:spPr/>
    </dgm:pt>
    <dgm:pt modelId="{2044C404-263F-4069-AA11-94206C3F7F55}" type="pres">
      <dgm:prSet presAssocID="{9A426A83-C9D7-4E07-BB2B-9EBB2C54043D}" presName="sibTrans" presStyleCnt="0"/>
      <dgm:spPr/>
    </dgm:pt>
    <dgm:pt modelId="{521DEEA1-0A9B-4B91-B37D-454B29B71C98}" type="pres">
      <dgm:prSet presAssocID="{6B20A348-A31B-48B6-BB25-35F8992A77D4}" presName="compNode" presStyleCnt="0"/>
      <dgm:spPr/>
    </dgm:pt>
    <dgm:pt modelId="{2DC2D94E-A617-4748-BFDB-AE86B70AC6E4}" type="pres">
      <dgm:prSet presAssocID="{6B20A348-A31B-48B6-BB25-35F8992A77D4}" presName="bgRect" presStyleLbl="bgShp" presStyleIdx="2" presStyleCnt="3"/>
      <dgm:spPr/>
    </dgm:pt>
    <dgm:pt modelId="{DD3BDED6-4435-48F4-893C-98C7100AFF02}" type="pres">
      <dgm:prSet presAssocID="{6B20A348-A31B-48B6-BB25-35F8992A77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030C136A-380C-4E33-9D37-5AACF1DFCB21}" type="pres">
      <dgm:prSet presAssocID="{6B20A348-A31B-48B6-BB25-35F8992A77D4}" presName="spaceRect" presStyleCnt="0"/>
      <dgm:spPr/>
    </dgm:pt>
    <dgm:pt modelId="{F5F1C1EB-BAA2-46F4-9D40-CE74FFF3F248}" type="pres">
      <dgm:prSet presAssocID="{6B20A348-A31B-48B6-BB25-35F8992A77D4}" presName="parTx" presStyleLbl="revTx" presStyleIdx="2" presStyleCnt="3">
        <dgm:presLayoutVars>
          <dgm:chMax val="0"/>
          <dgm:chPref val="0"/>
        </dgm:presLayoutVars>
      </dgm:prSet>
      <dgm:spPr/>
    </dgm:pt>
  </dgm:ptLst>
  <dgm:cxnLst>
    <dgm:cxn modelId="{A3932F1F-0508-4042-B951-4D858BC9A9A5}" srcId="{558E8475-D2D1-4973-BB4F-E56A18FEECCB}" destId="{6B20A348-A31B-48B6-BB25-35F8992A77D4}" srcOrd="2" destOrd="0" parTransId="{02722AE1-A894-45D8-AE8D-A98A098AD7B0}" sibTransId="{A524FEEF-1479-4B64-A097-A803109B23EB}"/>
    <dgm:cxn modelId="{9D92674F-739F-4D74-922F-A16A8657798D}" srcId="{558E8475-D2D1-4973-BB4F-E56A18FEECCB}" destId="{68A6BD5C-662C-4DF4-BC2F-669EFF981253}" srcOrd="0" destOrd="0" parTransId="{92BF47AB-BB8D-42A4-A2DE-B60EF1187A0E}" sibTransId="{056E7FA7-FB47-4F22-AE50-46510EB60EDA}"/>
    <dgm:cxn modelId="{EE414056-DB4A-4FBF-BE2E-AE717D02A2EB}" srcId="{558E8475-D2D1-4973-BB4F-E56A18FEECCB}" destId="{418FDBC6-7C7E-42B8-889B-37724A105DA5}" srcOrd="1" destOrd="0" parTransId="{4B66CD97-595A-46E3-8E33-5B674BC177AF}" sibTransId="{9A426A83-C9D7-4E07-BB2B-9EBB2C54043D}"/>
    <dgm:cxn modelId="{B28C29C8-4CF2-49CC-9BC8-A1B52C84D618}" type="presOf" srcId="{558E8475-D2D1-4973-BB4F-E56A18FEECCB}" destId="{51A06900-18AC-49E1-B366-0F5697A18606}" srcOrd="0" destOrd="0" presId="urn:microsoft.com/office/officeart/2018/2/layout/IconVerticalSolidList"/>
    <dgm:cxn modelId="{6F0094E1-E58A-4D43-8A31-9B416C6302EE}" type="presOf" srcId="{418FDBC6-7C7E-42B8-889B-37724A105DA5}" destId="{B7E3C802-1A17-4890-A068-14C83D4A3D86}" srcOrd="0" destOrd="0" presId="urn:microsoft.com/office/officeart/2018/2/layout/IconVerticalSolidList"/>
    <dgm:cxn modelId="{F86912ED-A85C-4FAD-A054-14C60BAD079D}" type="presOf" srcId="{68A6BD5C-662C-4DF4-BC2F-669EFF981253}" destId="{6AB1F22C-5D25-4893-8019-EE2D48B2A66D}" srcOrd="0" destOrd="0" presId="urn:microsoft.com/office/officeart/2018/2/layout/IconVerticalSolidList"/>
    <dgm:cxn modelId="{916091F8-19EF-4B8B-B439-ADDCD215F379}" type="presOf" srcId="{6B20A348-A31B-48B6-BB25-35F8992A77D4}" destId="{F5F1C1EB-BAA2-46F4-9D40-CE74FFF3F248}" srcOrd="0" destOrd="0" presId="urn:microsoft.com/office/officeart/2018/2/layout/IconVerticalSolidList"/>
    <dgm:cxn modelId="{4618AAE1-C778-49A3-8DAF-894668D1CDE6}" type="presParOf" srcId="{51A06900-18AC-49E1-B366-0F5697A18606}" destId="{276A50AC-747E-45F1-84BD-024EB9D17DDE}" srcOrd="0" destOrd="0" presId="urn:microsoft.com/office/officeart/2018/2/layout/IconVerticalSolidList"/>
    <dgm:cxn modelId="{73FD273D-BD26-4D58-89CC-50810982A893}" type="presParOf" srcId="{276A50AC-747E-45F1-84BD-024EB9D17DDE}" destId="{5FA22580-899E-4B6B-A3DC-C45869AA3A32}" srcOrd="0" destOrd="0" presId="urn:microsoft.com/office/officeart/2018/2/layout/IconVerticalSolidList"/>
    <dgm:cxn modelId="{4BF01EC1-2D72-4989-AA3A-2EB44118E24F}" type="presParOf" srcId="{276A50AC-747E-45F1-84BD-024EB9D17DDE}" destId="{6C902DFE-20B5-4A7D-8B33-1C2D36CB6724}" srcOrd="1" destOrd="0" presId="urn:microsoft.com/office/officeart/2018/2/layout/IconVerticalSolidList"/>
    <dgm:cxn modelId="{CA6A0959-8697-4421-BDC7-0347CD5DA66D}" type="presParOf" srcId="{276A50AC-747E-45F1-84BD-024EB9D17DDE}" destId="{F00A20B6-1128-4DD2-A146-F0E6B0F61F16}" srcOrd="2" destOrd="0" presId="urn:microsoft.com/office/officeart/2018/2/layout/IconVerticalSolidList"/>
    <dgm:cxn modelId="{6E632619-93B1-4C29-B113-8D0344A33D1F}" type="presParOf" srcId="{276A50AC-747E-45F1-84BD-024EB9D17DDE}" destId="{6AB1F22C-5D25-4893-8019-EE2D48B2A66D}" srcOrd="3" destOrd="0" presId="urn:microsoft.com/office/officeart/2018/2/layout/IconVerticalSolidList"/>
    <dgm:cxn modelId="{03556E1C-2C5B-40DA-AFAF-68C9C3A9D102}" type="presParOf" srcId="{51A06900-18AC-49E1-B366-0F5697A18606}" destId="{79342737-CAC6-4D37-A4B4-E73BFFD67388}" srcOrd="1" destOrd="0" presId="urn:microsoft.com/office/officeart/2018/2/layout/IconVerticalSolidList"/>
    <dgm:cxn modelId="{2BB8C54D-1B19-4F0F-B703-C0FAC9DF0BEA}" type="presParOf" srcId="{51A06900-18AC-49E1-B366-0F5697A18606}" destId="{8F2CF7BC-6F48-4FF2-8A3D-69F6375CC573}" srcOrd="2" destOrd="0" presId="urn:microsoft.com/office/officeart/2018/2/layout/IconVerticalSolidList"/>
    <dgm:cxn modelId="{D2A18A3D-9931-4D0A-9A0B-AD9CFE44802A}" type="presParOf" srcId="{8F2CF7BC-6F48-4FF2-8A3D-69F6375CC573}" destId="{A9C22654-E93A-46A0-A110-EA017480061E}" srcOrd="0" destOrd="0" presId="urn:microsoft.com/office/officeart/2018/2/layout/IconVerticalSolidList"/>
    <dgm:cxn modelId="{306C05CF-F231-49B4-BB28-34A49680838F}" type="presParOf" srcId="{8F2CF7BC-6F48-4FF2-8A3D-69F6375CC573}" destId="{1B661851-F8FA-4FA7-B32F-473A56F48313}" srcOrd="1" destOrd="0" presId="urn:microsoft.com/office/officeart/2018/2/layout/IconVerticalSolidList"/>
    <dgm:cxn modelId="{E987CA2A-D842-4586-A0A6-20D8C2A6E362}" type="presParOf" srcId="{8F2CF7BC-6F48-4FF2-8A3D-69F6375CC573}" destId="{BA4E0480-936C-490E-9C2E-BC65B11F52BC}" srcOrd="2" destOrd="0" presId="urn:microsoft.com/office/officeart/2018/2/layout/IconVerticalSolidList"/>
    <dgm:cxn modelId="{8C271044-CEDB-4C8F-A498-5476349AC22B}" type="presParOf" srcId="{8F2CF7BC-6F48-4FF2-8A3D-69F6375CC573}" destId="{B7E3C802-1A17-4890-A068-14C83D4A3D86}" srcOrd="3" destOrd="0" presId="urn:microsoft.com/office/officeart/2018/2/layout/IconVerticalSolidList"/>
    <dgm:cxn modelId="{DD64A243-C067-4AC5-A2D5-1472E33BCABE}" type="presParOf" srcId="{51A06900-18AC-49E1-B366-0F5697A18606}" destId="{2044C404-263F-4069-AA11-94206C3F7F55}" srcOrd="3" destOrd="0" presId="urn:microsoft.com/office/officeart/2018/2/layout/IconVerticalSolidList"/>
    <dgm:cxn modelId="{32E71E32-1FD9-4475-95DE-3F94C9F06A57}" type="presParOf" srcId="{51A06900-18AC-49E1-B366-0F5697A18606}" destId="{521DEEA1-0A9B-4B91-B37D-454B29B71C98}" srcOrd="4" destOrd="0" presId="urn:microsoft.com/office/officeart/2018/2/layout/IconVerticalSolidList"/>
    <dgm:cxn modelId="{9567C736-14D4-409E-ACC3-2734F73413BC}" type="presParOf" srcId="{521DEEA1-0A9B-4B91-B37D-454B29B71C98}" destId="{2DC2D94E-A617-4748-BFDB-AE86B70AC6E4}" srcOrd="0" destOrd="0" presId="urn:microsoft.com/office/officeart/2018/2/layout/IconVerticalSolidList"/>
    <dgm:cxn modelId="{B1E9211E-F93F-435F-995F-5D782AC15C89}" type="presParOf" srcId="{521DEEA1-0A9B-4B91-B37D-454B29B71C98}" destId="{DD3BDED6-4435-48F4-893C-98C7100AFF02}" srcOrd="1" destOrd="0" presId="urn:microsoft.com/office/officeart/2018/2/layout/IconVerticalSolidList"/>
    <dgm:cxn modelId="{A5120B28-06A4-49E9-BF3C-63587FE85A2E}" type="presParOf" srcId="{521DEEA1-0A9B-4B91-B37D-454B29B71C98}" destId="{030C136A-380C-4E33-9D37-5AACF1DFCB21}" srcOrd="2" destOrd="0" presId="urn:microsoft.com/office/officeart/2018/2/layout/IconVerticalSolidList"/>
    <dgm:cxn modelId="{633E3202-086A-4866-A846-13A2F54DB1E8}" type="presParOf" srcId="{521DEEA1-0A9B-4B91-B37D-454B29B71C98}" destId="{F5F1C1EB-BAA2-46F4-9D40-CE74FFF3F2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DB93A0-06E9-41B3-B722-FCAA9A8E7F8A}"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1610D178-1373-43D1-AE44-7248B79DCF48}">
      <dgm:prSet/>
      <dgm:spPr/>
      <dgm:t>
        <a:bodyPr/>
        <a:lstStyle/>
        <a:p>
          <a:r>
            <a:rPr lang="en-US"/>
            <a:t>IBM Watson Assistant is a standardized platform that we are using throughout this project. It has been tested and proved to be up to standards by IBM professionals. </a:t>
          </a:r>
        </a:p>
      </dgm:t>
    </dgm:pt>
    <dgm:pt modelId="{337BBC29-CDDF-44DB-9FBE-9F8C4B8B02FB}" type="parTrans" cxnId="{FE78A124-FBBD-48C7-9AAE-576B87266347}">
      <dgm:prSet/>
      <dgm:spPr/>
      <dgm:t>
        <a:bodyPr/>
        <a:lstStyle/>
        <a:p>
          <a:endParaRPr lang="en-US"/>
        </a:p>
      </dgm:t>
    </dgm:pt>
    <dgm:pt modelId="{E9E12393-3A92-46F3-A07C-3D6DA3D1B421}" type="sibTrans" cxnId="{FE78A124-FBBD-48C7-9AAE-576B87266347}">
      <dgm:prSet/>
      <dgm:spPr/>
      <dgm:t>
        <a:bodyPr/>
        <a:lstStyle/>
        <a:p>
          <a:endParaRPr lang="en-US"/>
        </a:p>
      </dgm:t>
    </dgm:pt>
    <dgm:pt modelId="{D025FAF9-094B-4C65-B117-0AF65A9E76F6}">
      <dgm:prSet/>
      <dgm:spPr/>
      <dgm:t>
        <a:bodyPr/>
        <a:lstStyle/>
        <a:p>
          <a:r>
            <a:rPr lang="en-US"/>
            <a:t>The main concern with our quality is making sure that our responses are accurate to the current information concerns of our users</a:t>
          </a:r>
        </a:p>
      </dgm:t>
    </dgm:pt>
    <dgm:pt modelId="{DF8A9BB5-2856-458A-9BEB-81E9C26121E3}" type="parTrans" cxnId="{D3CEAB52-4B13-4D08-83F5-3BDDDE3847F2}">
      <dgm:prSet/>
      <dgm:spPr/>
      <dgm:t>
        <a:bodyPr/>
        <a:lstStyle/>
        <a:p>
          <a:endParaRPr lang="en-US"/>
        </a:p>
      </dgm:t>
    </dgm:pt>
    <dgm:pt modelId="{C6F97C50-1F01-4830-A2E8-637A6870712E}" type="sibTrans" cxnId="{D3CEAB52-4B13-4D08-83F5-3BDDDE3847F2}">
      <dgm:prSet/>
      <dgm:spPr/>
      <dgm:t>
        <a:bodyPr/>
        <a:lstStyle/>
        <a:p>
          <a:endParaRPr lang="en-US"/>
        </a:p>
      </dgm:t>
    </dgm:pt>
    <dgm:pt modelId="{1AB2254F-4D27-4027-8D89-18CB1F141B96}">
      <dgm:prSet/>
      <dgm:spPr/>
      <dgm:t>
        <a:bodyPr/>
        <a:lstStyle/>
        <a:p>
          <a:r>
            <a:rPr lang="en-US"/>
            <a:t>Spell Check</a:t>
          </a:r>
        </a:p>
      </dgm:t>
    </dgm:pt>
    <dgm:pt modelId="{C6A37282-6EFB-4218-B356-BE23D56E372C}" type="parTrans" cxnId="{AEFF8263-06C1-4791-A21E-342F8D41E204}">
      <dgm:prSet/>
      <dgm:spPr/>
      <dgm:t>
        <a:bodyPr/>
        <a:lstStyle/>
        <a:p>
          <a:endParaRPr lang="en-US"/>
        </a:p>
      </dgm:t>
    </dgm:pt>
    <dgm:pt modelId="{9A984F9F-647D-4F66-BCD5-D87D89EB1CC0}" type="sibTrans" cxnId="{AEFF8263-06C1-4791-A21E-342F8D41E204}">
      <dgm:prSet/>
      <dgm:spPr/>
      <dgm:t>
        <a:bodyPr/>
        <a:lstStyle/>
        <a:p>
          <a:endParaRPr lang="en-US"/>
        </a:p>
      </dgm:t>
    </dgm:pt>
    <dgm:pt modelId="{67A0D2B3-B80F-401C-8BE2-85EDD0DF5EBE}">
      <dgm:prSet/>
      <dgm:spPr/>
      <dgm:t>
        <a:bodyPr/>
        <a:lstStyle/>
        <a:p>
          <a:r>
            <a:rPr lang="en-US"/>
            <a:t>Fuzzy Matching</a:t>
          </a:r>
        </a:p>
      </dgm:t>
    </dgm:pt>
    <dgm:pt modelId="{D6792655-5E8F-4EDB-90A3-976ACDE9A33A}" type="parTrans" cxnId="{2E268EF1-A106-4AD5-BB47-392B1FBFE0EA}">
      <dgm:prSet/>
      <dgm:spPr/>
      <dgm:t>
        <a:bodyPr/>
        <a:lstStyle/>
        <a:p>
          <a:endParaRPr lang="en-US"/>
        </a:p>
      </dgm:t>
    </dgm:pt>
    <dgm:pt modelId="{CE089B94-727E-4427-836B-44DE4DFD062E}" type="sibTrans" cxnId="{2E268EF1-A106-4AD5-BB47-392B1FBFE0EA}">
      <dgm:prSet/>
      <dgm:spPr/>
      <dgm:t>
        <a:bodyPr/>
        <a:lstStyle/>
        <a:p>
          <a:endParaRPr lang="en-US"/>
        </a:p>
      </dgm:t>
    </dgm:pt>
    <dgm:pt modelId="{0B0BC9BD-9D0B-40AC-851F-61F0058E9063}">
      <dgm:prSet/>
      <dgm:spPr/>
      <dgm:t>
        <a:bodyPr/>
        <a:lstStyle/>
        <a:p>
          <a:r>
            <a:rPr lang="en-US"/>
            <a:t>Keywords</a:t>
          </a:r>
        </a:p>
      </dgm:t>
    </dgm:pt>
    <dgm:pt modelId="{E48E196C-6CC7-4878-B935-8C4BF4EAAC80}" type="parTrans" cxnId="{BCBB71C5-7F88-4E54-9A79-8C7EE2BF0752}">
      <dgm:prSet/>
      <dgm:spPr/>
      <dgm:t>
        <a:bodyPr/>
        <a:lstStyle/>
        <a:p>
          <a:endParaRPr lang="en-US"/>
        </a:p>
      </dgm:t>
    </dgm:pt>
    <dgm:pt modelId="{40E39B0A-B779-4410-8F54-0C49A7545102}" type="sibTrans" cxnId="{BCBB71C5-7F88-4E54-9A79-8C7EE2BF0752}">
      <dgm:prSet/>
      <dgm:spPr/>
      <dgm:t>
        <a:bodyPr/>
        <a:lstStyle/>
        <a:p>
          <a:endParaRPr lang="en-US"/>
        </a:p>
      </dgm:t>
    </dgm:pt>
    <dgm:pt modelId="{9E3CD19A-D4F0-4EF3-807F-EEC725202E55}">
      <dgm:prSet/>
      <dgm:spPr/>
      <dgm:t>
        <a:bodyPr/>
        <a:lstStyle/>
        <a:p>
          <a:r>
            <a:rPr lang="en-US"/>
            <a:t>Punctuation Correction</a:t>
          </a:r>
        </a:p>
      </dgm:t>
    </dgm:pt>
    <dgm:pt modelId="{C8201B87-0C8E-4E28-8861-AAC05C90F3DD}" type="parTrans" cxnId="{82521F14-1768-4BD4-B28C-4C463B52D607}">
      <dgm:prSet/>
      <dgm:spPr/>
      <dgm:t>
        <a:bodyPr/>
        <a:lstStyle/>
        <a:p>
          <a:endParaRPr lang="en-US"/>
        </a:p>
      </dgm:t>
    </dgm:pt>
    <dgm:pt modelId="{2D87B4E4-0D06-4006-88C6-6BEF59DA37E0}" type="sibTrans" cxnId="{82521F14-1768-4BD4-B28C-4C463B52D607}">
      <dgm:prSet/>
      <dgm:spPr/>
      <dgm:t>
        <a:bodyPr/>
        <a:lstStyle/>
        <a:p>
          <a:endParaRPr lang="en-US"/>
        </a:p>
      </dgm:t>
    </dgm:pt>
    <dgm:pt modelId="{1CEEC342-0FB7-3649-8E0C-A9F6E86555BE}" type="pres">
      <dgm:prSet presAssocID="{79DB93A0-06E9-41B3-B722-FCAA9A8E7F8A}" presName="Name0" presStyleCnt="0">
        <dgm:presLayoutVars>
          <dgm:dir/>
          <dgm:animLvl val="lvl"/>
          <dgm:resizeHandles val="exact"/>
        </dgm:presLayoutVars>
      </dgm:prSet>
      <dgm:spPr/>
    </dgm:pt>
    <dgm:pt modelId="{86337445-BEE8-5543-855E-7A5EB0791111}" type="pres">
      <dgm:prSet presAssocID="{D025FAF9-094B-4C65-B117-0AF65A9E76F6}" presName="boxAndChildren" presStyleCnt="0"/>
      <dgm:spPr/>
    </dgm:pt>
    <dgm:pt modelId="{B0A253DB-2B77-A74A-B101-18A59DC8FAD4}" type="pres">
      <dgm:prSet presAssocID="{D025FAF9-094B-4C65-B117-0AF65A9E76F6}" presName="parentTextBox" presStyleLbl="node1" presStyleIdx="0" presStyleCnt="2"/>
      <dgm:spPr/>
    </dgm:pt>
    <dgm:pt modelId="{16BC6469-4D4F-B643-B759-3555E7078548}" type="pres">
      <dgm:prSet presAssocID="{D025FAF9-094B-4C65-B117-0AF65A9E76F6}" presName="entireBox" presStyleLbl="node1" presStyleIdx="0" presStyleCnt="2"/>
      <dgm:spPr/>
    </dgm:pt>
    <dgm:pt modelId="{6B6489DB-06DB-8846-9D94-0139A82CE4FF}" type="pres">
      <dgm:prSet presAssocID="{D025FAF9-094B-4C65-B117-0AF65A9E76F6}" presName="descendantBox" presStyleCnt="0"/>
      <dgm:spPr/>
    </dgm:pt>
    <dgm:pt modelId="{B174BBC8-9328-A045-BE35-4C74D2140450}" type="pres">
      <dgm:prSet presAssocID="{1AB2254F-4D27-4027-8D89-18CB1F141B96}" presName="childTextBox" presStyleLbl="fgAccFollowNode1" presStyleIdx="0" presStyleCnt="4">
        <dgm:presLayoutVars>
          <dgm:bulletEnabled val="1"/>
        </dgm:presLayoutVars>
      </dgm:prSet>
      <dgm:spPr/>
    </dgm:pt>
    <dgm:pt modelId="{E53913F3-55B0-FD41-87E4-8BEF5BBC9DCF}" type="pres">
      <dgm:prSet presAssocID="{67A0D2B3-B80F-401C-8BE2-85EDD0DF5EBE}" presName="childTextBox" presStyleLbl="fgAccFollowNode1" presStyleIdx="1" presStyleCnt="4">
        <dgm:presLayoutVars>
          <dgm:bulletEnabled val="1"/>
        </dgm:presLayoutVars>
      </dgm:prSet>
      <dgm:spPr/>
    </dgm:pt>
    <dgm:pt modelId="{99417598-F239-F146-9807-C6FD43E9A1AC}" type="pres">
      <dgm:prSet presAssocID="{0B0BC9BD-9D0B-40AC-851F-61F0058E9063}" presName="childTextBox" presStyleLbl="fgAccFollowNode1" presStyleIdx="2" presStyleCnt="4">
        <dgm:presLayoutVars>
          <dgm:bulletEnabled val="1"/>
        </dgm:presLayoutVars>
      </dgm:prSet>
      <dgm:spPr/>
    </dgm:pt>
    <dgm:pt modelId="{939DD6C2-872C-A840-9D80-CE14E9EEBC58}" type="pres">
      <dgm:prSet presAssocID="{9E3CD19A-D4F0-4EF3-807F-EEC725202E55}" presName="childTextBox" presStyleLbl="fgAccFollowNode1" presStyleIdx="3" presStyleCnt="4">
        <dgm:presLayoutVars>
          <dgm:bulletEnabled val="1"/>
        </dgm:presLayoutVars>
      </dgm:prSet>
      <dgm:spPr/>
    </dgm:pt>
    <dgm:pt modelId="{6A161F7A-1F72-EC4B-9DF7-927E8AC2318D}" type="pres">
      <dgm:prSet presAssocID="{E9E12393-3A92-46F3-A07C-3D6DA3D1B421}" presName="sp" presStyleCnt="0"/>
      <dgm:spPr/>
    </dgm:pt>
    <dgm:pt modelId="{B609D10E-F2AF-604B-A899-2C1D8279AB32}" type="pres">
      <dgm:prSet presAssocID="{1610D178-1373-43D1-AE44-7248B79DCF48}" presName="arrowAndChildren" presStyleCnt="0"/>
      <dgm:spPr/>
    </dgm:pt>
    <dgm:pt modelId="{6AF62722-BBDF-D247-8893-389E67995174}" type="pres">
      <dgm:prSet presAssocID="{1610D178-1373-43D1-AE44-7248B79DCF48}" presName="parentTextArrow" presStyleLbl="node1" presStyleIdx="1" presStyleCnt="2"/>
      <dgm:spPr/>
    </dgm:pt>
  </dgm:ptLst>
  <dgm:cxnLst>
    <dgm:cxn modelId="{82521F14-1768-4BD4-B28C-4C463B52D607}" srcId="{D025FAF9-094B-4C65-B117-0AF65A9E76F6}" destId="{9E3CD19A-D4F0-4EF3-807F-EEC725202E55}" srcOrd="3" destOrd="0" parTransId="{C8201B87-0C8E-4E28-8861-AAC05C90F3DD}" sibTransId="{2D87B4E4-0D06-4006-88C6-6BEF59DA37E0}"/>
    <dgm:cxn modelId="{FE78A124-FBBD-48C7-9AAE-576B87266347}" srcId="{79DB93A0-06E9-41B3-B722-FCAA9A8E7F8A}" destId="{1610D178-1373-43D1-AE44-7248B79DCF48}" srcOrd="0" destOrd="0" parTransId="{337BBC29-CDDF-44DB-9FBE-9F8C4B8B02FB}" sibTransId="{E9E12393-3A92-46F3-A07C-3D6DA3D1B421}"/>
    <dgm:cxn modelId="{2EFEF93B-E1C9-3440-86B7-0F52E1DFFE22}" type="presOf" srcId="{0B0BC9BD-9D0B-40AC-851F-61F0058E9063}" destId="{99417598-F239-F146-9807-C6FD43E9A1AC}" srcOrd="0" destOrd="0" presId="urn:microsoft.com/office/officeart/2005/8/layout/process4"/>
    <dgm:cxn modelId="{AEFF8263-06C1-4791-A21E-342F8D41E204}" srcId="{D025FAF9-094B-4C65-B117-0AF65A9E76F6}" destId="{1AB2254F-4D27-4027-8D89-18CB1F141B96}" srcOrd="0" destOrd="0" parTransId="{C6A37282-6EFB-4218-B356-BE23D56E372C}" sibTransId="{9A984F9F-647D-4F66-BCD5-D87D89EB1CC0}"/>
    <dgm:cxn modelId="{08876449-9A6F-0347-8FA9-E8EDF4F1A7E2}" type="presOf" srcId="{9E3CD19A-D4F0-4EF3-807F-EEC725202E55}" destId="{939DD6C2-872C-A840-9D80-CE14E9EEBC58}" srcOrd="0" destOrd="0" presId="urn:microsoft.com/office/officeart/2005/8/layout/process4"/>
    <dgm:cxn modelId="{D3CEAB52-4B13-4D08-83F5-3BDDDE3847F2}" srcId="{79DB93A0-06E9-41B3-B722-FCAA9A8E7F8A}" destId="{D025FAF9-094B-4C65-B117-0AF65A9E76F6}" srcOrd="1" destOrd="0" parTransId="{DF8A9BB5-2856-458A-9BEB-81E9C26121E3}" sibTransId="{C6F97C50-1F01-4830-A2E8-637A6870712E}"/>
    <dgm:cxn modelId="{3A2A2C57-73C6-D947-82A6-AA3D04259DC5}" type="presOf" srcId="{79DB93A0-06E9-41B3-B722-FCAA9A8E7F8A}" destId="{1CEEC342-0FB7-3649-8E0C-A9F6E86555BE}" srcOrd="0" destOrd="0" presId="urn:microsoft.com/office/officeart/2005/8/layout/process4"/>
    <dgm:cxn modelId="{96736282-D310-9C4A-9238-CC9DF145595D}" type="presOf" srcId="{1AB2254F-4D27-4027-8D89-18CB1F141B96}" destId="{B174BBC8-9328-A045-BE35-4C74D2140450}" srcOrd="0" destOrd="0" presId="urn:microsoft.com/office/officeart/2005/8/layout/process4"/>
    <dgm:cxn modelId="{EF5DFF8C-3BB0-304C-8F2A-930CDBDF1E78}" type="presOf" srcId="{D025FAF9-094B-4C65-B117-0AF65A9E76F6}" destId="{B0A253DB-2B77-A74A-B101-18A59DC8FAD4}" srcOrd="0" destOrd="0" presId="urn:microsoft.com/office/officeart/2005/8/layout/process4"/>
    <dgm:cxn modelId="{38BF3FB7-B382-864A-BA5F-569BF3691AD4}" type="presOf" srcId="{67A0D2B3-B80F-401C-8BE2-85EDD0DF5EBE}" destId="{E53913F3-55B0-FD41-87E4-8BEF5BBC9DCF}" srcOrd="0" destOrd="0" presId="urn:microsoft.com/office/officeart/2005/8/layout/process4"/>
    <dgm:cxn modelId="{BCBB71C5-7F88-4E54-9A79-8C7EE2BF0752}" srcId="{D025FAF9-094B-4C65-B117-0AF65A9E76F6}" destId="{0B0BC9BD-9D0B-40AC-851F-61F0058E9063}" srcOrd="2" destOrd="0" parTransId="{E48E196C-6CC7-4878-B935-8C4BF4EAAC80}" sibTransId="{40E39B0A-B779-4410-8F54-0C49A7545102}"/>
    <dgm:cxn modelId="{2E268EF1-A106-4AD5-BB47-392B1FBFE0EA}" srcId="{D025FAF9-094B-4C65-B117-0AF65A9E76F6}" destId="{67A0D2B3-B80F-401C-8BE2-85EDD0DF5EBE}" srcOrd="1" destOrd="0" parTransId="{D6792655-5E8F-4EDB-90A3-976ACDE9A33A}" sibTransId="{CE089B94-727E-4427-836B-44DE4DFD062E}"/>
    <dgm:cxn modelId="{F905FCF8-76CB-CC4C-BD8E-8FC7F8A4EBC5}" type="presOf" srcId="{D025FAF9-094B-4C65-B117-0AF65A9E76F6}" destId="{16BC6469-4D4F-B643-B759-3555E7078548}" srcOrd="1" destOrd="0" presId="urn:microsoft.com/office/officeart/2005/8/layout/process4"/>
    <dgm:cxn modelId="{591BF6FB-F860-C644-AAE6-44C917209C21}" type="presOf" srcId="{1610D178-1373-43D1-AE44-7248B79DCF48}" destId="{6AF62722-BBDF-D247-8893-389E67995174}" srcOrd="0" destOrd="0" presId="urn:microsoft.com/office/officeart/2005/8/layout/process4"/>
    <dgm:cxn modelId="{7C2E866F-6311-E841-A27A-07A04DF09275}" type="presParOf" srcId="{1CEEC342-0FB7-3649-8E0C-A9F6E86555BE}" destId="{86337445-BEE8-5543-855E-7A5EB0791111}" srcOrd="0" destOrd="0" presId="urn:microsoft.com/office/officeart/2005/8/layout/process4"/>
    <dgm:cxn modelId="{7E4AEC55-78BA-D745-AB17-96E4FB2253E1}" type="presParOf" srcId="{86337445-BEE8-5543-855E-7A5EB0791111}" destId="{B0A253DB-2B77-A74A-B101-18A59DC8FAD4}" srcOrd="0" destOrd="0" presId="urn:microsoft.com/office/officeart/2005/8/layout/process4"/>
    <dgm:cxn modelId="{72B82EB4-EED5-D942-9A03-D84BC10D22BE}" type="presParOf" srcId="{86337445-BEE8-5543-855E-7A5EB0791111}" destId="{16BC6469-4D4F-B643-B759-3555E7078548}" srcOrd="1" destOrd="0" presId="urn:microsoft.com/office/officeart/2005/8/layout/process4"/>
    <dgm:cxn modelId="{ABCC9A8D-6313-F640-A0E1-D454AA311C9F}" type="presParOf" srcId="{86337445-BEE8-5543-855E-7A5EB0791111}" destId="{6B6489DB-06DB-8846-9D94-0139A82CE4FF}" srcOrd="2" destOrd="0" presId="urn:microsoft.com/office/officeart/2005/8/layout/process4"/>
    <dgm:cxn modelId="{08240D10-DA62-484B-9A47-4B97CA82F242}" type="presParOf" srcId="{6B6489DB-06DB-8846-9D94-0139A82CE4FF}" destId="{B174BBC8-9328-A045-BE35-4C74D2140450}" srcOrd="0" destOrd="0" presId="urn:microsoft.com/office/officeart/2005/8/layout/process4"/>
    <dgm:cxn modelId="{039EAE94-1D91-5844-9122-2EACC5064182}" type="presParOf" srcId="{6B6489DB-06DB-8846-9D94-0139A82CE4FF}" destId="{E53913F3-55B0-FD41-87E4-8BEF5BBC9DCF}" srcOrd="1" destOrd="0" presId="urn:microsoft.com/office/officeart/2005/8/layout/process4"/>
    <dgm:cxn modelId="{AA903D84-82F0-E64D-A570-D9E89599AB45}" type="presParOf" srcId="{6B6489DB-06DB-8846-9D94-0139A82CE4FF}" destId="{99417598-F239-F146-9807-C6FD43E9A1AC}" srcOrd="2" destOrd="0" presId="urn:microsoft.com/office/officeart/2005/8/layout/process4"/>
    <dgm:cxn modelId="{CAC3D5C0-158F-7242-8DFD-4F3AFF8B9F61}" type="presParOf" srcId="{6B6489DB-06DB-8846-9D94-0139A82CE4FF}" destId="{939DD6C2-872C-A840-9D80-CE14E9EEBC58}" srcOrd="3" destOrd="0" presId="urn:microsoft.com/office/officeart/2005/8/layout/process4"/>
    <dgm:cxn modelId="{BD11F620-8E2A-0F40-AD33-46A37A31ECD0}" type="presParOf" srcId="{1CEEC342-0FB7-3649-8E0C-A9F6E86555BE}" destId="{6A161F7A-1F72-EC4B-9DF7-927E8AC2318D}" srcOrd="1" destOrd="0" presId="urn:microsoft.com/office/officeart/2005/8/layout/process4"/>
    <dgm:cxn modelId="{79455DC7-06CD-7144-B2DF-3573CF039230}" type="presParOf" srcId="{1CEEC342-0FB7-3649-8E0C-A9F6E86555BE}" destId="{B609D10E-F2AF-604B-A899-2C1D8279AB32}" srcOrd="2" destOrd="0" presId="urn:microsoft.com/office/officeart/2005/8/layout/process4"/>
    <dgm:cxn modelId="{FEFD91D0-EA86-6642-8B72-8ADD2D08064D}" type="presParOf" srcId="{B609D10E-F2AF-604B-A899-2C1D8279AB32}" destId="{6AF62722-BBDF-D247-8893-389E6799517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94F52-12FD-4BA6-8136-6C508A70BA0C}">
      <dsp:nvSpPr>
        <dsp:cNvPr id="0" name=""/>
        <dsp:cNvSpPr/>
      </dsp:nvSpPr>
      <dsp:spPr>
        <a:xfrm>
          <a:off x="1227" y="297257"/>
          <a:ext cx="4309690" cy="273665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3C2545-C984-4EC9-A5A2-B1379654E40B}">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 Cobra is an intelligent question bot that is able to assist beginning Python programmers with their struggles.</a:t>
          </a:r>
        </a:p>
      </dsp:txBody>
      <dsp:txXfrm>
        <a:off x="560236" y="832323"/>
        <a:ext cx="4149382" cy="2576345"/>
      </dsp:txXfrm>
    </dsp:sp>
    <dsp:sp modelId="{B9627F8B-5D03-491D-AA7F-75B2B17D0325}">
      <dsp:nvSpPr>
        <dsp:cNvPr id="0" name=""/>
        <dsp:cNvSpPr/>
      </dsp:nvSpPr>
      <dsp:spPr>
        <a:xfrm>
          <a:off x="5268627" y="297257"/>
          <a:ext cx="4309690" cy="273665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4B0066-7854-4CDC-9D00-D1A9E7666272}">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 Watson Assistant is a preexisting interface produced by IBM that is being used as the base for the bot you will see.</a:t>
          </a:r>
        </a:p>
      </dsp:txBody>
      <dsp:txXfrm>
        <a:off x="5827635" y="832323"/>
        <a:ext cx="4149382" cy="2576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193D9-0F73-4EFD-9DA7-EC68DCC3509A}">
      <dsp:nvSpPr>
        <dsp:cNvPr id="0" name=""/>
        <dsp:cNvSpPr/>
      </dsp:nvSpPr>
      <dsp:spPr>
        <a:xfrm>
          <a:off x="0" y="202291"/>
          <a:ext cx="6797675" cy="172348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For the project we used a combination of 2 different software techniques. We use the planning side of the waterfall method and primarily stuck with using this software technique as it was the easiest to follow. However we also have part techniques from the SCRUM agile method where we made biweekly meetings with IBM mentors to help assist with the chat bot and set workable targets to meet before each new meeting.</a:t>
          </a:r>
        </a:p>
      </dsp:txBody>
      <dsp:txXfrm>
        <a:off x="84134" y="286425"/>
        <a:ext cx="6629407" cy="1555215"/>
      </dsp:txXfrm>
    </dsp:sp>
    <dsp:sp modelId="{69E32074-5D5C-41E2-B5D6-80D493AEFCBC}">
      <dsp:nvSpPr>
        <dsp:cNvPr id="0" name=""/>
        <dsp:cNvSpPr/>
      </dsp:nvSpPr>
      <dsp:spPr>
        <a:xfrm>
          <a:off x="0" y="1963214"/>
          <a:ext cx="6797675" cy="1723483"/>
        </a:xfrm>
        <a:prstGeom prst="roundRect">
          <a:avLst/>
        </a:prstGeom>
        <a:solidFill>
          <a:schemeClr val="accent2">
            <a:hueOff val="0"/>
            <a:satOff val="0"/>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The development strategy that was used for this project was the waterfall model. </a:t>
          </a:r>
          <a:br>
            <a:rPr lang="en-US" sz="1300" kern="1200"/>
          </a:br>
          <a:r>
            <a:rPr lang="en-US" sz="1300" kern="1200"/>
            <a:t>The advantages to using the waterfall method include helping to make things much more manageable within the team. Waterfall can also be helpful as it can be easier to be able detect any problems early on into the project to avoid having to deal with them later on.</a:t>
          </a:r>
          <a:br>
            <a:rPr lang="en-US" sz="1300" kern="1200"/>
          </a:br>
          <a:r>
            <a:rPr lang="en-US" sz="1300" kern="1200"/>
            <a:t>The disadvantages to using waterfall include that one a phase has been started, the going back would be very hard/ if not undoable without restarting from scratch. This would then cause a lot of time to be wasted on the project doing what has essentially already been done. It would also be hard to gauge how long the project would take to completion with this method.</a:t>
          </a:r>
        </a:p>
      </dsp:txBody>
      <dsp:txXfrm>
        <a:off x="84134" y="2047348"/>
        <a:ext cx="6629407" cy="1555215"/>
      </dsp:txXfrm>
    </dsp:sp>
    <dsp:sp modelId="{76304A75-DF75-4542-A685-7E941CF89777}">
      <dsp:nvSpPr>
        <dsp:cNvPr id="0" name=""/>
        <dsp:cNvSpPr/>
      </dsp:nvSpPr>
      <dsp:spPr>
        <a:xfrm>
          <a:off x="0" y="3724137"/>
          <a:ext cx="6797675" cy="1723483"/>
        </a:xfrm>
        <a:prstGeom prst="roundRect">
          <a:avLst/>
        </a:prstGeom>
        <a:solidFill>
          <a:schemeClr val="accent2">
            <a:hueOff val="0"/>
            <a:satOff val="0"/>
            <a:lumOff val="-10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a:t>The agile ‘SCRUM’ methodology is used well for projects that work closely with their client. This has the product manager (the </a:t>
          </a:r>
          <a:r>
            <a:rPr lang="en-US" sz="1300" kern="1200">
              <a:latin typeface="Calibri Light" panose="020F0302020204030204"/>
            </a:rPr>
            <a:t>IBM mentors in this case</a:t>
          </a:r>
          <a:r>
            <a:rPr lang="en-US" sz="1300" kern="1200"/>
            <a:t>) have a say for each ‘sprint’ of the development cycle. This ensures that the final product they are given is to their standards and expectations.</a:t>
          </a:r>
        </a:p>
      </dsp:txBody>
      <dsp:txXfrm>
        <a:off x="84134" y="3808271"/>
        <a:ext cx="6629407" cy="15552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6CF99-62C0-4F39-A129-3D1A82D1EF79}">
      <dsp:nvSpPr>
        <dsp:cNvPr id="0" name=""/>
        <dsp:cNvSpPr/>
      </dsp:nvSpPr>
      <dsp:spPr>
        <a:xfrm>
          <a:off x="0" y="0"/>
          <a:ext cx="8549640" cy="1703736"/>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Angular was going to be the original framework we used to create our webpage; however, the Watson interface does not play well with Angular.</a:t>
          </a:r>
        </a:p>
      </dsp:txBody>
      <dsp:txXfrm>
        <a:off x="49901" y="49901"/>
        <a:ext cx="6788695" cy="1603934"/>
      </dsp:txXfrm>
    </dsp:sp>
    <dsp:sp modelId="{1F3B4879-98C3-4884-83B2-ECF2D16130A7}">
      <dsp:nvSpPr>
        <dsp:cNvPr id="0" name=""/>
        <dsp:cNvSpPr/>
      </dsp:nvSpPr>
      <dsp:spPr>
        <a:xfrm>
          <a:off x="1508759" y="2082344"/>
          <a:ext cx="8549640" cy="1703736"/>
        </a:xfrm>
        <a:prstGeom prst="roundRect">
          <a:avLst>
            <a:gd name="adj" fmla="val 10000"/>
          </a:avLst>
        </a:prstGeom>
        <a:solidFill>
          <a:schemeClr val="accent5">
            <a:hueOff val="0"/>
            <a:satOff val="0"/>
            <a:lumOff val="-70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 We ended up migrating to pure html and used Adobe Dreamweaver to assist with some of the webpage design.</a:t>
          </a:r>
        </a:p>
      </dsp:txBody>
      <dsp:txXfrm>
        <a:off x="1558660" y="2132245"/>
        <a:ext cx="5833649" cy="1603934"/>
      </dsp:txXfrm>
    </dsp:sp>
    <dsp:sp modelId="{70B4C2B4-8FB3-467A-8AD4-8EC96E44D884}">
      <dsp:nvSpPr>
        <dsp:cNvPr id="0" name=""/>
        <dsp:cNvSpPr/>
      </dsp:nvSpPr>
      <dsp:spPr>
        <a:xfrm>
          <a:off x="7442211" y="1339325"/>
          <a:ext cx="1107428" cy="1107428"/>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91382" y="1339325"/>
        <a:ext cx="609086" cy="833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625B0-C22E-42D0-975B-244BF7B7146C}">
      <dsp:nvSpPr>
        <dsp:cNvPr id="0" name=""/>
        <dsp:cNvSpPr/>
      </dsp:nvSpPr>
      <dsp:spPr>
        <a:xfrm>
          <a:off x="458193" y="1355712"/>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6420E0-7CCB-4998-A282-405E54DBBD0A}">
      <dsp:nvSpPr>
        <dsp:cNvPr id="0" name=""/>
        <dsp:cNvSpPr/>
      </dsp:nvSpPr>
      <dsp:spPr>
        <a:xfrm>
          <a:off x="721443" y="1618962"/>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32499B-3AE6-46E3-8D91-C31D3E41768F}">
      <dsp:nvSpPr>
        <dsp:cNvPr id="0" name=""/>
        <dsp:cNvSpPr/>
      </dsp:nvSpPr>
      <dsp:spPr>
        <a:xfrm>
          <a:off x="63318" y="2975712"/>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-Website appearance creation</a:t>
          </a:r>
        </a:p>
      </dsp:txBody>
      <dsp:txXfrm>
        <a:off x="63318" y="2975712"/>
        <a:ext cx="2025000" cy="720000"/>
      </dsp:txXfrm>
    </dsp:sp>
    <dsp:sp modelId="{FDC954A1-1F36-49E4-B2C3-25D8FD2FBD0E}">
      <dsp:nvSpPr>
        <dsp:cNvPr id="0" name=""/>
        <dsp:cNvSpPr/>
      </dsp:nvSpPr>
      <dsp:spPr>
        <a:xfrm>
          <a:off x="2837568" y="1355712"/>
          <a:ext cx="1235250" cy="12352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987E3-4906-4EAA-A999-E524B9D48D47}">
      <dsp:nvSpPr>
        <dsp:cNvPr id="0" name=""/>
        <dsp:cNvSpPr/>
      </dsp:nvSpPr>
      <dsp:spPr>
        <a:xfrm>
          <a:off x="3100818" y="1618962"/>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C3161C-8A74-419A-B5F2-FAF1F10D9CA6}">
      <dsp:nvSpPr>
        <dsp:cNvPr id="0" name=""/>
        <dsp:cNvSpPr/>
      </dsp:nvSpPr>
      <dsp:spPr>
        <a:xfrm>
          <a:off x="2442693" y="2975712"/>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-Question Classification (Intents/Entities)</a:t>
          </a:r>
        </a:p>
      </dsp:txBody>
      <dsp:txXfrm>
        <a:off x="2442693" y="2975712"/>
        <a:ext cx="2025000" cy="720000"/>
      </dsp:txXfrm>
    </dsp:sp>
    <dsp:sp modelId="{BD49723D-513F-482E-B5A7-51A5E4CEF8D4}">
      <dsp:nvSpPr>
        <dsp:cNvPr id="0" name=""/>
        <dsp:cNvSpPr/>
      </dsp:nvSpPr>
      <dsp:spPr>
        <a:xfrm>
          <a:off x="5216943" y="1355712"/>
          <a:ext cx="1235250" cy="12352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36F8C9-56AC-4855-BD51-3D4CB82B18F0}">
      <dsp:nvSpPr>
        <dsp:cNvPr id="0" name=""/>
        <dsp:cNvSpPr/>
      </dsp:nvSpPr>
      <dsp:spPr>
        <a:xfrm>
          <a:off x="5480193" y="1618962"/>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EE2B73-76C2-49F2-B3D7-ED51C0CF517B}">
      <dsp:nvSpPr>
        <dsp:cNvPr id="0" name=""/>
        <dsp:cNvSpPr/>
      </dsp:nvSpPr>
      <dsp:spPr>
        <a:xfrm>
          <a:off x="4822068" y="2975712"/>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-Data Collection and storage</a:t>
          </a:r>
        </a:p>
      </dsp:txBody>
      <dsp:txXfrm>
        <a:off x="4822068" y="2975712"/>
        <a:ext cx="2025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1DBFA-F658-4525-A98E-729D9FB07B28}">
      <dsp:nvSpPr>
        <dsp:cNvPr id="0" name=""/>
        <dsp:cNvSpPr/>
      </dsp:nvSpPr>
      <dsp:spPr>
        <a:xfrm>
          <a:off x="1227" y="456476"/>
          <a:ext cx="4788544" cy="287312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100000"/>
            </a:lnSpc>
            <a:spcBef>
              <a:spcPct val="0"/>
            </a:spcBef>
            <a:spcAft>
              <a:spcPct val="35000"/>
            </a:spcAft>
            <a:buNone/>
          </a:pPr>
          <a:r>
            <a:rPr lang="en-US" sz="2800" kern="1200"/>
            <a:t>At the beginning of the semester, we visited current 112 and 131 classes to obtain questions from our target users, AKA beginning Python learners.  </a:t>
          </a:r>
        </a:p>
      </dsp:txBody>
      <dsp:txXfrm>
        <a:off x="1227" y="456476"/>
        <a:ext cx="4788544" cy="2873126"/>
      </dsp:txXfrm>
    </dsp:sp>
    <dsp:sp modelId="{4F1C1389-2C97-4A76-B91F-7E2FCBC06D5B}">
      <dsp:nvSpPr>
        <dsp:cNvPr id="0" name=""/>
        <dsp:cNvSpPr/>
      </dsp:nvSpPr>
      <dsp:spPr>
        <a:xfrm>
          <a:off x="5268627" y="456476"/>
          <a:ext cx="4788544" cy="2873126"/>
        </a:xfrm>
        <a:prstGeom prst="rect">
          <a:avLst/>
        </a:prstGeom>
        <a:solidFill>
          <a:schemeClr val="accent2">
            <a:hueOff val="0"/>
            <a:satOff val="0"/>
            <a:lumOff val="-10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100000"/>
            </a:lnSpc>
            <a:spcBef>
              <a:spcPct val="0"/>
            </a:spcBef>
            <a:spcAft>
              <a:spcPct val="35000"/>
            </a:spcAft>
            <a:buNone/>
          </a:pPr>
          <a:r>
            <a:rPr lang="en-US" sz="2800" kern="1200"/>
            <a:t>A platform that we ended up using in order to improve our bot's accuracy is the Python Documentation, which was integrated using Watson Discovery.</a:t>
          </a:r>
        </a:p>
      </dsp:txBody>
      <dsp:txXfrm>
        <a:off x="5268627" y="456476"/>
        <a:ext cx="4788544" cy="2873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22580-899E-4B6B-A3DC-C45869AA3A32}">
      <dsp:nvSpPr>
        <dsp:cNvPr id="0" name=""/>
        <dsp:cNvSpPr/>
      </dsp:nvSpPr>
      <dsp:spPr>
        <a:xfrm>
          <a:off x="0" y="689"/>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902DFE-20B5-4A7D-8B33-1C2D36CB6724}">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B1F22C-5D25-4893-8019-EE2D48B2A66D}">
      <dsp:nvSpPr>
        <dsp:cNvPr id="0" name=""/>
        <dsp:cNvSpPr/>
      </dsp:nvSpPr>
      <dsp:spPr>
        <a:xfrm>
          <a:off x="1864015" y="689"/>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kern="1200"/>
            <a:t>An Internet connection</a:t>
          </a:r>
        </a:p>
      </dsp:txBody>
      <dsp:txXfrm>
        <a:off x="1864015" y="689"/>
        <a:ext cx="4933659" cy="1613866"/>
      </dsp:txXfrm>
    </dsp:sp>
    <dsp:sp modelId="{A9C22654-E93A-46A0-A110-EA017480061E}">
      <dsp:nvSpPr>
        <dsp:cNvPr id="0" name=""/>
        <dsp:cNvSpPr/>
      </dsp:nvSpPr>
      <dsp:spPr>
        <a:xfrm>
          <a:off x="0" y="2018022"/>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61851-F8FA-4FA7-B32F-473A56F48313}">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E3C802-1A17-4890-A068-14C83D4A3D86}">
      <dsp:nvSpPr>
        <dsp:cNvPr id="0" name=""/>
        <dsp:cNvSpPr/>
      </dsp:nvSpPr>
      <dsp:spPr>
        <a:xfrm>
          <a:off x="1864015" y="2018022"/>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kern="1200"/>
            <a:t>User Interface</a:t>
          </a:r>
        </a:p>
      </dsp:txBody>
      <dsp:txXfrm>
        <a:off x="1864015" y="2018022"/>
        <a:ext cx="4933659" cy="1613866"/>
      </dsp:txXfrm>
    </dsp:sp>
    <dsp:sp modelId="{2DC2D94E-A617-4748-BFDB-AE86B70AC6E4}">
      <dsp:nvSpPr>
        <dsp:cNvPr id="0" name=""/>
        <dsp:cNvSpPr/>
      </dsp:nvSpPr>
      <dsp:spPr>
        <a:xfrm>
          <a:off x="0" y="4035355"/>
          <a:ext cx="6797675"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3BDED6-4435-48F4-893C-98C7100AFF02}">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F1C1EB-BAA2-46F4-9D40-CE74FFF3F248}">
      <dsp:nvSpPr>
        <dsp:cNvPr id="0" name=""/>
        <dsp:cNvSpPr/>
      </dsp:nvSpPr>
      <dsp:spPr>
        <a:xfrm>
          <a:off x="1864015" y="4035355"/>
          <a:ext cx="4933659"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100000"/>
            </a:lnSpc>
            <a:spcBef>
              <a:spcPct val="0"/>
            </a:spcBef>
            <a:spcAft>
              <a:spcPct val="35000"/>
            </a:spcAft>
            <a:buNone/>
          </a:pPr>
          <a:r>
            <a:rPr lang="en-US" sz="2500" b="0" kern="1200">
              <a:solidFill>
                <a:schemeClr val="tx1"/>
              </a:solidFill>
              <a:latin typeface="Calibri Light" panose="020F0302020204030204"/>
            </a:rPr>
            <a:t>Objects to</a:t>
          </a:r>
          <a:r>
            <a:rPr lang="en-US" sz="2500" b="0" kern="1200">
              <a:solidFill>
                <a:schemeClr val="tx1"/>
              </a:solidFill>
            </a:rPr>
            <a:t> s</a:t>
          </a:r>
          <a:r>
            <a:rPr lang="en-US" sz="2500" kern="1200">
              <a:solidFill>
                <a:schemeClr val="tx1"/>
              </a:solidFill>
            </a:rPr>
            <a:t>to</a:t>
          </a:r>
          <a:r>
            <a:rPr lang="en-US" sz="2500" kern="1200"/>
            <a:t>re any phrases / questions with their respective answers</a:t>
          </a:r>
        </a:p>
      </dsp:txBody>
      <dsp:txXfrm>
        <a:off x="1864015" y="4035355"/>
        <a:ext cx="4933659" cy="1613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C6469-4D4F-B643-B759-3555E7078548}">
      <dsp:nvSpPr>
        <dsp:cNvPr id="0" name=""/>
        <dsp:cNvSpPr/>
      </dsp:nvSpPr>
      <dsp:spPr>
        <a:xfrm>
          <a:off x="0" y="2285099"/>
          <a:ext cx="10058399" cy="149927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The main concern with our quality is making sure that our responses are accurate to the current information concerns of our users</a:t>
          </a:r>
        </a:p>
      </dsp:txBody>
      <dsp:txXfrm>
        <a:off x="0" y="2285099"/>
        <a:ext cx="10058399" cy="809607"/>
      </dsp:txXfrm>
    </dsp:sp>
    <dsp:sp modelId="{B174BBC8-9328-A045-BE35-4C74D2140450}">
      <dsp:nvSpPr>
        <dsp:cNvPr id="0" name=""/>
        <dsp:cNvSpPr/>
      </dsp:nvSpPr>
      <dsp:spPr>
        <a:xfrm>
          <a:off x="0" y="3064721"/>
          <a:ext cx="2514600" cy="689665"/>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Spell Check</a:t>
          </a:r>
        </a:p>
      </dsp:txBody>
      <dsp:txXfrm>
        <a:off x="0" y="3064721"/>
        <a:ext cx="2514600" cy="689665"/>
      </dsp:txXfrm>
    </dsp:sp>
    <dsp:sp modelId="{E53913F3-55B0-FD41-87E4-8BEF5BBC9DCF}">
      <dsp:nvSpPr>
        <dsp:cNvPr id="0" name=""/>
        <dsp:cNvSpPr/>
      </dsp:nvSpPr>
      <dsp:spPr>
        <a:xfrm>
          <a:off x="2514599" y="3064721"/>
          <a:ext cx="2514600" cy="689665"/>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Fuzzy Matching</a:t>
          </a:r>
        </a:p>
      </dsp:txBody>
      <dsp:txXfrm>
        <a:off x="2514599" y="3064721"/>
        <a:ext cx="2514600" cy="689665"/>
      </dsp:txXfrm>
    </dsp:sp>
    <dsp:sp modelId="{99417598-F239-F146-9807-C6FD43E9A1AC}">
      <dsp:nvSpPr>
        <dsp:cNvPr id="0" name=""/>
        <dsp:cNvSpPr/>
      </dsp:nvSpPr>
      <dsp:spPr>
        <a:xfrm>
          <a:off x="5029199" y="3064721"/>
          <a:ext cx="2514600" cy="689665"/>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Keywords</a:t>
          </a:r>
        </a:p>
      </dsp:txBody>
      <dsp:txXfrm>
        <a:off x="5029199" y="3064721"/>
        <a:ext cx="2514600" cy="689665"/>
      </dsp:txXfrm>
    </dsp:sp>
    <dsp:sp modelId="{939DD6C2-872C-A840-9D80-CE14E9EEBC58}">
      <dsp:nvSpPr>
        <dsp:cNvPr id="0" name=""/>
        <dsp:cNvSpPr/>
      </dsp:nvSpPr>
      <dsp:spPr>
        <a:xfrm>
          <a:off x="7543800" y="3064721"/>
          <a:ext cx="2514600" cy="689665"/>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kern="1200"/>
            <a:t>Punctuation Correction</a:t>
          </a:r>
        </a:p>
      </dsp:txBody>
      <dsp:txXfrm>
        <a:off x="7543800" y="3064721"/>
        <a:ext cx="2514600" cy="689665"/>
      </dsp:txXfrm>
    </dsp:sp>
    <dsp:sp modelId="{6AF62722-BBDF-D247-8893-389E67995174}">
      <dsp:nvSpPr>
        <dsp:cNvPr id="0" name=""/>
        <dsp:cNvSpPr/>
      </dsp:nvSpPr>
      <dsp:spPr>
        <a:xfrm rot="10800000">
          <a:off x="0" y="1707"/>
          <a:ext cx="10058399" cy="2305881"/>
        </a:xfrm>
        <a:prstGeom prst="upArrowCallou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IBM Watson Assistant is a standardized platform that we are using throughout this project. It has been tested and proved to be up to standards by IBM professionals. </a:t>
          </a:r>
        </a:p>
      </dsp:txBody>
      <dsp:txXfrm rot="10800000">
        <a:off x="0" y="1707"/>
        <a:ext cx="10058399" cy="14982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5940D6-8A7B-4FDB-9BEB-1DC2A1EC054E}" type="datetimeFigureOut">
              <a:rPr lang="en-US"/>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8FDD7-7CA2-4335-9B92-429B7EC892B7}" type="slidenum">
              <a:rPr lang="en-US"/>
              <a:t>‹#›</a:t>
            </a:fld>
            <a:endParaRPr lang="en-US"/>
          </a:p>
        </p:txBody>
      </p:sp>
    </p:spTree>
    <p:extLst>
      <p:ext uri="{BB962C8B-B14F-4D97-AF65-F5344CB8AC3E}">
        <p14:creationId xmlns:p14="http://schemas.microsoft.com/office/powerpoint/2010/main" val="2140505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our Project Schedule. It shows our planning for the </a:t>
            </a:r>
            <a:r>
              <a:rPr lang="en-US" err="1"/>
              <a:t>Initation</a:t>
            </a:r>
            <a:r>
              <a:rPr lang="en-US"/>
              <a:t>, Planning, Execution, and then finally the conclusion of the project. Starting out, we had to assign our project roles and attend kickoff meetings with IBM specialists to help us delegate what we needed to do with Watson Assistant. As of right now, we continue to do meetings weekly for the grouping and organization of question data that comes in, so that we can sort into “intents and entities” which trains Watson as we continue further into the project.</a:t>
            </a:r>
          </a:p>
        </p:txBody>
      </p:sp>
      <p:sp>
        <p:nvSpPr>
          <p:cNvPr id="4" name="Slide Number Placeholder 3"/>
          <p:cNvSpPr>
            <a:spLocks noGrp="1"/>
          </p:cNvSpPr>
          <p:nvPr>
            <p:ph type="sldNum" sz="quarter" idx="5"/>
          </p:nvPr>
        </p:nvSpPr>
        <p:spPr/>
        <p:txBody>
          <a:bodyPr/>
          <a:lstStyle/>
          <a:p>
            <a:fld id="{5E18FDD7-7CA2-4335-9B92-429B7EC892B7}" type="slidenum">
              <a:rPr lang="en-US" smtClean="0"/>
              <a:t>4</a:t>
            </a:fld>
            <a:endParaRPr lang="en-US"/>
          </a:p>
        </p:txBody>
      </p:sp>
    </p:spTree>
    <p:extLst>
      <p:ext uri="{BB962C8B-B14F-4D97-AF65-F5344CB8AC3E}">
        <p14:creationId xmlns:p14="http://schemas.microsoft.com/office/powerpoint/2010/main" val="3704469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our Gantt Chart – this is a visualization of what our timeline looks like as we continue throughout the time we spend developing on the project. Most of our time is currently spent on the “Teaching Process” which has recently became an ongoing process which we have been told by our IBM contacts that will take a lot of time to categorize our data we gather from our sample of early computer science learners. The Teaching Process of IBM Watson Assistant is the largest component of our timeline, even if it’s not set in one continuous sprint. We adapted the idea of this Gantt Chart from Agile methodology namely “Sprints”.</a:t>
            </a:r>
          </a:p>
        </p:txBody>
      </p:sp>
      <p:sp>
        <p:nvSpPr>
          <p:cNvPr id="4" name="Slide Number Placeholder 3"/>
          <p:cNvSpPr>
            <a:spLocks noGrp="1"/>
          </p:cNvSpPr>
          <p:nvPr>
            <p:ph type="sldNum" sz="quarter" idx="5"/>
          </p:nvPr>
        </p:nvSpPr>
        <p:spPr/>
        <p:txBody>
          <a:bodyPr/>
          <a:lstStyle/>
          <a:p>
            <a:fld id="{5E18FDD7-7CA2-4335-9B92-429B7EC892B7}" type="slidenum">
              <a:rPr lang="en-US" smtClean="0"/>
              <a:t>5</a:t>
            </a:fld>
            <a:endParaRPr lang="en-US"/>
          </a:p>
        </p:txBody>
      </p:sp>
    </p:spTree>
    <p:extLst>
      <p:ext uri="{BB962C8B-B14F-4D97-AF65-F5344CB8AC3E}">
        <p14:creationId xmlns:p14="http://schemas.microsoft.com/office/powerpoint/2010/main" val="180722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(major technical hurdles, justify the conclusions drawn/design choices made)</a:t>
            </a:r>
          </a:p>
          <a:p>
            <a:endParaRPr lang="en-US">
              <a:cs typeface="Calibri"/>
            </a:endParaRPr>
          </a:p>
        </p:txBody>
      </p:sp>
      <p:sp>
        <p:nvSpPr>
          <p:cNvPr id="4" name="Slide Number Placeholder 3"/>
          <p:cNvSpPr>
            <a:spLocks noGrp="1"/>
          </p:cNvSpPr>
          <p:nvPr>
            <p:ph type="sldNum" sz="quarter" idx="5"/>
          </p:nvPr>
        </p:nvSpPr>
        <p:spPr/>
        <p:txBody>
          <a:bodyPr/>
          <a:lstStyle/>
          <a:p>
            <a:fld id="{5E18FDD7-7CA2-4335-9B92-429B7EC892B7}" type="slidenum">
              <a:rPr lang="en-US"/>
              <a:t>11</a:t>
            </a:fld>
            <a:endParaRPr lang="en-US"/>
          </a:p>
        </p:txBody>
      </p:sp>
    </p:spTree>
    <p:extLst>
      <p:ext uri="{BB962C8B-B14F-4D97-AF65-F5344CB8AC3E}">
        <p14:creationId xmlns:p14="http://schemas.microsoft.com/office/powerpoint/2010/main" val="761336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Schedule: aside from weekly meetings with the group, also have bi-weekly meeting with our IBM mentors</a:t>
            </a:r>
          </a:p>
        </p:txBody>
      </p:sp>
      <p:sp>
        <p:nvSpPr>
          <p:cNvPr id="4" name="Slide Number Placeholder 3"/>
          <p:cNvSpPr>
            <a:spLocks noGrp="1"/>
          </p:cNvSpPr>
          <p:nvPr>
            <p:ph type="sldNum" sz="quarter" idx="5"/>
          </p:nvPr>
        </p:nvSpPr>
        <p:spPr/>
        <p:txBody>
          <a:bodyPr/>
          <a:lstStyle/>
          <a:p>
            <a:fld id="{5E18FDD7-7CA2-4335-9B92-429B7EC892B7}" type="slidenum">
              <a:rPr lang="en-US"/>
              <a:t>20</a:t>
            </a:fld>
            <a:endParaRPr lang="en-US"/>
          </a:p>
        </p:txBody>
      </p:sp>
    </p:spTree>
    <p:extLst>
      <p:ext uri="{BB962C8B-B14F-4D97-AF65-F5344CB8AC3E}">
        <p14:creationId xmlns:p14="http://schemas.microsoft.com/office/powerpoint/2010/main" val="370828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12/7/2019</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7847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12/7/2019</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46774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12/7/2019</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1273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12/7/2019</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1992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12/7/2019</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446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12/7/2019</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12/7/2019</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5424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12/7/2019</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4357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12/7/2019</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4199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12/7/2019</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05997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12/7/2019</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0649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12/7/2019</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06183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91" r:id="rId6"/>
    <p:sldLayoutId id="2147483686" r:id="rId7"/>
    <p:sldLayoutId id="2147483687" r:id="rId8"/>
    <p:sldLayoutId id="2147483688" r:id="rId9"/>
    <p:sldLayoutId id="2147483690" r:id="rId10"/>
    <p:sldLayoutId id="2147483689"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atoshi.cis.uncw.edu/~vm3249/csc450/"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3A37BC-C20C-7044-801B-32C664FF90C5}"/>
              </a:ext>
            </a:extLst>
          </p:cNvPr>
          <p:cNvSpPr>
            <a:spLocks noGrp="1"/>
          </p:cNvSpPr>
          <p:nvPr>
            <p:ph type="ctrTitle"/>
          </p:nvPr>
        </p:nvSpPr>
        <p:spPr>
          <a:xfrm>
            <a:off x="828675" y="5120639"/>
            <a:ext cx="7137263" cy="1280161"/>
          </a:xfrm>
        </p:spPr>
        <p:txBody>
          <a:bodyPr anchor="ctr">
            <a:normAutofit/>
          </a:bodyPr>
          <a:lstStyle/>
          <a:p>
            <a:pPr algn="r"/>
            <a:r>
              <a:rPr lang="en-US" sz="4800">
                <a:solidFill>
                  <a:srgbClr val="FFFFFF"/>
                </a:solidFill>
              </a:rPr>
              <a:t>IBM Watson Python Bot</a:t>
            </a:r>
          </a:p>
        </p:txBody>
      </p:sp>
      <p:sp>
        <p:nvSpPr>
          <p:cNvPr id="3" name="Subtitle 2">
            <a:extLst>
              <a:ext uri="{FF2B5EF4-FFF2-40B4-BE49-F238E27FC236}">
                <a16:creationId xmlns:a16="http://schemas.microsoft.com/office/drawing/2014/main" id="{8C2F24DF-CE35-BF4C-BDF0-837C7CDAEEE5}"/>
              </a:ext>
            </a:extLst>
          </p:cNvPr>
          <p:cNvSpPr>
            <a:spLocks noGrp="1"/>
          </p:cNvSpPr>
          <p:nvPr>
            <p:ph type="subTitle" idx="1"/>
          </p:nvPr>
        </p:nvSpPr>
        <p:spPr>
          <a:xfrm>
            <a:off x="8289580" y="5120639"/>
            <a:ext cx="3073745" cy="1280160"/>
          </a:xfrm>
        </p:spPr>
        <p:txBody>
          <a:bodyPr anchor="ctr">
            <a:normAutofit/>
          </a:bodyPr>
          <a:lstStyle/>
          <a:p>
            <a:r>
              <a:rPr lang="en-US" sz="2000">
                <a:solidFill>
                  <a:srgbClr val="FFFFFF"/>
                </a:solidFill>
              </a:rPr>
              <a:t>Cobra</a:t>
            </a:r>
          </a:p>
        </p:txBody>
      </p:sp>
      <p:cxnSp>
        <p:nvCxnSpPr>
          <p:cNvPr id="20"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73116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C35A-62F7-44F3-BAE7-822DDFCCEBF9}"/>
              </a:ext>
            </a:extLst>
          </p:cNvPr>
          <p:cNvSpPr>
            <a:spLocks noGrp="1"/>
          </p:cNvSpPr>
          <p:nvPr>
            <p:ph type="title"/>
          </p:nvPr>
        </p:nvSpPr>
        <p:spPr>
          <a:xfrm>
            <a:off x="1097280" y="286603"/>
            <a:ext cx="10058400" cy="1450757"/>
          </a:xfrm>
        </p:spPr>
        <p:txBody>
          <a:bodyPr>
            <a:normAutofit/>
          </a:bodyPr>
          <a:lstStyle/>
          <a:p>
            <a:r>
              <a:rPr lang="en-US">
                <a:cs typeface="Calibri Light"/>
              </a:rPr>
              <a:t>Website Interface</a:t>
            </a:r>
            <a:endParaRPr lang="en-US"/>
          </a:p>
        </p:txBody>
      </p:sp>
      <p:graphicFrame>
        <p:nvGraphicFramePr>
          <p:cNvPr id="9" name="Diagram 9">
            <a:extLst>
              <a:ext uri="{FF2B5EF4-FFF2-40B4-BE49-F238E27FC236}">
                <a16:creationId xmlns:a16="http://schemas.microsoft.com/office/drawing/2014/main" id="{07455DAB-DAF4-4E26-ACAA-1C176D41384E}"/>
              </a:ext>
            </a:extLst>
          </p:cNvPr>
          <p:cNvGraphicFramePr/>
          <p:nvPr>
            <p:extLst>
              <p:ext uri="{D42A27DB-BD31-4B8C-83A1-F6EECF244321}">
                <p14:modId xmlns:p14="http://schemas.microsoft.com/office/powerpoint/2010/main" val="333332517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528850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BD2-4C15-4344-801C-7C8FE52DAC2B}"/>
              </a:ext>
            </a:extLst>
          </p:cNvPr>
          <p:cNvSpPr>
            <a:spLocks noGrp="1"/>
          </p:cNvSpPr>
          <p:nvPr>
            <p:ph type="title"/>
          </p:nvPr>
        </p:nvSpPr>
        <p:spPr>
          <a:xfrm>
            <a:off x="8177212" y="634946"/>
            <a:ext cx="3372529" cy="5055904"/>
          </a:xfrm>
        </p:spPr>
        <p:txBody>
          <a:bodyPr anchor="ctr">
            <a:normAutofit/>
          </a:bodyPr>
          <a:lstStyle/>
          <a:p>
            <a:r>
              <a:rPr lang="en-US">
                <a:cs typeface="Calibri Light"/>
              </a:rPr>
              <a:t>Technical analysis</a:t>
            </a:r>
            <a:endParaRPr lang="en-US"/>
          </a:p>
        </p:txBody>
      </p:sp>
      <p:cxnSp>
        <p:nvCxnSpPr>
          <p:cNvPr id="9" name="Straight Connector 12">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4">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6127015A-5C4F-46EF-9404-05EF02819BA7}"/>
              </a:ext>
            </a:extLst>
          </p:cNvPr>
          <p:cNvGraphicFramePr>
            <a:graphicFrameLocks noGrp="1"/>
          </p:cNvGraphicFramePr>
          <p:nvPr>
            <p:ph idx="1"/>
            <p:extLst>
              <p:ext uri="{D42A27DB-BD31-4B8C-83A1-F6EECF244321}">
                <p14:modId xmlns:p14="http://schemas.microsoft.com/office/powerpoint/2010/main" val="3019701111"/>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586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4" name="Straight Connector 8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0B2D34E-3EE1-864C-9614-344A3447DEA5}"/>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Data Collection</a:t>
            </a:r>
          </a:p>
        </p:txBody>
      </p:sp>
      <p:graphicFrame>
        <p:nvGraphicFramePr>
          <p:cNvPr id="80" name="TextBox 2">
            <a:extLst>
              <a:ext uri="{FF2B5EF4-FFF2-40B4-BE49-F238E27FC236}">
                <a16:creationId xmlns:a16="http://schemas.microsoft.com/office/drawing/2014/main" id="{C7A62640-35A9-4187-94B6-F4B096215B36}"/>
              </a:ext>
            </a:extLst>
          </p:cNvPr>
          <p:cNvGraphicFramePr/>
          <p:nvPr>
            <p:extLst>
              <p:ext uri="{D42A27DB-BD31-4B8C-83A1-F6EECF244321}">
                <p14:modId xmlns:p14="http://schemas.microsoft.com/office/powerpoint/2010/main" val="354019474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977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D562-E6D2-48CE-BDA4-56F2CE1A74E2}"/>
              </a:ext>
            </a:extLst>
          </p:cNvPr>
          <p:cNvSpPr>
            <a:spLocks noGrp="1"/>
          </p:cNvSpPr>
          <p:nvPr>
            <p:ph type="title"/>
          </p:nvPr>
        </p:nvSpPr>
        <p:spPr/>
        <p:txBody>
          <a:bodyPr/>
          <a:lstStyle/>
          <a:p>
            <a:r>
              <a:rPr lang="en-US">
                <a:cs typeface="Calibri Light"/>
              </a:rPr>
              <a:t>Data Collection</a:t>
            </a:r>
            <a:endParaRPr lang="en-US"/>
          </a:p>
        </p:txBody>
      </p:sp>
      <p:sp>
        <p:nvSpPr>
          <p:cNvPr id="3" name="Content Placeholder 2">
            <a:extLst>
              <a:ext uri="{FF2B5EF4-FFF2-40B4-BE49-F238E27FC236}">
                <a16:creationId xmlns:a16="http://schemas.microsoft.com/office/drawing/2014/main" id="{22D86B7E-02A7-4657-8BE6-73F6DA0036B7}"/>
              </a:ext>
            </a:extLst>
          </p:cNvPr>
          <p:cNvSpPr>
            <a:spLocks noGrp="1"/>
          </p:cNvSpPr>
          <p:nvPr>
            <p:ph idx="1"/>
          </p:nvPr>
        </p:nvSpPr>
        <p:spPr/>
        <p:txBody>
          <a:bodyPr vert="horz" lIns="0" tIns="45720" rIns="0" bIns="45720" rtlCol="0" anchor="t">
            <a:normAutofit/>
          </a:bodyPr>
          <a:lstStyle/>
          <a:p>
            <a:r>
              <a:rPr lang="en-US">
                <a:cs typeface="Calibri"/>
              </a:rPr>
              <a:t>Data collection was an essential part of our project.  Without questions to base our bot on, nothing could have been done.  At first, we did not have enough questions, but after contacting a couple more professors, everything came together to net us a total of a couple hundred questions.</a:t>
            </a:r>
            <a:endParaRPr lang="en-US"/>
          </a:p>
        </p:txBody>
      </p:sp>
    </p:spTree>
    <p:extLst>
      <p:ext uri="{BB962C8B-B14F-4D97-AF65-F5344CB8AC3E}">
        <p14:creationId xmlns:p14="http://schemas.microsoft.com/office/powerpoint/2010/main" val="31262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5AB0-B520-42BF-BFF5-104A8C659B36}"/>
              </a:ext>
            </a:extLst>
          </p:cNvPr>
          <p:cNvSpPr>
            <a:spLocks noGrp="1"/>
          </p:cNvSpPr>
          <p:nvPr>
            <p:ph type="title"/>
          </p:nvPr>
        </p:nvSpPr>
        <p:spPr/>
        <p:txBody>
          <a:bodyPr/>
          <a:lstStyle/>
          <a:p>
            <a:r>
              <a:rPr lang="en-US">
                <a:cs typeface="Calibri Light"/>
              </a:rPr>
              <a:t>Question Categorization</a:t>
            </a:r>
            <a:endParaRPr lang="en-US"/>
          </a:p>
        </p:txBody>
      </p:sp>
      <p:sp>
        <p:nvSpPr>
          <p:cNvPr id="3" name="Content Placeholder 2">
            <a:extLst>
              <a:ext uri="{FF2B5EF4-FFF2-40B4-BE49-F238E27FC236}">
                <a16:creationId xmlns:a16="http://schemas.microsoft.com/office/drawing/2014/main" id="{2D7BFE83-536E-4C8C-B271-580B7A526FF5}"/>
              </a:ext>
            </a:extLst>
          </p:cNvPr>
          <p:cNvSpPr>
            <a:spLocks noGrp="1"/>
          </p:cNvSpPr>
          <p:nvPr>
            <p:ph idx="1"/>
          </p:nvPr>
        </p:nvSpPr>
        <p:spPr/>
        <p:txBody>
          <a:bodyPr vert="horz" lIns="0" tIns="45720" rIns="0" bIns="45720" rtlCol="0" anchor="t">
            <a:normAutofit/>
          </a:bodyPr>
          <a:lstStyle/>
          <a:p>
            <a:r>
              <a:rPr lang="en-US" dirty="0">
                <a:cs typeface="Calibri"/>
              </a:rPr>
              <a:t>Intents - </a:t>
            </a:r>
            <a:r>
              <a:rPr lang="en-US" dirty="0">
                <a:ea typeface="+mn-lt"/>
                <a:cs typeface="+mn-lt"/>
              </a:rPr>
              <a:t> An intent represents the purpose of a user's input. You define an intent for each type of user request you want your bot to support.</a:t>
            </a:r>
            <a:endParaRPr lang="en-US" dirty="0">
              <a:cs typeface="Calibri"/>
            </a:endParaRPr>
          </a:p>
          <a:p>
            <a:r>
              <a:rPr lang="en-US" dirty="0">
                <a:cs typeface="Calibri"/>
              </a:rPr>
              <a:t>Entities - </a:t>
            </a:r>
            <a:r>
              <a:rPr lang="en-US" dirty="0">
                <a:ea typeface="+mn-lt"/>
                <a:cs typeface="+mn-lt"/>
              </a:rPr>
              <a:t>An entity represents a term or object that is relevant to your intents and that provides a specific context for an intent. This is the possible values for each entity and synonyms that users might enter.</a:t>
            </a:r>
          </a:p>
          <a:p>
            <a:endParaRPr lang="en-US" dirty="0">
              <a:ea typeface="+mn-lt"/>
              <a:cs typeface="+mn-lt"/>
            </a:endParaRPr>
          </a:p>
          <a:p>
            <a:endParaRPr lang="en-US" dirty="0">
              <a:ea typeface="+mn-lt"/>
              <a:cs typeface="+mn-lt"/>
            </a:endParaRPr>
          </a:p>
          <a:p>
            <a:pPr algn="ctr"/>
            <a:r>
              <a:rPr lang="en-US" dirty="0">
                <a:ea typeface="+mn-lt"/>
                <a:cs typeface="+mn-lt"/>
              </a:rPr>
              <a:t>"I want to </a:t>
            </a:r>
            <a:r>
              <a:rPr lang="en-US" u="sng" dirty="0">
                <a:solidFill>
                  <a:srgbClr val="FF0000"/>
                </a:solidFill>
                <a:ea typeface="+mn-lt"/>
                <a:cs typeface="+mn-lt"/>
              </a:rPr>
              <a:t>create code</a:t>
            </a:r>
            <a:r>
              <a:rPr lang="en-US" dirty="0">
                <a:ea typeface="+mn-lt"/>
                <a:cs typeface="+mn-lt"/>
              </a:rPr>
              <a:t> and implement a </a:t>
            </a:r>
            <a:r>
              <a:rPr lang="en-US" u="sng" dirty="0">
                <a:solidFill>
                  <a:srgbClr val="FF0000"/>
                </a:solidFill>
                <a:ea typeface="+mn-lt"/>
                <a:cs typeface="+mn-lt"/>
              </a:rPr>
              <a:t>for loop</a:t>
            </a:r>
            <a:r>
              <a:rPr lang="en-US" dirty="0">
                <a:ea typeface="+mn-lt"/>
                <a:cs typeface="+mn-lt"/>
              </a:rPr>
              <a:t>"</a:t>
            </a:r>
          </a:p>
        </p:txBody>
      </p:sp>
      <p:sp>
        <p:nvSpPr>
          <p:cNvPr id="5" name="TextBox 4">
            <a:extLst>
              <a:ext uri="{FF2B5EF4-FFF2-40B4-BE49-F238E27FC236}">
                <a16:creationId xmlns:a16="http://schemas.microsoft.com/office/drawing/2014/main" id="{E87036B0-4133-4C17-BE29-FFFA36CA7164}"/>
              </a:ext>
            </a:extLst>
          </p:cNvPr>
          <p:cNvSpPr txBox="1"/>
          <p:nvPr/>
        </p:nvSpPr>
        <p:spPr>
          <a:xfrm>
            <a:off x="4637757" y="5243683"/>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FF0000"/>
                </a:solidFill>
                <a:ea typeface="+mn-lt"/>
                <a:cs typeface="+mn-lt"/>
              </a:rPr>
              <a:t>Intent: #</a:t>
            </a:r>
            <a:r>
              <a:rPr lang="en-US" sz="1400" b="1" dirty="0" err="1">
                <a:solidFill>
                  <a:srgbClr val="FF0000"/>
                </a:solidFill>
                <a:ea typeface="+mn-lt"/>
                <a:cs typeface="+mn-lt"/>
              </a:rPr>
              <a:t>code_example</a:t>
            </a:r>
            <a:endParaRPr lang="en-US">
              <a:solidFill>
                <a:srgbClr val="FF0000"/>
              </a:solidFill>
              <a:ea typeface="+mn-lt"/>
              <a:cs typeface="+mn-lt"/>
            </a:endParaRPr>
          </a:p>
        </p:txBody>
      </p:sp>
      <p:sp>
        <p:nvSpPr>
          <p:cNvPr id="6" name="TextBox 5">
            <a:extLst>
              <a:ext uri="{FF2B5EF4-FFF2-40B4-BE49-F238E27FC236}">
                <a16:creationId xmlns:a16="http://schemas.microsoft.com/office/drawing/2014/main" id="{CDCBB267-ADD9-4031-95F0-966DBC3D1DBF}"/>
              </a:ext>
            </a:extLst>
          </p:cNvPr>
          <p:cNvSpPr txBox="1"/>
          <p:nvPr/>
        </p:nvSpPr>
        <p:spPr>
          <a:xfrm>
            <a:off x="7685756" y="5243682"/>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FF0000"/>
                </a:solidFill>
                <a:ea typeface="+mn-lt"/>
                <a:cs typeface="+mn-lt"/>
              </a:rPr>
              <a:t>Entity: @</a:t>
            </a:r>
            <a:r>
              <a:rPr lang="en-US" sz="1400" b="1" dirty="0" err="1">
                <a:solidFill>
                  <a:srgbClr val="FF0000"/>
                </a:solidFill>
                <a:ea typeface="+mn-lt"/>
                <a:cs typeface="+mn-lt"/>
              </a:rPr>
              <a:t>for_loop</a:t>
            </a:r>
            <a:endParaRPr lang="en-US">
              <a:solidFill>
                <a:srgbClr val="FF0000"/>
              </a:solidFill>
              <a:ea typeface="+mn-lt"/>
              <a:cs typeface="+mn-lt"/>
            </a:endParaRPr>
          </a:p>
        </p:txBody>
      </p:sp>
    </p:spTree>
    <p:extLst>
      <p:ext uri="{BB962C8B-B14F-4D97-AF65-F5344CB8AC3E}">
        <p14:creationId xmlns:p14="http://schemas.microsoft.com/office/powerpoint/2010/main" val="150815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BBF11C3-51D7-2A41-8614-C96A6280CAC5}"/>
              </a:ext>
            </a:extLst>
          </p:cNvPr>
          <p:cNvPicPr/>
          <p:nvPr/>
        </p:nvPicPr>
        <p:blipFill rotWithShape="1">
          <a:blip r:embed="rId2">
            <a:extLst>
              <a:ext uri="{28A0092B-C50C-407E-A947-70E740481C1C}">
                <a14:useLocalDpi xmlns:a14="http://schemas.microsoft.com/office/drawing/2010/main" val="0"/>
              </a:ext>
            </a:extLst>
          </a:blip>
          <a:srcRect t="2679" r="-1" b="-1"/>
          <a:stretch/>
        </p:blipFill>
        <p:spPr>
          <a:xfrm>
            <a:off x="16" y="10"/>
            <a:ext cx="7556889" cy="6857990"/>
          </a:xfrm>
          <a:prstGeom prst="rect">
            <a:avLst/>
          </a:prstGeom>
        </p:spPr>
      </p:pic>
      <p:sp>
        <p:nvSpPr>
          <p:cNvPr id="24" name="Rectangle 11">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629AE06-E0C1-AB4B-8694-89C5B35F88D0}"/>
              </a:ext>
            </a:extLst>
          </p:cNvPr>
          <p:cNvSpPr>
            <a:spLocks noGrp="1"/>
          </p:cNvSpPr>
          <p:nvPr>
            <p:ph type="title"/>
          </p:nvPr>
        </p:nvSpPr>
        <p:spPr>
          <a:xfrm>
            <a:off x="8047939" y="640080"/>
            <a:ext cx="3659246" cy="2850320"/>
          </a:xfrm>
        </p:spPr>
        <p:txBody>
          <a:bodyPr vert="horz" lIns="91440" tIns="45720" rIns="91440" bIns="45720" rtlCol="0" anchor="b">
            <a:normAutofit/>
          </a:bodyPr>
          <a:lstStyle/>
          <a:p>
            <a:r>
              <a:rPr lang="en-US" sz="5400" kern="1200" spc="-50" baseline="0">
                <a:solidFill>
                  <a:srgbClr val="FFFFFF"/>
                </a:solidFill>
                <a:latin typeface="+mj-lt"/>
                <a:ea typeface="+mj-ea"/>
                <a:cs typeface="+mj-cs"/>
              </a:rPr>
              <a:t>System Reference Diagram</a:t>
            </a:r>
          </a:p>
        </p:txBody>
      </p:sp>
      <p:cxnSp>
        <p:nvCxnSpPr>
          <p:cNvPr id="25" name="Straight Connector 13">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25683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BF97B2-1DA3-7F4B-85E7-19EEB1AE748A}"/>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State Transition Diagram</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F4534FF-7958-EA4F-A635-4BACFA6F09FF}"/>
              </a:ext>
            </a:extLst>
          </p:cNvPr>
          <p:cNvPicPr/>
          <p:nvPr/>
        </p:nvPicPr>
        <p:blipFill>
          <a:blip r:embed="rId2"/>
          <a:stretch>
            <a:fillRect/>
          </a:stretch>
        </p:blipFill>
        <p:spPr>
          <a:xfrm>
            <a:off x="4789381" y="983404"/>
            <a:ext cx="7248332" cy="5038750"/>
          </a:xfrm>
          <a:prstGeom prst="rect">
            <a:avLst/>
          </a:prstGeom>
        </p:spPr>
      </p:pic>
    </p:spTree>
    <p:extLst>
      <p:ext uri="{BB962C8B-B14F-4D97-AF65-F5344CB8AC3E}">
        <p14:creationId xmlns:p14="http://schemas.microsoft.com/office/powerpoint/2010/main" val="13240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6"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E79AB7D-AE26-D547-9DCA-528DDF1E3583}"/>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kern="1200" spc="-50" baseline="0">
                <a:solidFill>
                  <a:srgbClr val="FFFFFF"/>
                </a:solidFill>
                <a:latin typeface="+mj-lt"/>
                <a:ea typeface="+mj-ea"/>
                <a:cs typeface="+mj-cs"/>
              </a:rPr>
              <a:t>Use Case Diagram</a:t>
            </a:r>
          </a:p>
        </p:txBody>
      </p:sp>
      <p:cxnSp>
        <p:nvCxnSpPr>
          <p:cNvPr id="35" name="Straight Connector 34">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3"/>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3" descr="A close up of a map&#10;&#10;Description generated with high confidence">
            <a:extLst>
              <a:ext uri="{FF2B5EF4-FFF2-40B4-BE49-F238E27FC236}">
                <a16:creationId xmlns:a16="http://schemas.microsoft.com/office/drawing/2014/main" id="{8DBFCE1E-FDE7-49B5-84CF-B7651EA72632}"/>
              </a:ext>
            </a:extLst>
          </p:cNvPr>
          <p:cNvPicPr>
            <a:picLocks noChangeAspect="1"/>
          </p:cNvPicPr>
          <p:nvPr/>
        </p:nvPicPr>
        <p:blipFill>
          <a:blip r:embed="rId2"/>
          <a:stretch>
            <a:fillRect/>
          </a:stretch>
        </p:blipFill>
        <p:spPr>
          <a:xfrm>
            <a:off x="290111" y="343547"/>
            <a:ext cx="7003055" cy="6161723"/>
          </a:xfrm>
          <a:prstGeom prst="rect">
            <a:avLst/>
          </a:prstGeom>
        </p:spPr>
      </p:pic>
    </p:spTree>
    <p:extLst>
      <p:ext uri="{BB962C8B-B14F-4D97-AF65-F5344CB8AC3E}">
        <p14:creationId xmlns:p14="http://schemas.microsoft.com/office/powerpoint/2010/main" val="3448215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14">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9599E80-88E9-5B47-8992-1D0050621BB3}"/>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kern="1200" spc="-50" baseline="0">
                <a:solidFill>
                  <a:schemeClr val="bg1"/>
                </a:solidFill>
                <a:latin typeface="+mj-lt"/>
                <a:ea typeface="+mj-ea"/>
                <a:cs typeface="+mj-cs"/>
              </a:rPr>
              <a:t>System Requirements</a:t>
            </a:r>
          </a:p>
        </p:txBody>
      </p:sp>
      <p:graphicFrame>
        <p:nvGraphicFramePr>
          <p:cNvPr id="27" name="TextBox 3">
            <a:extLst>
              <a:ext uri="{FF2B5EF4-FFF2-40B4-BE49-F238E27FC236}">
                <a16:creationId xmlns:a16="http://schemas.microsoft.com/office/drawing/2014/main" id="{D673DE98-510C-4508-96B6-057BA475A568}"/>
              </a:ext>
            </a:extLst>
          </p:cNvPr>
          <p:cNvGraphicFramePr/>
          <p:nvPr>
            <p:extLst>
              <p:ext uri="{D42A27DB-BD31-4B8C-83A1-F6EECF244321}">
                <p14:modId xmlns:p14="http://schemas.microsoft.com/office/powerpoint/2010/main" val="12998739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3074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2063E3-BC8A-A44E-8D0A-92D57EC7AEA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sz="4800" kern="1200" spc="-50" baseline="0">
                <a:solidFill>
                  <a:schemeClr val="tx1">
                    <a:lumMod val="75000"/>
                    <a:lumOff val="25000"/>
                  </a:schemeClr>
                </a:solidFill>
                <a:latin typeface="+mj-lt"/>
                <a:ea typeface="+mj-ea"/>
                <a:cs typeface="+mj-cs"/>
              </a:rPr>
              <a:t>Quality Management</a:t>
            </a:r>
          </a:p>
        </p:txBody>
      </p:sp>
      <p:graphicFrame>
        <p:nvGraphicFramePr>
          <p:cNvPr id="5" name="TextBox 2">
            <a:extLst>
              <a:ext uri="{FF2B5EF4-FFF2-40B4-BE49-F238E27FC236}">
                <a16:creationId xmlns:a16="http://schemas.microsoft.com/office/drawing/2014/main" id="{ACD5D398-640E-4141-889D-476684F73D75}"/>
              </a:ext>
            </a:extLst>
          </p:cNvPr>
          <p:cNvGraphicFramePr/>
          <p:nvPr>
            <p:extLst>
              <p:ext uri="{D42A27DB-BD31-4B8C-83A1-F6EECF244321}">
                <p14:modId xmlns:p14="http://schemas.microsoft.com/office/powerpoint/2010/main" val="318889538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60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DE47-22AC-F344-BA2C-D9FCA60A1769}"/>
              </a:ext>
            </a:extLst>
          </p:cNvPr>
          <p:cNvSpPr>
            <a:spLocks noGrp="1"/>
          </p:cNvSpPr>
          <p:nvPr>
            <p:ph type="title"/>
          </p:nvPr>
        </p:nvSpPr>
        <p:spPr>
          <a:xfrm>
            <a:off x="1097280" y="286603"/>
            <a:ext cx="10058400" cy="1450757"/>
          </a:xfrm>
        </p:spPr>
        <p:txBody>
          <a:bodyPr>
            <a:normAutofit/>
          </a:bodyPr>
          <a:lstStyle/>
          <a:p>
            <a:r>
              <a:rPr lang="en-US"/>
              <a:t>What is it?</a:t>
            </a:r>
          </a:p>
        </p:txBody>
      </p:sp>
      <p:graphicFrame>
        <p:nvGraphicFramePr>
          <p:cNvPr id="5" name="Content Placeholder 2">
            <a:extLst>
              <a:ext uri="{FF2B5EF4-FFF2-40B4-BE49-F238E27FC236}">
                <a16:creationId xmlns:a16="http://schemas.microsoft.com/office/drawing/2014/main" id="{C8842F75-9453-4114-B290-F388C43D0CAF}"/>
              </a:ext>
            </a:extLst>
          </p:cNvPr>
          <p:cNvGraphicFramePr>
            <a:graphicFrameLocks noGrp="1"/>
          </p:cNvGraphicFramePr>
          <p:nvPr>
            <p:ph idx="1"/>
            <p:extLst>
              <p:ext uri="{D42A27DB-BD31-4B8C-83A1-F6EECF244321}">
                <p14:modId xmlns:p14="http://schemas.microsoft.com/office/powerpoint/2010/main" val="260647135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266495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42"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4" name="Rectangle 12">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14">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5BBB1-E100-B441-9396-0A8DE55F8141}"/>
              </a:ext>
            </a:extLst>
          </p:cNvPr>
          <p:cNvSpPr>
            <a:spLocks noGrp="1"/>
          </p:cNvSpPr>
          <p:nvPr>
            <p:ph type="title"/>
          </p:nvPr>
        </p:nvSpPr>
        <p:spPr>
          <a:xfrm>
            <a:off x="858749" y="963997"/>
            <a:ext cx="3787457" cy="4938361"/>
          </a:xfrm>
        </p:spPr>
        <p:txBody>
          <a:bodyPr vert="horz" lIns="91440" tIns="45720" rIns="91440" bIns="45720" rtlCol="0" anchor="ctr">
            <a:normAutofit/>
          </a:bodyPr>
          <a:lstStyle/>
          <a:p>
            <a:pPr algn="r"/>
            <a:r>
              <a:rPr lang="en-US" sz="4800" kern="1200" spc="-50" baseline="0">
                <a:solidFill>
                  <a:schemeClr val="tx1">
                    <a:lumMod val="75000"/>
                    <a:lumOff val="25000"/>
                  </a:schemeClr>
                </a:solidFill>
                <a:latin typeface="+mj-lt"/>
                <a:ea typeface="+mj-ea"/>
                <a:cs typeface="+mj-cs"/>
              </a:rPr>
              <a:t>Systems Constraints</a:t>
            </a:r>
          </a:p>
        </p:txBody>
      </p:sp>
      <p:cxnSp>
        <p:nvCxnSpPr>
          <p:cNvPr id="46" name="Straight Connector 16">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extBox 3">
            <a:extLst>
              <a:ext uri="{FF2B5EF4-FFF2-40B4-BE49-F238E27FC236}">
                <a16:creationId xmlns:a16="http://schemas.microsoft.com/office/drawing/2014/main" id="{C889A4A8-7BD9-504F-A29B-ACC2159F33E6}"/>
              </a:ext>
            </a:extLst>
          </p:cNvPr>
          <p:cNvSpPr txBox="1"/>
          <p:nvPr/>
        </p:nvSpPr>
        <p:spPr>
          <a:xfrm>
            <a:off x="5301798" y="963507"/>
            <a:ext cx="5968181" cy="4938851"/>
          </a:xfrm>
          <a:prstGeom prst="rect">
            <a:avLst/>
          </a:prstGeom>
        </p:spPr>
        <p:txBody>
          <a:bodyPr vert="horz" lIns="0" tIns="45720" rIns="0" bIns="45720" rtlCol="0" anchor="ctr">
            <a:normAutofit/>
          </a:bodyPr>
          <a:lstStyle/>
          <a:p>
            <a:pPr lvl="0">
              <a:spcAft>
                <a:spcPts val="600"/>
              </a:spcAft>
              <a:buFont typeface="Calibri" panose="020F0502020204030204" pitchFamily="34" charset="0"/>
            </a:pPr>
            <a:r>
              <a:rPr lang="en-US" sz="1800" kern="1200">
                <a:solidFill>
                  <a:schemeClr val="tx1">
                    <a:lumMod val="75000"/>
                    <a:lumOff val="25000"/>
                  </a:schemeClr>
                </a:solidFill>
                <a:latin typeface="+mn-lt"/>
                <a:ea typeface="+mn-ea"/>
                <a:cs typeface="+mn-cs"/>
              </a:rPr>
              <a:t>Schedule: We can arrange at least one meeting per week to discuss what needs to be done that week. However, most of the development will be on everyone’s own time. Furthermore, most people in the group have out-of-class responsibilities (jobs/clubs/etc.) that will conflict with the time to be working on the chat-bot.</a:t>
            </a:r>
          </a:p>
          <a:p>
            <a:pPr lvl="0">
              <a:spcAft>
                <a:spcPts val="600"/>
              </a:spcAft>
              <a:buFont typeface="Calibri" panose="020F0502020204030204" pitchFamily="34" charset="0"/>
            </a:pPr>
            <a:endParaRPr lang="en-US" sz="1800" kern="1200">
              <a:solidFill>
                <a:schemeClr val="tx1">
                  <a:lumMod val="75000"/>
                  <a:lumOff val="25000"/>
                </a:schemeClr>
              </a:solidFill>
              <a:latin typeface="+mn-lt"/>
              <a:ea typeface="+mn-ea"/>
              <a:cs typeface="+mn-cs"/>
            </a:endParaRPr>
          </a:p>
          <a:p>
            <a:pPr lvl="0">
              <a:spcAft>
                <a:spcPts val="600"/>
              </a:spcAft>
              <a:buFont typeface="Calibri" panose="020F0502020204030204" pitchFamily="34" charset="0"/>
            </a:pPr>
            <a:r>
              <a:rPr lang="en-US" sz="1800" kern="1200">
                <a:solidFill>
                  <a:schemeClr val="tx1">
                    <a:lumMod val="75000"/>
                    <a:lumOff val="25000"/>
                  </a:schemeClr>
                </a:solidFill>
                <a:latin typeface="+mn-lt"/>
                <a:ea typeface="+mn-ea"/>
                <a:cs typeface="+mn-cs"/>
              </a:rPr>
              <a:t>Scope: A fully realized chat-bot will be extremely hard to implement with the available time we have for this project. When the project is released, it will work as intended but not to its full potential.</a:t>
            </a:r>
            <a:endParaRPr lang="en-US" sz="1800" kern="1200">
              <a:solidFill>
                <a:schemeClr val="tx1">
                  <a:lumMod val="75000"/>
                  <a:lumOff val="25000"/>
                </a:schemeClr>
              </a:solidFill>
              <a:latin typeface="+mn-lt"/>
              <a:cs typeface="Calibri"/>
            </a:endParaRPr>
          </a:p>
          <a:p>
            <a:pPr lvl="0">
              <a:spcAft>
                <a:spcPts val="600"/>
              </a:spcAft>
              <a:buFont typeface="Calibri" panose="020F0502020204030204" pitchFamily="34" charset="0"/>
            </a:pPr>
            <a:endParaRPr lang="en-US" sz="1800" kern="1200">
              <a:solidFill>
                <a:schemeClr val="tx1">
                  <a:lumMod val="75000"/>
                  <a:lumOff val="25000"/>
                </a:schemeClr>
              </a:solidFill>
              <a:latin typeface="+mn-lt"/>
              <a:ea typeface="+mn-ea"/>
              <a:cs typeface="+mn-cs"/>
            </a:endParaRPr>
          </a:p>
          <a:p>
            <a:pPr>
              <a:spcAft>
                <a:spcPts val="600"/>
              </a:spcAft>
              <a:buFont typeface="Calibri" panose="020F0502020204030204" pitchFamily="34" charset="0"/>
            </a:pPr>
            <a:r>
              <a:rPr lang="en-US" sz="1800" kern="1200">
                <a:solidFill>
                  <a:schemeClr val="tx1">
                    <a:lumMod val="75000"/>
                    <a:lumOff val="25000"/>
                  </a:schemeClr>
                </a:solidFill>
                <a:latin typeface="+mn-lt"/>
                <a:ea typeface="+mn-ea"/>
                <a:cs typeface="+mn-cs"/>
              </a:rPr>
              <a:t>Cost: Hopefully, we do not need to forward any money to this project.</a:t>
            </a:r>
            <a:r>
              <a:rPr lang="en-US">
                <a:solidFill>
                  <a:schemeClr val="tx1">
                    <a:lumMod val="75000"/>
                    <a:lumOff val="25000"/>
                  </a:schemeClr>
                </a:solidFill>
              </a:rPr>
              <a:t> This will also cost some of our mental health.</a:t>
            </a:r>
            <a:endParaRPr lang="en-US" sz="1800" kern="1200">
              <a:solidFill>
                <a:schemeClr val="tx1">
                  <a:lumMod val="75000"/>
                  <a:lumOff val="25000"/>
                </a:schemeClr>
              </a:solidFill>
              <a:latin typeface="+mn-lt"/>
              <a:cs typeface="Calibri"/>
            </a:endParaRPr>
          </a:p>
          <a:p>
            <a:pPr>
              <a:spcAft>
                <a:spcPts val="600"/>
              </a:spcAft>
              <a:buFont typeface="Calibri" panose="020F0502020204030204" pitchFamily="34" charset="0"/>
            </a:pPr>
            <a:endParaRPr lang="en-US" sz="1800" kern="120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2652765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713BF-1125-4E58-A8B8-769CA40BDD65}"/>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a:solidFill>
                  <a:schemeClr val="tx2"/>
                </a:solidFill>
              </a:rPr>
              <a:t>Risks that Happened </a:t>
            </a:r>
          </a:p>
        </p:txBody>
      </p:sp>
      <p:sp>
        <p:nvSpPr>
          <p:cNvPr id="14" name="Rectangle 1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304194D-A81F-4AA2-A4EF-C3A1DC69C89A}"/>
              </a:ext>
            </a:extLst>
          </p:cNvPr>
          <p:cNvSpPr>
            <a:spLocks noGrp="1"/>
          </p:cNvSpPr>
          <p:nvPr>
            <p:ph idx="1"/>
          </p:nvPr>
        </p:nvSpPr>
        <p:spPr>
          <a:xfrm>
            <a:off x="823356" y="1159565"/>
            <a:ext cx="2938022" cy="4439055"/>
          </a:xfrm>
        </p:spPr>
        <p:txBody>
          <a:bodyPr vert="horz" lIns="91440" tIns="45720" rIns="91440" bIns="45720" rtlCol="0" anchor="ctr">
            <a:normAutofit/>
          </a:bodyPr>
          <a:lstStyle/>
          <a:p>
            <a:pPr marL="0" indent="0">
              <a:buNone/>
            </a:pPr>
            <a:r>
              <a:rPr lang="en-US" sz="2400" cap="all" spc="200">
                <a:solidFill>
                  <a:srgbClr val="FFFFFF"/>
                </a:solidFill>
              </a:rPr>
              <a:t>Bot gone.</a:t>
            </a:r>
          </a:p>
        </p:txBody>
      </p:sp>
    </p:spTree>
    <p:extLst>
      <p:ext uri="{BB962C8B-B14F-4D97-AF65-F5344CB8AC3E}">
        <p14:creationId xmlns:p14="http://schemas.microsoft.com/office/powerpoint/2010/main" val="668778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A3A3-BCD9-6F48-8E49-3C6659571128}"/>
              </a:ext>
            </a:extLst>
          </p:cNvPr>
          <p:cNvSpPr>
            <a:spLocks noGrp="1"/>
          </p:cNvSpPr>
          <p:nvPr>
            <p:ph type="title"/>
          </p:nvPr>
        </p:nvSpPr>
        <p:spPr/>
        <p:txBody>
          <a:bodyPr/>
          <a:lstStyle/>
          <a:p>
            <a:r>
              <a:rPr lang="en-US"/>
              <a:t>Demo</a:t>
            </a:r>
          </a:p>
        </p:txBody>
      </p:sp>
      <p:sp>
        <p:nvSpPr>
          <p:cNvPr id="3" name="TextBox 2">
            <a:extLst>
              <a:ext uri="{FF2B5EF4-FFF2-40B4-BE49-F238E27FC236}">
                <a16:creationId xmlns:a16="http://schemas.microsoft.com/office/drawing/2014/main" id="{F2A8C30E-2165-574D-91E7-A53C064C1265}"/>
              </a:ext>
            </a:extLst>
          </p:cNvPr>
          <p:cNvSpPr txBox="1"/>
          <p:nvPr/>
        </p:nvSpPr>
        <p:spPr>
          <a:xfrm>
            <a:off x="2003466" y="2922645"/>
            <a:ext cx="3499655" cy="1015663"/>
          </a:xfrm>
          <a:prstGeom prst="rect">
            <a:avLst/>
          </a:prstGeom>
          <a:noFill/>
        </p:spPr>
        <p:txBody>
          <a:bodyPr wrap="square" rtlCol="0" anchor="t">
            <a:spAutoFit/>
          </a:bodyPr>
          <a:lstStyle/>
          <a:p>
            <a:r>
              <a:rPr lang="en-US" sz="6000">
                <a:hlinkClick r:id="rId2"/>
              </a:rPr>
              <a:t>Cobra Bot</a:t>
            </a:r>
          </a:p>
        </p:txBody>
      </p:sp>
      <p:pic>
        <p:nvPicPr>
          <p:cNvPr id="4" name="Picture 5" descr="A picture containing drawing&#10;&#10;Description generated with very high confidence">
            <a:extLst>
              <a:ext uri="{FF2B5EF4-FFF2-40B4-BE49-F238E27FC236}">
                <a16:creationId xmlns:a16="http://schemas.microsoft.com/office/drawing/2014/main" id="{6222CF7D-EF4B-4656-8A50-8CE8147F3668}"/>
              </a:ext>
            </a:extLst>
          </p:cNvPr>
          <p:cNvPicPr>
            <a:picLocks noChangeAspect="1"/>
          </p:cNvPicPr>
          <p:nvPr/>
        </p:nvPicPr>
        <p:blipFill>
          <a:blip r:embed="rId3"/>
          <a:stretch>
            <a:fillRect/>
          </a:stretch>
        </p:blipFill>
        <p:spPr>
          <a:xfrm>
            <a:off x="7130782" y="2475965"/>
            <a:ext cx="2743200" cy="2743200"/>
          </a:xfrm>
          <a:prstGeom prst="rect">
            <a:avLst/>
          </a:prstGeom>
        </p:spPr>
      </p:pic>
    </p:spTree>
    <p:extLst>
      <p:ext uri="{BB962C8B-B14F-4D97-AF65-F5344CB8AC3E}">
        <p14:creationId xmlns:p14="http://schemas.microsoft.com/office/powerpoint/2010/main" val="1318040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A0D5B56-387F-5942-B3FB-2EA245546EB6}"/>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Questions?</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Graphic 6" descr="Questions">
            <a:extLst>
              <a:ext uri="{FF2B5EF4-FFF2-40B4-BE49-F238E27FC236}">
                <a16:creationId xmlns:a16="http://schemas.microsoft.com/office/drawing/2014/main" id="{86376DEF-B806-47B2-8595-D6C3E51C97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1865" y="1705115"/>
            <a:ext cx="3447769" cy="3447769"/>
          </a:xfrm>
          <a:prstGeom prst="rect">
            <a:avLst/>
          </a:prstGeom>
        </p:spPr>
      </p:pic>
      <p:sp>
        <p:nvSpPr>
          <p:cNvPr id="4" name="TextBox 3">
            <a:extLst>
              <a:ext uri="{FF2B5EF4-FFF2-40B4-BE49-F238E27FC236}">
                <a16:creationId xmlns:a16="http://schemas.microsoft.com/office/drawing/2014/main" id="{8D08A32D-AB79-024C-AF2F-7DDE2F0B6BB2}"/>
              </a:ext>
            </a:extLst>
          </p:cNvPr>
          <p:cNvSpPr txBox="1"/>
          <p:nvPr/>
        </p:nvSpPr>
        <p:spPr>
          <a:xfrm>
            <a:off x="5302773" y="324430"/>
            <a:ext cx="7378849" cy="984885"/>
          </a:xfrm>
          <a:prstGeom prst="rect">
            <a:avLst/>
          </a:prstGeom>
          <a:noFill/>
        </p:spPr>
        <p:txBody>
          <a:bodyPr wrap="square" rtlCol="0">
            <a:spAutoFit/>
          </a:bodyPr>
          <a:lstStyle/>
          <a:p>
            <a:endParaRPr lang="en-US" sz="2000"/>
          </a:p>
          <a:p>
            <a:endParaRPr lang="en-US" sz="2000"/>
          </a:p>
          <a:p>
            <a:endParaRPr lang="en-US"/>
          </a:p>
        </p:txBody>
      </p:sp>
    </p:spTree>
    <p:extLst>
      <p:ext uri="{BB962C8B-B14F-4D97-AF65-F5344CB8AC3E}">
        <p14:creationId xmlns:p14="http://schemas.microsoft.com/office/powerpoint/2010/main" val="335792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8C442-556B-4589-A9CD-18B2043C8F98}"/>
              </a:ext>
            </a:extLst>
          </p:cNvPr>
          <p:cNvSpPr>
            <a:spLocks noGrp="1"/>
          </p:cNvSpPr>
          <p:nvPr>
            <p:ph type="title"/>
          </p:nvPr>
        </p:nvSpPr>
        <p:spPr>
          <a:xfrm>
            <a:off x="1901163" y="1111753"/>
            <a:ext cx="3720353" cy="4634494"/>
          </a:xfrm>
          <a:ln w="25400" cap="sq">
            <a:noFill/>
            <a:miter lim="800000"/>
          </a:ln>
        </p:spPr>
        <p:txBody>
          <a:bodyPr anchor="ctr">
            <a:normAutofit/>
          </a:bodyPr>
          <a:lstStyle/>
          <a:p>
            <a:pPr algn="ctr"/>
            <a:r>
              <a:rPr lang="en-US" sz="3200">
                <a:solidFill>
                  <a:schemeClr val="bg1"/>
                </a:solidFill>
                <a:cs typeface="Calibri Light"/>
              </a:rPr>
              <a:t>Relevant work</a:t>
            </a:r>
            <a:endParaRPr lang="en-US" sz="3200">
              <a:solidFill>
                <a:schemeClr val="bg1"/>
              </a:solidFill>
            </a:endParaRPr>
          </a:p>
        </p:txBody>
      </p:sp>
      <p:sp>
        <p:nvSpPr>
          <p:cNvPr id="3" name="Content Placeholder 2">
            <a:extLst>
              <a:ext uri="{FF2B5EF4-FFF2-40B4-BE49-F238E27FC236}">
                <a16:creationId xmlns:a16="http://schemas.microsoft.com/office/drawing/2014/main" id="{4DFB7210-B7CC-4D1E-8D9B-B8DF0AB022E5}"/>
              </a:ext>
            </a:extLst>
          </p:cNvPr>
          <p:cNvSpPr>
            <a:spLocks noGrp="1"/>
          </p:cNvSpPr>
          <p:nvPr>
            <p:ph idx="1"/>
          </p:nvPr>
        </p:nvSpPr>
        <p:spPr>
          <a:xfrm>
            <a:off x="6570206" y="1111753"/>
            <a:ext cx="5057396" cy="4628275"/>
          </a:xfrm>
        </p:spPr>
        <p:txBody>
          <a:bodyPr vert="horz" lIns="0" tIns="45720" rIns="0" bIns="45720" rtlCol="0" anchor="ctr">
            <a:normAutofit/>
          </a:bodyPr>
          <a:lstStyle/>
          <a:p>
            <a:r>
              <a:rPr lang="en-US">
                <a:solidFill>
                  <a:schemeClr val="tx1">
                    <a:lumMod val="85000"/>
                    <a:lumOff val="15000"/>
                  </a:schemeClr>
                </a:solidFill>
                <a:cs typeface="Calibri"/>
              </a:rPr>
              <a:t>-There do not seem to be any other "Python bots" in the sense of what we have made.  There are bots created using Python, but we were unable to find another bot that was made to teach beginner Python users.</a:t>
            </a:r>
            <a:endParaRPr lang="en-US">
              <a:solidFill>
                <a:schemeClr val="tx1">
                  <a:lumMod val="85000"/>
                  <a:lumOff val="15000"/>
                </a:schemeClr>
              </a:solidFill>
            </a:endParaRPr>
          </a:p>
        </p:txBody>
      </p:sp>
    </p:spTree>
    <p:extLst>
      <p:ext uri="{BB962C8B-B14F-4D97-AF65-F5344CB8AC3E}">
        <p14:creationId xmlns:p14="http://schemas.microsoft.com/office/powerpoint/2010/main" val="4778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0278-8B6F-F343-878E-900903C77C83}"/>
              </a:ext>
            </a:extLst>
          </p:cNvPr>
          <p:cNvSpPr>
            <a:spLocks noGrp="1"/>
          </p:cNvSpPr>
          <p:nvPr>
            <p:ph type="title"/>
          </p:nvPr>
        </p:nvSpPr>
        <p:spPr/>
        <p:txBody>
          <a:bodyPr/>
          <a:lstStyle/>
          <a:p>
            <a:pPr algn="ctr"/>
            <a:r>
              <a:rPr lang="en-US"/>
              <a:t>Project Schedule</a:t>
            </a:r>
          </a:p>
        </p:txBody>
      </p:sp>
      <p:pic>
        <p:nvPicPr>
          <p:cNvPr id="5122" name="Picture 2">
            <a:extLst>
              <a:ext uri="{FF2B5EF4-FFF2-40B4-BE49-F238E27FC236}">
                <a16:creationId xmlns:a16="http://schemas.microsoft.com/office/drawing/2014/main" id="{8DAA22A7-F0DC-D945-ACD1-D48C34A31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630" y="2013500"/>
            <a:ext cx="7505700" cy="4302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7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9"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160"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161" name="Rectangle 74">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45B38242-2790-744E-837F-7CDD58BC4B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2171" y="367020"/>
            <a:ext cx="11744610" cy="3816998"/>
          </a:xfrm>
          <a:prstGeom prst="rect">
            <a:avLst/>
          </a:prstGeom>
          <a:noFill/>
          <a:extLst>
            <a:ext uri="{909E8E84-426E-40DD-AFC4-6F175D3DCCD1}">
              <a14:hiddenFill xmlns:a14="http://schemas.microsoft.com/office/drawing/2010/main">
                <a:solidFill>
                  <a:srgbClr val="FFFFFF"/>
                </a:solidFill>
              </a14:hiddenFill>
            </a:ext>
          </a:extLst>
        </p:spPr>
      </p:pic>
      <p:sp>
        <p:nvSpPr>
          <p:cNvPr id="6162" name="Rectangle 7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5DF026-5BE3-3740-ADB0-D629DF422121}"/>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Gantt Chart</a:t>
            </a:r>
          </a:p>
        </p:txBody>
      </p:sp>
      <p:cxnSp>
        <p:nvCxnSpPr>
          <p:cNvPr id="6163" name="Straight Connector 78">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4C81971-D0B3-B243-8866-FAE1E1932833}"/>
              </a:ext>
            </a:extLst>
          </p:cNvPr>
          <p:cNvSpPr/>
          <p:nvPr/>
        </p:nvSpPr>
        <p:spPr>
          <a:xfrm>
            <a:off x="1889937" y="1051367"/>
            <a:ext cx="586418" cy="242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0B46871-F4FC-974A-B33F-D954526F0903}"/>
              </a:ext>
            </a:extLst>
          </p:cNvPr>
          <p:cNvPicPr>
            <a:picLocks noChangeAspect="1"/>
          </p:cNvPicPr>
          <p:nvPr/>
        </p:nvPicPr>
        <p:blipFill>
          <a:blip r:embed="rId4"/>
          <a:stretch>
            <a:fillRect/>
          </a:stretch>
        </p:blipFill>
        <p:spPr>
          <a:xfrm>
            <a:off x="4615083" y="1051367"/>
            <a:ext cx="373605" cy="242843"/>
          </a:xfrm>
          <a:prstGeom prst="rect">
            <a:avLst/>
          </a:prstGeom>
        </p:spPr>
      </p:pic>
      <p:sp>
        <p:nvSpPr>
          <p:cNvPr id="5" name="Rectangle 4">
            <a:extLst>
              <a:ext uri="{FF2B5EF4-FFF2-40B4-BE49-F238E27FC236}">
                <a16:creationId xmlns:a16="http://schemas.microsoft.com/office/drawing/2014/main" id="{A5882B2F-CB09-AA49-B832-5EABE053AAC0}"/>
              </a:ext>
            </a:extLst>
          </p:cNvPr>
          <p:cNvSpPr/>
          <p:nvPr/>
        </p:nvSpPr>
        <p:spPr>
          <a:xfrm>
            <a:off x="925975" y="960699"/>
            <a:ext cx="3923817" cy="90668"/>
          </a:xfrm>
          <a:prstGeom prst="rect">
            <a:avLst/>
          </a:prstGeom>
          <a:solidFill>
            <a:srgbClr val="C1921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6066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CB39E88-6B75-4325-AE62-CDAED0188464}"/>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cs typeface="Calibri Light"/>
              </a:rPr>
              <a:t>Analytical Tools and Software Engineering Techniques</a:t>
            </a:r>
            <a:endParaRPr lang="en-US" sz="3600">
              <a:solidFill>
                <a:schemeClr val="bg1"/>
              </a:solidFill>
            </a:endParaRPr>
          </a:p>
        </p:txBody>
      </p:sp>
      <p:graphicFrame>
        <p:nvGraphicFramePr>
          <p:cNvPr id="16" name="Content Placeholder 2">
            <a:extLst>
              <a:ext uri="{FF2B5EF4-FFF2-40B4-BE49-F238E27FC236}">
                <a16:creationId xmlns:a16="http://schemas.microsoft.com/office/drawing/2014/main" id="{CD748F7D-B590-4F10-A3E2-11159D316AFB}"/>
              </a:ext>
            </a:extLst>
          </p:cNvPr>
          <p:cNvGraphicFramePr>
            <a:graphicFrameLocks noGrp="1"/>
          </p:cNvGraphicFramePr>
          <p:nvPr>
            <p:ph idx="1"/>
            <p:extLst>
              <p:ext uri="{D42A27DB-BD31-4B8C-83A1-F6EECF244321}">
                <p14:modId xmlns:p14="http://schemas.microsoft.com/office/powerpoint/2010/main" val="54341667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122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C39788-8A22-CF4D-8EAE-0A4F22B8D47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a:solidFill>
                  <a:srgbClr val="FFFFFF"/>
                </a:solidFill>
                <a:latin typeface="+mj-lt"/>
                <a:ea typeface="+mj-ea"/>
                <a:cs typeface="+mj-cs"/>
              </a:rPr>
              <a:t>Project Risks</a:t>
            </a:r>
          </a:p>
        </p:txBody>
      </p:sp>
      <p:cxnSp>
        <p:nvCxnSpPr>
          <p:cNvPr id="12"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6A0FDBA7-569C-5940-B72A-3E0337E4F410}"/>
              </a:ext>
            </a:extLst>
          </p:cNvPr>
          <p:cNvGraphicFramePr>
            <a:graphicFrameLocks noGrp="1"/>
          </p:cNvGraphicFramePr>
          <p:nvPr>
            <p:ph idx="1"/>
            <p:extLst>
              <p:ext uri="{D42A27DB-BD31-4B8C-83A1-F6EECF244321}">
                <p14:modId xmlns:p14="http://schemas.microsoft.com/office/powerpoint/2010/main" val="3915367844"/>
              </p:ext>
            </p:extLst>
          </p:nvPr>
        </p:nvGraphicFramePr>
        <p:xfrm>
          <a:off x="4909296" y="640080"/>
          <a:ext cx="7008501" cy="5582183"/>
        </p:xfrm>
        <a:graphic>
          <a:graphicData uri="http://schemas.openxmlformats.org/drawingml/2006/table">
            <a:tbl>
              <a:tblPr firstRow="1" bandRow="1">
                <a:noFill/>
              </a:tblPr>
              <a:tblGrid>
                <a:gridCol w="413273">
                  <a:extLst>
                    <a:ext uri="{9D8B030D-6E8A-4147-A177-3AD203B41FA5}">
                      <a16:colId xmlns:a16="http://schemas.microsoft.com/office/drawing/2014/main" val="2131368818"/>
                    </a:ext>
                  </a:extLst>
                </a:gridCol>
                <a:gridCol w="1961534">
                  <a:extLst>
                    <a:ext uri="{9D8B030D-6E8A-4147-A177-3AD203B41FA5}">
                      <a16:colId xmlns:a16="http://schemas.microsoft.com/office/drawing/2014/main" val="929443840"/>
                    </a:ext>
                  </a:extLst>
                </a:gridCol>
                <a:gridCol w="1029149">
                  <a:extLst>
                    <a:ext uri="{9D8B030D-6E8A-4147-A177-3AD203B41FA5}">
                      <a16:colId xmlns:a16="http://schemas.microsoft.com/office/drawing/2014/main" val="1570013189"/>
                    </a:ext>
                  </a:extLst>
                </a:gridCol>
                <a:gridCol w="1478710">
                  <a:extLst>
                    <a:ext uri="{9D8B030D-6E8A-4147-A177-3AD203B41FA5}">
                      <a16:colId xmlns:a16="http://schemas.microsoft.com/office/drawing/2014/main" val="3496647274"/>
                    </a:ext>
                  </a:extLst>
                </a:gridCol>
                <a:gridCol w="2125835">
                  <a:extLst>
                    <a:ext uri="{9D8B030D-6E8A-4147-A177-3AD203B41FA5}">
                      <a16:colId xmlns:a16="http://schemas.microsoft.com/office/drawing/2014/main" val="3298406834"/>
                    </a:ext>
                  </a:extLst>
                </a:gridCol>
              </a:tblGrid>
              <a:tr h="517323">
                <a:tc>
                  <a:txBody>
                    <a:bodyPr/>
                    <a:lstStyle/>
                    <a:p>
                      <a:pPr algn="l" rtl="0" fontAlgn="base"/>
                      <a:r>
                        <a:rPr lang="en-US" sz="900" b="0" i="0" cap="all" spc="150">
                          <a:solidFill>
                            <a:schemeClr val="lt1"/>
                          </a:solidFill>
                          <a:effectLst/>
                          <a:latin typeface="Calibri" panose="020F0502020204030204" pitchFamily="34" charset="0"/>
                          <a:cs typeface="Calibri" panose="020F0502020204030204" pitchFamily="34" charset="0"/>
                        </a:rPr>
                        <a:t># </a:t>
                      </a:r>
                    </a:p>
                  </a:txBody>
                  <a:tcPr marL="77983" marR="77983" marT="77983" marB="77983">
                    <a:lnL w="12700" cmpd="sng">
                      <a:noFill/>
                    </a:lnL>
                    <a:lnR w="12700" cmpd="sng">
                      <a:noFill/>
                    </a:lnR>
                    <a:lnT w="12700" cmpd="sng">
                      <a:noFill/>
                    </a:lnT>
                    <a:lnB w="38100" cmpd="sng">
                      <a:noFill/>
                    </a:lnB>
                    <a:solidFill>
                      <a:srgbClr val="505356"/>
                    </a:solidFill>
                  </a:tcPr>
                </a:tc>
                <a:tc>
                  <a:txBody>
                    <a:bodyPr/>
                    <a:lstStyle/>
                    <a:p>
                      <a:pPr algn="ctr" rtl="0" fontAlgn="base"/>
                      <a:r>
                        <a:rPr lang="en-US" sz="900" b="0" i="0" cap="all" spc="150">
                          <a:solidFill>
                            <a:schemeClr val="lt1"/>
                          </a:solidFill>
                          <a:effectLst/>
                          <a:latin typeface="Calibri" panose="020F0502020204030204" pitchFamily="34" charset="0"/>
                          <a:cs typeface="Calibri" panose="020F0502020204030204" pitchFamily="34" charset="0"/>
                        </a:rPr>
                        <a:t>Risk </a:t>
                      </a:r>
                    </a:p>
                  </a:txBody>
                  <a:tcPr marL="77983" marR="77983" marT="77983" marB="77983">
                    <a:lnL w="12700" cmpd="sng">
                      <a:noFill/>
                    </a:lnL>
                    <a:lnR w="12700" cmpd="sng">
                      <a:noFill/>
                    </a:lnR>
                    <a:lnT w="12700" cmpd="sng">
                      <a:noFill/>
                    </a:lnT>
                    <a:lnB w="38100" cmpd="sng">
                      <a:noFill/>
                    </a:lnB>
                    <a:solidFill>
                      <a:srgbClr val="505356"/>
                    </a:solidFill>
                  </a:tcPr>
                </a:tc>
                <a:tc>
                  <a:txBody>
                    <a:bodyPr/>
                    <a:lstStyle/>
                    <a:p>
                      <a:pPr algn="ctr" rtl="0" fontAlgn="base"/>
                      <a:r>
                        <a:rPr lang="en-US" sz="900" b="0" i="0" cap="all" spc="150">
                          <a:solidFill>
                            <a:schemeClr val="lt1"/>
                          </a:solidFill>
                          <a:effectLst/>
                          <a:latin typeface="Calibri" panose="020F0502020204030204" pitchFamily="34" charset="0"/>
                          <a:cs typeface="Calibri" panose="020F0502020204030204" pitchFamily="34" charset="0"/>
                        </a:rPr>
                        <a:t>Severity </a:t>
                      </a:r>
                    </a:p>
                  </a:txBody>
                  <a:tcPr marL="77983" marR="77983" marT="77983" marB="77983">
                    <a:lnL w="12700" cmpd="sng">
                      <a:noFill/>
                    </a:lnL>
                    <a:lnR w="12700" cmpd="sng">
                      <a:noFill/>
                    </a:lnR>
                    <a:lnT w="12700" cmpd="sng">
                      <a:noFill/>
                    </a:lnT>
                    <a:lnB w="38100" cmpd="sng">
                      <a:noFill/>
                    </a:lnB>
                    <a:solidFill>
                      <a:srgbClr val="505356"/>
                    </a:solidFill>
                  </a:tcPr>
                </a:tc>
                <a:tc>
                  <a:txBody>
                    <a:bodyPr/>
                    <a:lstStyle/>
                    <a:p>
                      <a:pPr algn="ctr" rtl="0" fontAlgn="base"/>
                      <a:r>
                        <a:rPr lang="en-US" sz="900" b="0" i="0" cap="all" spc="150">
                          <a:solidFill>
                            <a:schemeClr val="lt1"/>
                          </a:solidFill>
                          <a:effectLst/>
                          <a:latin typeface="Calibri" panose="020F0502020204030204" pitchFamily="34" charset="0"/>
                          <a:cs typeface="Calibri" panose="020F0502020204030204" pitchFamily="34" charset="0"/>
                        </a:rPr>
                        <a:t>Probability of Occurring </a:t>
                      </a:r>
                    </a:p>
                  </a:txBody>
                  <a:tcPr marL="77983" marR="77983" marT="77983" marB="77983">
                    <a:lnL w="12700" cmpd="sng">
                      <a:noFill/>
                    </a:lnL>
                    <a:lnR w="12700" cmpd="sng">
                      <a:noFill/>
                    </a:lnR>
                    <a:lnT w="12700" cmpd="sng">
                      <a:noFill/>
                    </a:lnT>
                    <a:lnB w="38100" cmpd="sng">
                      <a:noFill/>
                    </a:lnB>
                    <a:solidFill>
                      <a:srgbClr val="505356"/>
                    </a:solidFill>
                  </a:tcPr>
                </a:tc>
                <a:tc>
                  <a:txBody>
                    <a:bodyPr/>
                    <a:lstStyle/>
                    <a:p>
                      <a:pPr algn="ctr" rtl="0" fontAlgn="base"/>
                      <a:r>
                        <a:rPr lang="en-US" sz="900" b="0" i="0" cap="all" spc="150">
                          <a:solidFill>
                            <a:schemeClr val="lt1"/>
                          </a:solidFill>
                          <a:effectLst/>
                          <a:latin typeface="Calibri" panose="020F0502020204030204" pitchFamily="34" charset="0"/>
                          <a:cs typeface="Calibri" panose="020F0502020204030204" pitchFamily="34" charset="0"/>
                        </a:rPr>
                        <a:t>Mitigation Plan </a:t>
                      </a:r>
                    </a:p>
                  </a:txBody>
                  <a:tcPr marL="77983" marR="77983" marT="77983" marB="77983">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651187467"/>
                  </a:ext>
                </a:extLst>
              </a:tr>
              <a:tr h="458088">
                <a:tc>
                  <a:txBody>
                    <a:bodyPr/>
                    <a:lstStyle/>
                    <a:p>
                      <a:pPr algn="l" rtl="0" fontAlgn="base"/>
                      <a:r>
                        <a:rPr lang="en-US" sz="1000" b="1" i="0" cap="none" spc="0">
                          <a:solidFill>
                            <a:schemeClr val="tx1"/>
                          </a:solidFill>
                          <a:effectLst/>
                          <a:latin typeface="Calibri" panose="020F0502020204030204" pitchFamily="34" charset="0"/>
                          <a:cs typeface="Calibri" panose="020F0502020204030204" pitchFamily="34" charset="0"/>
                        </a:rPr>
                        <a:t>1)</a:t>
                      </a:r>
                      <a:r>
                        <a:rPr lang="en-US" sz="1000" b="0" i="0" cap="none" spc="0">
                          <a:solidFill>
                            <a:schemeClr val="tx1"/>
                          </a:solidFill>
                          <a:effectLst/>
                          <a:latin typeface="Calibri" panose="020F0502020204030204" pitchFamily="34" charset="0"/>
                          <a:cs typeface="Calibri" panose="020F0502020204030204" pitchFamily="34" charset="0"/>
                        </a:rPr>
                        <a:t> </a:t>
                      </a:r>
                    </a:p>
                  </a:txBody>
                  <a:tcPr marL="77983" marR="77983" marT="77983" marB="77983">
                    <a:lnL w="12700" cmpd="sng">
                      <a:noFill/>
                      <a:prstDash val="solid"/>
                    </a:lnL>
                    <a:lnR w="12700" cmpd="sng">
                      <a:noFill/>
                      <a:prstDash val="solid"/>
                    </a:lnR>
                    <a:lnT w="38100" cmpd="sng">
                      <a:noFill/>
                    </a:lnT>
                    <a:lnB w="12700" cmpd="sng">
                      <a:noFill/>
                      <a:prstDash val="solid"/>
                    </a:lnB>
                    <a:no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Hurricane Occurring </a:t>
                      </a:r>
                    </a:p>
                  </a:txBody>
                  <a:tcPr marL="77983" marR="77983" marT="77983" marB="77983">
                    <a:lnL w="12700" cmpd="sng">
                      <a:noFill/>
                      <a:prstDash val="solid"/>
                    </a:lnL>
                    <a:lnR w="12700" cmpd="sng">
                      <a:noFill/>
                      <a:prstDash val="solid"/>
                    </a:lnR>
                    <a:lnT w="38100" cmpd="sng">
                      <a:noFill/>
                    </a:lnT>
                    <a:lnB w="12700" cmpd="sng">
                      <a:noFill/>
                      <a:prstDash val="solid"/>
                    </a:lnB>
                    <a:no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4 </a:t>
                      </a:r>
                    </a:p>
                  </a:txBody>
                  <a:tcPr marL="77983" marR="77983" marT="77983" marB="77983">
                    <a:lnL w="12700" cmpd="sng">
                      <a:noFill/>
                      <a:prstDash val="solid"/>
                    </a:lnL>
                    <a:lnR w="12700" cmpd="sng">
                      <a:noFill/>
                      <a:prstDash val="solid"/>
                    </a:lnR>
                    <a:lnT w="38100" cmpd="sng">
                      <a:noFill/>
                    </a:lnT>
                    <a:lnB w="12700" cmpd="sng">
                      <a:noFill/>
                      <a:prstDash val="solid"/>
                    </a:lnB>
                    <a:no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15% </a:t>
                      </a:r>
                    </a:p>
                  </a:txBody>
                  <a:tcPr marL="77983" marR="77983" marT="77983" marB="77983">
                    <a:lnL w="12700" cmpd="sng">
                      <a:noFill/>
                      <a:prstDash val="solid"/>
                    </a:lnL>
                    <a:lnR w="12700" cmpd="sng">
                      <a:noFill/>
                      <a:prstDash val="solid"/>
                    </a:lnR>
                    <a:lnT w="38100" cmpd="sng">
                      <a:noFill/>
                    </a:lnT>
                    <a:lnB w="12700" cmpd="sng">
                      <a:noFill/>
                      <a:prstDash val="solid"/>
                    </a:lnB>
                    <a:noFill/>
                  </a:tcPr>
                </a:tc>
                <a:tc>
                  <a:txBody>
                    <a:bodyPr/>
                    <a:lstStyle/>
                    <a:p>
                      <a:pPr algn="l" rtl="0" fontAlgn="base"/>
                      <a:r>
                        <a:rPr lang="en-US" sz="1000" b="0" i="0" cap="none" spc="0">
                          <a:solidFill>
                            <a:schemeClr val="tx1"/>
                          </a:solidFill>
                          <a:effectLst/>
                          <a:latin typeface="Calibri" panose="020F0502020204030204" pitchFamily="34" charset="0"/>
                          <a:cs typeface="Calibri" panose="020F0502020204030204" pitchFamily="34" charset="0"/>
                        </a:rPr>
                        <a:t>Organize an appropriate amount of extra group meetings to recover from lost time. </a:t>
                      </a:r>
                    </a:p>
                  </a:txBody>
                  <a:tcPr marL="77983" marR="77983" marT="77983" marB="7798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073273082"/>
                  </a:ext>
                </a:extLst>
              </a:tr>
              <a:tr h="586431">
                <a:tc>
                  <a:txBody>
                    <a:bodyPr/>
                    <a:lstStyle/>
                    <a:p>
                      <a:pPr algn="l" rtl="0" fontAlgn="base"/>
                      <a:r>
                        <a:rPr lang="en-US" sz="1000" b="1" i="0" cap="none" spc="0">
                          <a:solidFill>
                            <a:schemeClr val="tx1"/>
                          </a:solidFill>
                          <a:effectLst/>
                          <a:latin typeface="Calibri" panose="020F0502020204030204" pitchFamily="34" charset="0"/>
                          <a:cs typeface="Calibri" panose="020F0502020204030204" pitchFamily="34" charset="0"/>
                        </a:rPr>
                        <a:t>2)</a:t>
                      </a:r>
                      <a:r>
                        <a:rPr lang="en-US" sz="1000" b="0" i="0" cap="none" spc="0">
                          <a:solidFill>
                            <a:schemeClr val="tx1"/>
                          </a:solidFill>
                          <a:effectLst/>
                          <a:latin typeface="Calibri" panose="020F0502020204030204" pitchFamily="34" charset="0"/>
                          <a:cs typeface="Calibri" panose="020F0502020204030204" pitchFamily="34" charset="0"/>
                        </a:rPr>
                        <a:t>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Data Collection Issues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3 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30%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base"/>
                      <a:r>
                        <a:rPr lang="en-US" sz="1000" b="0" i="0" cap="none" spc="0">
                          <a:solidFill>
                            <a:schemeClr val="tx1"/>
                          </a:solidFill>
                          <a:effectLst/>
                          <a:latin typeface="Calibri" panose="020F0502020204030204" pitchFamily="34" charset="0"/>
                          <a:cs typeface="Calibri" panose="020F0502020204030204" pitchFamily="34" charset="0"/>
                        </a:rPr>
                        <a:t>Find volunteers that fit the category of users we are targeting and gather as much possible data from here.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129727784"/>
                  </a:ext>
                </a:extLst>
              </a:tr>
              <a:tr h="458088">
                <a:tc>
                  <a:txBody>
                    <a:bodyPr/>
                    <a:lstStyle/>
                    <a:p>
                      <a:pPr algn="l" rtl="0" fontAlgn="base"/>
                      <a:r>
                        <a:rPr lang="en-US" sz="1000" b="1" i="0" cap="none" spc="0">
                          <a:solidFill>
                            <a:schemeClr val="tx1"/>
                          </a:solidFill>
                          <a:effectLst/>
                          <a:latin typeface="Calibri" panose="020F0502020204030204" pitchFamily="34" charset="0"/>
                          <a:cs typeface="Calibri" panose="020F0502020204030204" pitchFamily="34" charset="0"/>
                        </a:rPr>
                        <a:t>3)</a:t>
                      </a:r>
                      <a:r>
                        <a:rPr lang="en-US" sz="1000" b="0" i="0" cap="none" spc="0">
                          <a:solidFill>
                            <a:schemeClr val="tx1"/>
                          </a:solidFill>
                          <a:effectLst/>
                          <a:latin typeface="Calibri" panose="020F0502020204030204" pitchFamily="34" charset="0"/>
                          <a:cs typeface="Calibri" panose="020F0502020204030204" pitchFamily="34" charset="0"/>
                        </a:rPr>
                        <a:t>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base"/>
                      <a:r>
                        <a:rPr lang="en-US" sz="1000" b="0" i="0" cap="none" spc="0">
                          <a:solidFill>
                            <a:schemeClr val="tx1"/>
                          </a:solidFill>
                          <a:effectLst/>
                          <a:highlight>
                            <a:srgbClr val="FFFF00"/>
                          </a:highlight>
                          <a:latin typeface="Calibri" panose="020F0502020204030204" pitchFamily="34" charset="0"/>
                          <a:cs typeface="Calibri" panose="020F0502020204030204" pitchFamily="34" charset="0"/>
                        </a:rPr>
                        <a:t>Loss of Files without Backup</a:t>
                      </a:r>
                      <a:r>
                        <a:rPr lang="en-US" sz="1000" b="0" i="0" cap="none" spc="0">
                          <a:solidFill>
                            <a:schemeClr val="tx1"/>
                          </a:solidFill>
                          <a:effectLst/>
                          <a:latin typeface="Calibri" panose="020F0502020204030204" pitchFamily="34" charset="0"/>
                          <a:cs typeface="Calibri" panose="020F0502020204030204" pitchFamily="34" charset="0"/>
                        </a:rPr>
                        <a:t>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4 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5%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base"/>
                      <a:r>
                        <a:rPr lang="en-US" sz="1000" b="0" i="0" cap="none" spc="0">
                          <a:solidFill>
                            <a:schemeClr val="tx1"/>
                          </a:solidFill>
                          <a:effectLst/>
                          <a:latin typeface="Calibri" panose="020F0502020204030204" pitchFamily="34" charset="0"/>
                          <a:cs typeface="Calibri" panose="020F0502020204030204" pitchFamily="34" charset="0"/>
                        </a:rPr>
                        <a:t>Recover or remake the data that was lost to the best of our abilities.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76609573"/>
                  </a:ext>
                </a:extLst>
              </a:tr>
              <a:tr h="329744">
                <a:tc>
                  <a:txBody>
                    <a:bodyPr/>
                    <a:lstStyle/>
                    <a:p>
                      <a:pPr algn="l" rtl="0" fontAlgn="base"/>
                      <a:r>
                        <a:rPr lang="en-US" sz="1000" b="1" i="0" cap="none" spc="0">
                          <a:solidFill>
                            <a:schemeClr val="tx1"/>
                          </a:solidFill>
                          <a:effectLst/>
                          <a:latin typeface="Calibri" panose="020F0502020204030204" pitchFamily="34" charset="0"/>
                          <a:cs typeface="Calibri" panose="020F0502020204030204" pitchFamily="34" charset="0"/>
                        </a:rPr>
                        <a:t>4)</a:t>
                      </a:r>
                      <a:r>
                        <a:rPr lang="en-US" sz="1000" b="0" i="0" cap="none" spc="0">
                          <a:solidFill>
                            <a:schemeClr val="tx1"/>
                          </a:solidFill>
                          <a:effectLst/>
                          <a:latin typeface="Calibri" panose="020F0502020204030204" pitchFamily="34" charset="0"/>
                          <a:cs typeface="Calibri" panose="020F0502020204030204" pitchFamily="34" charset="0"/>
                        </a:rPr>
                        <a:t>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highlight>
                            <a:srgbClr val="FFFF00"/>
                          </a:highlight>
                          <a:latin typeface="Calibri" panose="020F0502020204030204" pitchFamily="34" charset="0"/>
                          <a:cs typeface="Calibri" panose="020F0502020204030204" pitchFamily="34" charset="0"/>
                        </a:rPr>
                        <a:t>Time Issues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3 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45%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base"/>
                      <a:r>
                        <a:rPr lang="en-US" sz="1000" b="0" i="0" cap="none" spc="0">
                          <a:solidFill>
                            <a:schemeClr val="tx1"/>
                          </a:solidFill>
                          <a:effectLst/>
                          <a:latin typeface="Calibri" panose="020F0502020204030204" pitchFamily="34" charset="0"/>
                          <a:cs typeface="Calibri" panose="020F0502020204030204" pitchFamily="34" charset="0"/>
                        </a:rPr>
                        <a:t>Plan accordingly to meet set deadlines.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541186911"/>
                  </a:ext>
                </a:extLst>
              </a:tr>
              <a:tr h="458088">
                <a:tc>
                  <a:txBody>
                    <a:bodyPr/>
                    <a:lstStyle/>
                    <a:p>
                      <a:pPr algn="l" rtl="0" fontAlgn="base"/>
                      <a:r>
                        <a:rPr lang="en-US" sz="1000" b="1" i="0" cap="none" spc="0">
                          <a:solidFill>
                            <a:schemeClr val="tx1"/>
                          </a:solidFill>
                          <a:effectLst/>
                          <a:latin typeface="Calibri" panose="020F0502020204030204" pitchFamily="34" charset="0"/>
                          <a:cs typeface="Calibri" panose="020F0502020204030204" pitchFamily="34" charset="0"/>
                        </a:rPr>
                        <a:t>5)</a:t>
                      </a:r>
                      <a:r>
                        <a:rPr lang="en-US" sz="1000" b="0" i="0" cap="none" spc="0">
                          <a:solidFill>
                            <a:schemeClr val="tx1"/>
                          </a:solidFill>
                          <a:effectLst/>
                          <a:latin typeface="Calibri" panose="020F0502020204030204" pitchFamily="34" charset="0"/>
                          <a:cs typeface="Calibri" panose="020F0502020204030204" pitchFamily="34" charset="0"/>
                        </a:rPr>
                        <a:t>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base"/>
                      <a:r>
                        <a:rPr lang="en-US" sz="1000" b="0" i="0" cap="none" spc="0">
                          <a:solidFill>
                            <a:schemeClr val="tx1"/>
                          </a:solidFill>
                          <a:effectLst/>
                          <a:highlight>
                            <a:srgbClr val="FFFF00"/>
                          </a:highlight>
                          <a:latin typeface="Calibri" panose="020F0502020204030204" pitchFamily="34" charset="0"/>
                          <a:cs typeface="Calibri" panose="020F0502020204030204" pitchFamily="34" charset="0"/>
                        </a:rPr>
                        <a:t>Watson Platform Down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5 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15%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base"/>
                      <a:r>
                        <a:rPr lang="en-US" sz="1000" b="0" i="0" cap="none" spc="0">
                          <a:solidFill>
                            <a:schemeClr val="tx1"/>
                          </a:solidFill>
                          <a:effectLst/>
                          <a:latin typeface="Calibri" panose="020F0502020204030204" pitchFamily="34" charset="0"/>
                          <a:cs typeface="Calibri" panose="020F0502020204030204" pitchFamily="34" charset="0"/>
                        </a:rPr>
                        <a:t>Contact IBM mentors for information on when the system will be back up.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67468935"/>
                  </a:ext>
                </a:extLst>
              </a:tr>
              <a:tr h="586431">
                <a:tc>
                  <a:txBody>
                    <a:bodyPr/>
                    <a:lstStyle/>
                    <a:p>
                      <a:pPr algn="l" rtl="0" fontAlgn="base"/>
                      <a:r>
                        <a:rPr lang="en-US" sz="1000" b="1" i="0" cap="none" spc="0">
                          <a:solidFill>
                            <a:schemeClr val="tx1"/>
                          </a:solidFill>
                          <a:effectLst/>
                          <a:latin typeface="Calibri" panose="020F0502020204030204" pitchFamily="34" charset="0"/>
                          <a:cs typeface="Calibri" panose="020F0502020204030204" pitchFamily="34" charset="0"/>
                        </a:rPr>
                        <a:t>6)</a:t>
                      </a:r>
                      <a:r>
                        <a:rPr lang="en-US" sz="1000" b="0" i="0" cap="none" spc="0">
                          <a:solidFill>
                            <a:schemeClr val="tx1"/>
                          </a:solidFill>
                          <a:effectLst/>
                          <a:latin typeface="Calibri" panose="020F0502020204030204" pitchFamily="34" charset="0"/>
                          <a:cs typeface="Calibri" panose="020F0502020204030204" pitchFamily="34" charset="0"/>
                        </a:rPr>
                        <a:t>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Communication Issues Between Group Members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1 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30%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base"/>
                      <a:r>
                        <a:rPr lang="en-US" sz="1000" b="0" i="0" cap="none" spc="0">
                          <a:solidFill>
                            <a:schemeClr val="tx1"/>
                          </a:solidFill>
                          <a:effectLst/>
                          <a:latin typeface="Calibri" panose="020F0502020204030204" pitchFamily="34" charset="0"/>
                          <a:cs typeface="Calibri" panose="020F0502020204030204" pitchFamily="34" charset="0"/>
                        </a:rPr>
                        <a:t>Make sure every team member is up to date with current activities and project information.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684348299"/>
                  </a:ext>
                </a:extLst>
              </a:tr>
              <a:tr h="458088">
                <a:tc>
                  <a:txBody>
                    <a:bodyPr/>
                    <a:lstStyle/>
                    <a:p>
                      <a:pPr algn="l" rtl="0" fontAlgn="base"/>
                      <a:r>
                        <a:rPr lang="en-US" sz="1000" b="1" i="0" cap="none" spc="0">
                          <a:solidFill>
                            <a:schemeClr val="tx1"/>
                          </a:solidFill>
                          <a:effectLst/>
                          <a:latin typeface="Calibri" panose="020F0502020204030204" pitchFamily="34" charset="0"/>
                          <a:cs typeface="Calibri" panose="020F0502020204030204" pitchFamily="34" charset="0"/>
                        </a:rPr>
                        <a:t>7)</a:t>
                      </a:r>
                      <a:r>
                        <a:rPr lang="en-US" sz="1000" b="0" i="0" cap="none" spc="0">
                          <a:solidFill>
                            <a:schemeClr val="tx1"/>
                          </a:solidFill>
                          <a:effectLst/>
                          <a:latin typeface="Calibri" panose="020F0502020204030204" pitchFamily="34" charset="0"/>
                          <a:cs typeface="Calibri" panose="020F0502020204030204" pitchFamily="34" charset="0"/>
                        </a:rPr>
                        <a:t>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Team Member not Submitting Assigned Portion of Assignment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2 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20%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base"/>
                      <a:r>
                        <a:rPr lang="en-US" sz="1000" b="0" i="0" cap="none" spc="0">
                          <a:solidFill>
                            <a:schemeClr val="tx1"/>
                          </a:solidFill>
                          <a:effectLst/>
                          <a:latin typeface="Calibri" panose="020F0502020204030204" pitchFamily="34" charset="0"/>
                          <a:cs typeface="Calibri" panose="020F0502020204030204" pitchFamily="34" charset="0"/>
                        </a:rPr>
                        <a:t>Team works together to make up for the missing assignment.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76232368"/>
                  </a:ext>
                </a:extLst>
              </a:tr>
              <a:tr h="458088">
                <a:tc>
                  <a:txBody>
                    <a:bodyPr/>
                    <a:lstStyle/>
                    <a:p>
                      <a:pPr algn="l" rtl="0" fontAlgn="base"/>
                      <a:r>
                        <a:rPr lang="en-US" sz="1000" b="1" i="0" cap="none" spc="0">
                          <a:solidFill>
                            <a:schemeClr val="tx1"/>
                          </a:solidFill>
                          <a:effectLst/>
                          <a:latin typeface="Calibri" panose="020F0502020204030204" pitchFamily="34" charset="0"/>
                          <a:cs typeface="Calibri" panose="020F0502020204030204" pitchFamily="34" charset="0"/>
                        </a:rPr>
                        <a:t>8)</a:t>
                      </a:r>
                      <a:r>
                        <a:rPr lang="en-US" sz="1000" b="0" i="0" cap="none" spc="0">
                          <a:solidFill>
                            <a:schemeClr val="tx1"/>
                          </a:solidFill>
                          <a:effectLst/>
                          <a:latin typeface="Calibri" panose="020F0502020204030204" pitchFamily="34" charset="0"/>
                          <a:cs typeface="Calibri" panose="020F0502020204030204" pitchFamily="34" charset="0"/>
                        </a:rPr>
                        <a:t>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highlight>
                            <a:srgbClr val="FFFF00"/>
                          </a:highlight>
                          <a:latin typeface="Calibri" panose="020F0502020204030204" pitchFamily="34" charset="0"/>
                          <a:cs typeface="Calibri" panose="020F0502020204030204" pitchFamily="34" charset="0"/>
                        </a:rPr>
                        <a:t>Overall Organization Problems</a:t>
                      </a:r>
                      <a:r>
                        <a:rPr lang="en-US" sz="1000" b="0" i="0" cap="none" spc="0">
                          <a:solidFill>
                            <a:schemeClr val="tx1"/>
                          </a:solidFill>
                          <a:effectLst/>
                          <a:latin typeface="Calibri" panose="020F0502020204030204" pitchFamily="34" charset="0"/>
                          <a:cs typeface="Calibri" panose="020F0502020204030204" pitchFamily="34" charset="0"/>
                        </a:rPr>
                        <a:t>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2 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10%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base"/>
                      <a:r>
                        <a:rPr lang="en-US" sz="1000" b="0" i="0" cap="none" spc="0">
                          <a:solidFill>
                            <a:schemeClr val="tx1"/>
                          </a:solidFill>
                          <a:effectLst/>
                          <a:latin typeface="Calibri" panose="020F0502020204030204" pitchFamily="34" charset="0"/>
                          <a:cs typeface="Calibri" panose="020F0502020204030204" pitchFamily="34" charset="0"/>
                        </a:rPr>
                        <a:t>Overall reorganization of current data and assignments.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77636840"/>
                  </a:ext>
                </a:extLst>
              </a:tr>
              <a:tr h="329744">
                <a:tc>
                  <a:txBody>
                    <a:bodyPr/>
                    <a:lstStyle/>
                    <a:p>
                      <a:pPr algn="l" rtl="0" fontAlgn="base"/>
                      <a:r>
                        <a:rPr lang="en-US" sz="1000" b="1" i="0" cap="none" spc="0">
                          <a:solidFill>
                            <a:schemeClr val="tx1"/>
                          </a:solidFill>
                          <a:effectLst/>
                          <a:latin typeface="Calibri" panose="020F0502020204030204" pitchFamily="34" charset="0"/>
                          <a:cs typeface="Calibri" panose="020F0502020204030204" pitchFamily="34" charset="0"/>
                        </a:rPr>
                        <a:t>9)</a:t>
                      </a:r>
                      <a:r>
                        <a:rPr lang="en-US" sz="1000" b="0" i="0" cap="none" spc="0">
                          <a:solidFill>
                            <a:schemeClr val="tx1"/>
                          </a:solidFill>
                          <a:effectLst/>
                          <a:latin typeface="Calibri" panose="020F0502020204030204" pitchFamily="34" charset="0"/>
                          <a:cs typeface="Calibri" panose="020F0502020204030204" pitchFamily="34" charset="0"/>
                        </a:rPr>
                        <a:t>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base"/>
                      <a:r>
                        <a:rPr lang="en-US" sz="1000" b="0" i="0" cap="none" spc="0">
                          <a:solidFill>
                            <a:schemeClr val="tx1"/>
                          </a:solidFill>
                          <a:effectLst/>
                          <a:highlight>
                            <a:srgbClr val="FFFF00"/>
                          </a:highlight>
                          <a:latin typeface="Calibri" panose="020F0502020204030204" pitchFamily="34" charset="0"/>
                          <a:cs typeface="Calibri" panose="020F0502020204030204" pitchFamily="34" charset="0"/>
                        </a:rPr>
                        <a:t>Unable to Contact IBM Mentors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3 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45%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tc>
                  <a:txBody>
                    <a:bodyPr/>
                    <a:lstStyle/>
                    <a:p>
                      <a:pPr algn="l" rtl="0" fontAlgn="base"/>
                      <a:r>
                        <a:rPr lang="en-US" sz="1000" b="0" i="0" cap="none" spc="0">
                          <a:solidFill>
                            <a:schemeClr val="tx1"/>
                          </a:solidFill>
                          <a:effectLst/>
                          <a:latin typeface="Calibri" panose="020F0502020204030204" pitchFamily="34" charset="0"/>
                          <a:cs typeface="Calibri" panose="020F0502020204030204" pitchFamily="34" charset="0"/>
                        </a:rPr>
                        <a:t>Contact Dr. Vetter for possible next steps. </a:t>
                      </a:r>
                    </a:p>
                  </a:txBody>
                  <a:tcPr marL="77983" marR="77983" marT="77983" marB="7798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34805500"/>
                  </a:ext>
                </a:extLst>
              </a:tr>
              <a:tr h="329744">
                <a:tc>
                  <a:txBody>
                    <a:bodyPr/>
                    <a:lstStyle/>
                    <a:p>
                      <a:pPr algn="l" rtl="0" fontAlgn="base"/>
                      <a:r>
                        <a:rPr lang="en-US" sz="1000" b="1" i="0" cap="none" spc="0">
                          <a:solidFill>
                            <a:schemeClr val="tx1"/>
                          </a:solidFill>
                          <a:effectLst/>
                          <a:latin typeface="Calibri" panose="020F0502020204030204" pitchFamily="34" charset="0"/>
                          <a:cs typeface="Calibri" panose="020F0502020204030204" pitchFamily="34" charset="0"/>
                        </a:rPr>
                        <a:t>10)</a:t>
                      </a:r>
                      <a:r>
                        <a:rPr lang="en-US" sz="1000" b="0" i="0" cap="none" spc="0">
                          <a:solidFill>
                            <a:schemeClr val="tx1"/>
                          </a:solidFill>
                          <a:effectLst/>
                          <a:latin typeface="Calibri" panose="020F0502020204030204" pitchFamily="34" charset="0"/>
                          <a:cs typeface="Calibri" panose="020F0502020204030204" pitchFamily="34" charset="0"/>
                        </a:rPr>
                        <a:t>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 Wrong Answer Data Input into Chatbot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 1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rtl="0" fontAlgn="base"/>
                      <a:r>
                        <a:rPr lang="en-US" sz="1000" b="0" i="0" cap="none" spc="0">
                          <a:solidFill>
                            <a:schemeClr val="tx1"/>
                          </a:solidFill>
                          <a:effectLst/>
                          <a:latin typeface="Calibri" panose="020F0502020204030204" pitchFamily="34" charset="0"/>
                          <a:cs typeface="Calibri" panose="020F0502020204030204" pitchFamily="34" charset="0"/>
                        </a:rPr>
                        <a:t> 35%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l" rtl="0" fontAlgn="base"/>
                      <a:r>
                        <a:rPr lang="en-US" sz="1000" b="0" i="0" cap="none" spc="0">
                          <a:solidFill>
                            <a:schemeClr val="tx1"/>
                          </a:solidFill>
                          <a:effectLst/>
                          <a:latin typeface="Calibri" panose="020F0502020204030204" pitchFamily="34" charset="0"/>
                          <a:cs typeface="Calibri" panose="020F0502020204030204" pitchFamily="34" charset="0"/>
                        </a:rPr>
                        <a:t>Change the answer data when necessary. </a:t>
                      </a:r>
                    </a:p>
                  </a:txBody>
                  <a:tcPr marL="77983" marR="77983" marT="77983" marB="7798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552492974"/>
                  </a:ext>
                </a:extLst>
              </a:tr>
            </a:tbl>
          </a:graphicData>
        </a:graphic>
      </p:graphicFrame>
    </p:spTree>
    <p:extLst>
      <p:ext uri="{BB962C8B-B14F-4D97-AF65-F5344CB8AC3E}">
        <p14:creationId xmlns:p14="http://schemas.microsoft.com/office/powerpoint/2010/main" val="285527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C3026-ED9A-4502-B266-627AB65BDC71}"/>
              </a:ext>
            </a:extLst>
          </p:cNvPr>
          <p:cNvSpPr>
            <a:spLocks noGrp="1"/>
          </p:cNvSpPr>
          <p:nvPr>
            <p:ph type="title"/>
          </p:nvPr>
        </p:nvSpPr>
        <p:spPr>
          <a:xfrm>
            <a:off x="949047" y="643466"/>
            <a:ext cx="2771273" cy="5470463"/>
          </a:xfrm>
        </p:spPr>
        <p:txBody>
          <a:bodyPr anchor="ctr">
            <a:normAutofit/>
          </a:bodyPr>
          <a:lstStyle/>
          <a:p>
            <a:r>
              <a:rPr lang="en-US" sz="2800">
                <a:cs typeface="Calibri Light"/>
              </a:rPr>
              <a:t>Challenges (technical/logistic)</a:t>
            </a:r>
            <a:endParaRPr lang="en-US" sz="2800"/>
          </a:p>
        </p:txBody>
      </p:sp>
      <p:cxnSp>
        <p:nvCxnSpPr>
          <p:cNvPr id="7"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F1B64F-C7A0-4065-B0FE-00C810381B15}"/>
              </a:ext>
            </a:extLst>
          </p:cNvPr>
          <p:cNvSpPr>
            <a:spLocks noGrp="1"/>
          </p:cNvSpPr>
          <p:nvPr>
            <p:ph idx="1"/>
          </p:nvPr>
        </p:nvSpPr>
        <p:spPr>
          <a:xfrm>
            <a:off x="4428565" y="643466"/>
            <a:ext cx="6818427" cy="5470462"/>
          </a:xfrm>
        </p:spPr>
        <p:txBody>
          <a:bodyPr vert="horz" lIns="0" tIns="45720" rIns="0" bIns="45720" rtlCol="0" anchor="ctr">
            <a:normAutofit/>
          </a:bodyPr>
          <a:lstStyle/>
          <a:p>
            <a:r>
              <a:rPr lang="en-US">
                <a:cs typeface="Calibri"/>
              </a:rPr>
              <a:t>- As mentioned earlier, we originally planned to use Angular to create our webpage. After attempting multiple different methods to connect our bot to this project, we realized that in order to complete the project in time, we would have to move to a different framework or method.</a:t>
            </a:r>
          </a:p>
          <a:p>
            <a:r>
              <a:rPr lang="en-US">
                <a:cs typeface="Calibri"/>
              </a:rPr>
              <a:t>- With some our questions we had an issue with ambiguity. </a:t>
            </a:r>
          </a:p>
          <a:p>
            <a:pPr marL="383540" lvl="1"/>
            <a:r>
              <a:rPr lang="en-US">
                <a:cs typeface="Calibri"/>
              </a:rPr>
              <a:t>Ex. What is a for loop vs How do I write a for loop?</a:t>
            </a:r>
          </a:p>
          <a:p>
            <a:endParaRPr lang="en-US">
              <a:cs typeface="Calibri"/>
            </a:endParaRPr>
          </a:p>
        </p:txBody>
      </p:sp>
    </p:spTree>
    <p:extLst>
      <p:ext uri="{BB962C8B-B14F-4D97-AF65-F5344CB8AC3E}">
        <p14:creationId xmlns:p14="http://schemas.microsoft.com/office/powerpoint/2010/main" val="395674246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30A9-4BC1-4547-8072-083327312F12}"/>
              </a:ext>
            </a:extLst>
          </p:cNvPr>
          <p:cNvSpPr>
            <a:spLocks noGrp="1"/>
          </p:cNvSpPr>
          <p:nvPr>
            <p:ph type="title"/>
          </p:nvPr>
        </p:nvSpPr>
        <p:spPr/>
        <p:txBody>
          <a:bodyPr/>
          <a:lstStyle/>
          <a:p>
            <a:r>
              <a:rPr lang="en-US">
                <a:cs typeface="Calibri Light"/>
              </a:rPr>
              <a:t>Hardware and Software Used</a:t>
            </a:r>
            <a:endParaRPr lang="en-US"/>
          </a:p>
        </p:txBody>
      </p:sp>
      <p:sp>
        <p:nvSpPr>
          <p:cNvPr id="3" name="Content Placeholder 2">
            <a:extLst>
              <a:ext uri="{FF2B5EF4-FFF2-40B4-BE49-F238E27FC236}">
                <a16:creationId xmlns:a16="http://schemas.microsoft.com/office/drawing/2014/main" id="{E80E3604-BEF2-4328-8E9D-00B3C3F9DBB7}"/>
              </a:ext>
            </a:extLst>
          </p:cNvPr>
          <p:cNvSpPr>
            <a:spLocks noGrp="1"/>
          </p:cNvSpPr>
          <p:nvPr>
            <p:ph sz="half" idx="1"/>
          </p:nvPr>
        </p:nvSpPr>
        <p:spPr/>
        <p:txBody>
          <a:bodyPr vert="horz" lIns="0" tIns="45720" rIns="0" bIns="45720" rtlCol="0" anchor="t">
            <a:normAutofit/>
          </a:bodyPr>
          <a:lstStyle/>
          <a:p>
            <a:pPr marL="0" indent="0">
              <a:buNone/>
            </a:pPr>
            <a:r>
              <a:rPr lang="en-US" b="1" u="sng">
                <a:cs typeface="Calibri"/>
              </a:rPr>
              <a:t>Hardware:</a:t>
            </a:r>
            <a:endParaRPr lang="en-US">
              <a:cs typeface="Calibri"/>
            </a:endParaRPr>
          </a:p>
          <a:p>
            <a:pPr marL="457200" indent="-457200">
              <a:buAutoNum type="arabicPeriod"/>
            </a:pPr>
            <a:r>
              <a:rPr lang="en-US">
                <a:cs typeface="Calibri"/>
              </a:rPr>
              <a:t>Computer</a:t>
            </a:r>
          </a:p>
          <a:p>
            <a:pPr marL="457200" indent="-457200">
              <a:buAutoNum type="arabicPeriod"/>
            </a:pPr>
            <a:r>
              <a:rPr lang="en-US">
                <a:cs typeface="Calibri"/>
              </a:rPr>
              <a:t>Laptops</a:t>
            </a:r>
          </a:p>
          <a:p>
            <a:pPr marL="457200" indent="-457200">
              <a:buAutoNum type="arabicPeriod"/>
            </a:pPr>
            <a:r>
              <a:rPr lang="en-US">
                <a:cs typeface="Calibri"/>
              </a:rPr>
              <a:t>Phones</a:t>
            </a:r>
          </a:p>
          <a:p>
            <a:endParaRPr lang="en-US">
              <a:cs typeface="Calibri"/>
            </a:endParaRPr>
          </a:p>
        </p:txBody>
      </p:sp>
      <p:sp>
        <p:nvSpPr>
          <p:cNvPr id="4" name="Content Placeholder 3">
            <a:extLst>
              <a:ext uri="{FF2B5EF4-FFF2-40B4-BE49-F238E27FC236}">
                <a16:creationId xmlns:a16="http://schemas.microsoft.com/office/drawing/2014/main" id="{E8E0BB4E-95AB-407A-9A77-BF8B54A5F891}"/>
              </a:ext>
            </a:extLst>
          </p:cNvPr>
          <p:cNvSpPr>
            <a:spLocks noGrp="1"/>
          </p:cNvSpPr>
          <p:nvPr>
            <p:ph sz="half" idx="2"/>
          </p:nvPr>
        </p:nvSpPr>
        <p:spPr/>
        <p:txBody>
          <a:bodyPr vert="horz" lIns="0" tIns="45720" rIns="0" bIns="45720" rtlCol="0" anchor="t">
            <a:normAutofit/>
          </a:bodyPr>
          <a:lstStyle/>
          <a:p>
            <a:r>
              <a:rPr lang="en-US" b="1" u="sng">
                <a:cs typeface="Calibri"/>
              </a:rPr>
              <a:t>Software:</a:t>
            </a:r>
          </a:p>
          <a:p>
            <a:pPr marL="457200" indent="-457200">
              <a:buAutoNum type="arabicPeriod"/>
            </a:pPr>
            <a:r>
              <a:rPr lang="en-US">
                <a:cs typeface="Calibri"/>
              </a:rPr>
              <a:t>Slack</a:t>
            </a:r>
          </a:p>
          <a:p>
            <a:pPr marL="457200" indent="-457200">
              <a:buAutoNum type="arabicPeriod"/>
            </a:pPr>
            <a:r>
              <a:rPr lang="en-US">
                <a:cs typeface="Calibri"/>
              </a:rPr>
              <a:t>Teams</a:t>
            </a:r>
          </a:p>
          <a:p>
            <a:pPr marL="457200" indent="-457200">
              <a:buAutoNum type="arabicPeriod"/>
            </a:pPr>
            <a:r>
              <a:rPr lang="en-US">
                <a:cs typeface="Calibri"/>
              </a:rPr>
              <a:t>WebEx</a:t>
            </a:r>
          </a:p>
          <a:p>
            <a:pPr marL="457200" indent="-457200">
              <a:buAutoNum type="arabicPeriod"/>
            </a:pPr>
            <a:r>
              <a:rPr lang="en-US">
                <a:cs typeface="Calibri"/>
              </a:rPr>
              <a:t>OneDrive</a:t>
            </a:r>
          </a:p>
          <a:p>
            <a:pPr marL="457200" indent="-457200">
              <a:buAutoNum type="arabicPeriod"/>
            </a:pPr>
            <a:r>
              <a:rPr lang="en-US">
                <a:cs typeface="Calibri"/>
              </a:rPr>
              <a:t>GitHub</a:t>
            </a:r>
          </a:p>
        </p:txBody>
      </p:sp>
    </p:spTree>
    <p:extLst>
      <p:ext uri="{BB962C8B-B14F-4D97-AF65-F5344CB8AC3E}">
        <p14:creationId xmlns:p14="http://schemas.microsoft.com/office/powerpoint/2010/main" val="1412099813"/>
      </p:ext>
    </p:extLst>
  </p:cSld>
  <p:clrMapOvr>
    <a:masterClrMapping/>
  </p:clrMapOvr>
</p:sld>
</file>

<file path=ppt/theme/theme1.xml><?xml version="1.0" encoding="utf-8"?>
<a:theme xmlns:a="http://schemas.openxmlformats.org/drawingml/2006/main" name="RetrospectVTI">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4</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RetrospectVTI</vt:lpstr>
      <vt:lpstr>IBM Watson Python Bot</vt:lpstr>
      <vt:lpstr>What is it?</vt:lpstr>
      <vt:lpstr>Relevant work</vt:lpstr>
      <vt:lpstr>Project Schedule</vt:lpstr>
      <vt:lpstr>Gantt Chart</vt:lpstr>
      <vt:lpstr>Analytical Tools and Software Engineering Techniques</vt:lpstr>
      <vt:lpstr>Project Risks</vt:lpstr>
      <vt:lpstr>Challenges (technical/logistic)</vt:lpstr>
      <vt:lpstr>Hardware and Software Used</vt:lpstr>
      <vt:lpstr>Website Interface</vt:lpstr>
      <vt:lpstr>Technical analysis</vt:lpstr>
      <vt:lpstr>Data Collection</vt:lpstr>
      <vt:lpstr>Data Collection</vt:lpstr>
      <vt:lpstr>Question Categorization</vt:lpstr>
      <vt:lpstr>System Reference Diagram</vt:lpstr>
      <vt:lpstr>State Transition Diagram</vt:lpstr>
      <vt:lpstr>Use Case Diagram</vt:lpstr>
      <vt:lpstr>System Requirements</vt:lpstr>
      <vt:lpstr>Quality Management</vt:lpstr>
      <vt:lpstr>Systems Constraints</vt:lpstr>
      <vt:lpstr>Risks that Happened </vt:lpstr>
      <vt:lpstr>Demo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Watson Python Bot</dc:title>
  <dc:creator>Tipton, Caroline Brooke</dc:creator>
  <cp:revision>44</cp:revision>
  <dcterms:created xsi:type="dcterms:W3CDTF">2019-10-16T23:17:58Z</dcterms:created>
  <dcterms:modified xsi:type="dcterms:W3CDTF">2019-12-08T00:09:48Z</dcterms:modified>
</cp:coreProperties>
</file>