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64" r:id="rId17"/>
    <p:sldId id="265" r:id="rId18"/>
    <p:sldId id="266" r:id="rId19"/>
    <p:sldId id="267" r:id="rId20"/>
    <p:sldId id="268" r:id="rId21"/>
    <p:sldId id="269"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78" d="100"/>
          <a:sy n="78" d="100"/>
        </p:scale>
        <p:origin x="78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43593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22497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86531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911045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Caroline Wilson</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Check for size decrease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Graphical user interface, text, application&#10;&#10;Description automatically generated">
            <a:extLst>
              <a:ext uri="{FF2B5EF4-FFF2-40B4-BE49-F238E27FC236}">
                <a16:creationId xmlns:a16="http://schemas.microsoft.com/office/drawing/2014/main" id="{51868108-BA67-4BED-9BBC-366D6084F11A}"/>
              </a:ext>
            </a:extLst>
          </p:cNvPr>
          <p:cNvPicPr>
            <a:picLocks noChangeAspect="1"/>
          </p:cNvPicPr>
          <p:nvPr/>
        </p:nvPicPr>
        <p:blipFill>
          <a:blip r:embed="rId5"/>
          <a:stretch>
            <a:fillRect/>
          </a:stretch>
        </p:blipFill>
        <p:spPr>
          <a:xfrm>
            <a:off x="3726917" y="2831883"/>
            <a:ext cx="6154009" cy="2381582"/>
          </a:xfrm>
          <a:prstGeom prst="rect">
            <a:avLst/>
          </a:prstGeom>
        </p:spPr>
      </p:pic>
    </p:spTree>
    <p:custDataLst>
      <p:tags r:id="rId1"/>
    </p:custDataLst>
    <p:extLst>
      <p:ext uri="{BB962C8B-B14F-4D97-AF65-F5344CB8AC3E}">
        <p14:creationId xmlns:p14="http://schemas.microsoft.com/office/powerpoint/2010/main" val="3536585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Negative Test for Logic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Text&#10;&#10;Description automatically generated">
            <a:extLst>
              <a:ext uri="{FF2B5EF4-FFF2-40B4-BE49-F238E27FC236}">
                <a16:creationId xmlns:a16="http://schemas.microsoft.com/office/drawing/2014/main" id="{8779E181-F378-4820-9B85-A6917A152857}"/>
              </a:ext>
            </a:extLst>
          </p:cNvPr>
          <p:cNvPicPr>
            <a:picLocks noChangeAspect="1"/>
          </p:cNvPicPr>
          <p:nvPr/>
        </p:nvPicPr>
        <p:blipFill>
          <a:blip r:embed="rId5"/>
          <a:stretch>
            <a:fillRect/>
          </a:stretch>
        </p:blipFill>
        <p:spPr>
          <a:xfrm>
            <a:off x="3116400" y="3093483"/>
            <a:ext cx="6096851" cy="2067213"/>
          </a:xfrm>
          <a:prstGeom prst="rect">
            <a:avLst/>
          </a:prstGeom>
        </p:spPr>
      </p:pic>
    </p:spTree>
    <p:custDataLst>
      <p:tags r:id="rId1"/>
    </p:custDataLst>
    <p:extLst>
      <p:ext uri="{BB962C8B-B14F-4D97-AF65-F5344CB8AC3E}">
        <p14:creationId xmlns:p14="http://schemas.microsoft.com/office/powerpoint/2010/main" val="2357735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Positive Test for Math Functionality</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Text, letter&#10;&#10;Description automatically generated">
            <a:extLst>
              <a:ext uri="{FF2B5EF4-FFF2-40B4-BE49-F238E27FC236}">
                <a16:creationId xmlns:a16="http://schemas.microsoft.com/office/drawing/2014/main" id="{736B0323-352D-4709-81DD-1B4A17CA033C}"/>
              </a:ext>
            </a:extLst>
          </p:cNvPr>
          <p:cNvPicPr>
            <a:picLocks noChangeAspect="1"/>
          </p:cNvPicPr>
          <p:nvPr/>
        </p:nvPicPr>
        <p:blipFill>
          <a:blip r:embed="rId5"/>
          <a:stretch>
            <a:fillRect/>
          </a:stretch>
        </p:blipFill>
        <p:spPr>
          <a:xfrm>
            <a:off x="3223986" y="3198448"/>
            <a:ext cx="5449060" cy="1562318"/>
          </a:xfrm>
          <a:prstGeom prst="rect">
            <a:avLst/>
          </a:prstGeom>
        </p:spPr>
      </p:pic>
    </p:spTree>
    <p:custDataLst>
      <p:tags r:id="rId1"/>
    </p:custDataLst>
    <p:extLst>
      <p:ext uri="{BB962C8B-B14F-4D97-AF65-F5344CB8AC3E}">
        <p14:creationId xmlns:p14="http://schemas.microsoft.com/office/powerpoint/2010/main" val="1778368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600" dirty="0"/>
              <a:t>The </a:t>
            </a:r>
            <a:r>
              <a:rPr lang="en-US" sz="1600" dirty="0" err="1"/>
              <a:t>DevSecOps</a:t>
            </a:r>
            <a:r>
              <a:rPr lang="en-US" sz="1600" dirty="0"/>
              <a:t> pipeline is a practice that adds to the standard DevOps practice by addressing security early and often through the process.</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Table&#10;&#10;Description automatically generated">
            <a:extLst>
              <a:ext uri="{FF2B5EF4-FFF2-40B4-BE49-F238E27FC236}">
                <a16:creationId xmlns:a16="http://schemas.microsoft.com/office/drawing/2014/main" id="{D86084D0-D716-4A22-B8C1-15AF99EE77BA}"/>
              </a:ext>
            </a:extLst>
          </p:cNvPr>
          <p:cNvPicPr>
            <a:picLocks noChangeAspect="1"/>
          </p:cNvPicPr>
          <p:nvPr/>
        </p:nvPicPr>
        <p:blipFill>
          <a:blip r:embed="rId5"/>
          <a:stretch>
            <a:fillRect/>
          </a:stretch>
        </p:blipFill>
        <p:spPr>
          <a:xfrm>
            <a:off x="2538090" y="3010401"/>
            <a:ext cx="5603020" cy="3083226"/>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000"/>
            </a:pPr>
            <a:r>
              <a:rPr lang="en-US" sz="2000" dirty="0"/>
              <a:t>Prioritize and act now</a:t>
            </a:r>
          </a:p>
          <a:p>
            <a:pPr marL="228600" lvl="0" indent="-228600">
              <a:spcBef>
                <a:spcPts val="0"/>
              </a:spcBef>
              <a:buSzPts val="2000"/>
            </a:pPr>
            <a:endParaRPr lang="en-US" sz="2000" dirty="0"/>
          </a:p>
          <a:p>
            <a:pPr marL="228600" lvl="0" indent="-228600">
              <a:spcBef>
                <a:spcPts val="0"/>
              </a:spcBef>
              <a:buSzPts val="2000"/>
            </a:pPr>
            <a:r>
              <a:rPr lang="en-US" sz="2000" dirty="0"/>
              <a:t>Set expectations going forward</a:t>
            </a:r>
          </a:p>
          <a:p>
            <a:pPr marL="228600" lvl="0" indent="-228600">
              <a:spcBef>
                <a:spcPts val="0"/>
              </a:spcBef>
              <a:buSzPts val="2000"/>
            </a:pPr>
            <a:endParaRPr lang="en-US" sz="2000" dirty="0"/>
          </a:p>
          <a:p>
            <a:pPr marL="228600" lvl="0" indent="-228600">
              <a:spcBef>
                <a:spcPts val="0"/>
              </a:spcBef>
              <a:buSzPts val="2000"/>
            </a:pPr>
            <a:r>
              <a:rPr lang="en-US" sz="2000" dirty="0"/>
              <a:t>Have a plan in place to ensure the quality of previous work</a:t>
            </a:r>
          </a:p>
          <a:p>
            <a:pPr marL="228600" lvl="0" indent="-228600">
              <a:spcBef>
                <a:spcPts val="0"/>
              </a:spcBef>
              <a:buSzPts val="2000"/>
            </a:pPr>
            <a:endParaRPr lang="en-US" sz="20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000"/>
            </a:pPr>
            <a:r>
              <a:rPr lang="en-US" sz="1800" dirty="0"/>
              <a:t>Test early and often</a:t>
            </a:r>
          </a:p>
          <a:p>
            <a:pPr marL="228600" lvl="0" indent="-228600">
              <a:spcBef>
                <a:spcPts val="0"/>
              </a:spcBef>
              <a:buSzPts val="2000"/>
            </a:pPr>
            <a:endParaRPr lang="en-US" sz="1800" dirty="0"/>
          </a:p>
          <a:p>
            <a:pPr marL="228600" lvl="0" indent="-228600">
              <a:spcBef>
                <a:spcPts val="0"/>
              </a:spcBef>
              <a:buSzPts val="2000"/>
            </a:pPr>
            <a:r>
              <a:rPr lang="en-US" sz="1800" dirty="0"/>
              <a:t>Secure coding best practices</a:t>
            </a:r>
          </a:p>
          <a:p>
            <a:pPr marL="228600" lvl="0" indent="-228600">
              <a:spcBef>
                <a:spcPts val="0"/>
              </a:spcBef>
              <a:buSzPts val="2000"/>
            </a:pPr>
            <a:endParaRPr lang="en-US" sz="1800" dirty="0"/>
          </a:p>
          <a:p>
            <a:pPr marL="228600" lvl="0" indent="-228600">
              <a:spcBef>
                <a:spcPts val="0"/>
              </a:spcBef>
              <a:buSzPts val="2000"/>
            </a:pPr>
            <a:r>
              <a:rPr lang="en-US" sz="1800" dirty="0"/>
              <a:t>Follow Ten Core Security Principals</a:t>
            </a:r>
          </a:p>
          <a:p>
            <a:pPr marL="228600" lvl="0" indent="-228600">
              <a:spcBef>
                <a:spcPts val="0"/>
              </a:spcBef>
              <a:buSzPts val="2000"/>
            </a:pPr>
            <a:endParaRPr lang="en-US" sz="1800" dirty="0"/>
          </a:p>
          <a:p>
            <a:pPr marL="228600" lvl="0" indent="-228600">
              <a:spcBef>
                <a:spcPts val="0"/>
              </a:spcBef>
              <a:buSzPts val="2000"/>
            </a:pPr>
            <a:r>
              <a:rPr lang="en-US" sz="1800" dirty="0"/>
              <a:t>Training</a:t>
            </a:r>
            <a:endParaRPr lang="en-US" dirty="0"/>
          </a:p>
          <a:p>
            <a:pPr marL="1143000" lvl="2" indent="-228600" algn="l" rtl="0">
              <a:lnSpc>
                <a:spcPct val="90000"/>
              </a:lnSpc>
              <a:spcBef>
                <a:spcPts val="0"/>
              </a:spcBef>
              <a:spcAft>
                <a:spcPts val="0"/>
              </a:spcAft>
              <a:buClr>
                <a:schemeClr val="lt1"/>
              </a:buClr>
              <a:buSzPts val="1800"/>
              <a:buChar char="•"/>
            </a:pP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Adhere to Principal of Least Privilege/Default Deny</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Practice Defense in Depth </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1800" dirty="0">
                <a:solidFill>
                  <a:schemeClr val="bg1"/>
                </a:solidFill>
                <a:effectLst/>
                <a:latin typeface="Calibri" panose="020F0502020204030204" pitchFamily="34" charset="0"/>
                <a:ea typeface="Calibri" panose="020F0502020204030204" pitchFamily="34" charset="0"/>
              </a:rPr>
              <a:t>Confluence. (n.d.). Retrieved from https://wiki.sei.cmu.edu/confluence/pages/viewpage.action?pageId=88046682)</a:t>
            </a:r>
            <a:endParaRPr dirty="0">
              <a:solidFill>
                <a:schemeClr val="bg1"/>
              </a:solidFill>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600" dirty="0"/>
              <a:t>The following will be a presentation of best practices and theories in secure coding standard.  The information therein is paramount to success in writing secure, functional code with minimal vulnerabilities.</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The threat matrix breaks down and ranks the risk assessment based on priority level.</a:t>
            </a:r>
            <a:endParaRPr dirty="0"/>
          </a:p>
        </p:txBody>
      </p:sp>
      <p:graphicFrame>
        <p:nvGraphicFramePr>
          <p:cNvPr id="161" name="Google Shape;161;p4"/>
          <p:cNvGraphicFramePr/>
          <p:nvPr>
            <p:extLst>
              <p:ext uri="{D42A27DB-BD31-4B8C-83A1-F6EECF244321}">
                <p14:modId xmlns:p14="http://schemas.microsoft.com/office/powerpoint/2010/main" val="2257250837"/>
              </p:ext>
            </p:extLst>
          </p:nvPr>
        </p:nvGraphicFramePr>
        <p:xfrm>
          <a:off x="3370104" y="1720646"/>
          <a:ext cx="7515765" cy="4619326"/>
        </p:xfrm>
        <a:graphic>
          <a:graphicData uri="http://schemas.openxmlformats.org/drawingml/2006/table">
            <a:tbl>
              <a:tblPr>
                <a:noFill/>
                <a:tableStyleId>{802198C4-3087-4945-87E3-76CBB3509B7E}</a:tableStyleId>
              </a:tblPr>
              <a:tblGrid>
                <a:gridCol w="3866095">
                  <a:extLst>
                    <a:ext uri="{9D8B030D-6E8A-4147-A177-3AD203B41FA5}">
                      <a16:colId xmlns:a16="http://schemas.microsoft.com/office/drawing/2014/main" val="20000"/>
                    </a:ext>
                  </a:extLst>
                </a:gridCol>
                <a:gridCol w="3649670">
                  <a:extLst>
                    <a:ext uri="{9D8B030D-6E8A-4147-A177-3AD203B41FA5}">
                      <a16:colId xmlns:a16="http://schemas.microsoft.com/office/drawing/2014/main" val="20001"/>
                    </a:ext>
                  </a:extLst>
                </a:gridCol>
              </a:tblGrid>
              <a:tr h="2800284">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FIO30-C, INT30-C, INT32-C, STR50-CPP</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ENV33-C, ERR51-CPP, MEM31-C, MSC41-C</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693276">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STR30-C</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ERR53-CPP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t>Validate input data, Heed Compiler Warnings, Architect and Design for Security Policies, Keep it Simple, Default Deny, Adhere to the Principal of least Privilege, Sanitize Data Sent to Other Systems, Practice Defense in Depth, Use Quality Assurance Techniques, Adopt a Secure Coding Standard</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r>
              <a:rPr lang="en-US" dirty="0"/>
              <a:t>These can apply to one or more coding standards throughout the secure coding process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These coding standards are ranked by risk and priority in the following table</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93206DE1-1CC2-48B9-ADD4-CC5A2621A0D0}"/>
              </a:ext>
            </a:extLst>
          </p:cNvPr>
          <p:cNvGraphicFramePr>
            <a:graphicFrameLocks noGrp="1"/>
          </p:cNvGraphicFramePr>
          <p:nvPr>
            <p:extLst>
              <p:ext uri="{D42A27DB-BD31-4B8C-83A1-F6EECF244321}">
                <p14:modId xmlns:p14="http://schemas.microsoft.com/office/powerpoint/2010/main" val="295818317"/>
              </p:ext>
            </p:extLst>
          </p:nvPr>
        </p:nvGraphicFramePr>
        <p:xfrm>
          <a:off x="3505200" y="3188811"/>
          <a:ext cx="5176684" cy="2625548"/>
        </p:xfrm>
        <a:graphic>
          <a:graphicData uri="http://schemas.openxmlformats.org/drawingml/2006/table">
            <a:tbl>
              <a:tblPr firstRow="1" firstCol="1" bandRow="1">
                <a:tableStyleId>{802198C4-3087-4945-87E3-76CBB3509B7E}</a:tableStyleId>
              </a:tblPr>
              <a:tblGrid>
                <a:gridCol w="824717">
                  <a:extLst>
                    <a:ext uri="{9D8B030D-6E8A-4147-A177-3AD203B41FA5}">
                      <a16:colId xmlns:a16="http://schemas.microsoft.com/office/drawing/2014/main" val="3031648362"/>
                    </a:ext>
                  </a:extLst>
                </a:gridCol>
                <a:gridCol w="786653">
                  <a:extLst>
                    <a:ext uri="{9D8B030D-6E8A-4147-A177-3AD203B41FA5}">
                      <a16:colId xmlns:a16="http://schemas.microsoft.com/office/drawing/2014/main" val="3575848705"/>
                    </a:ext>
                  </a:extLst>
                </a:gridCol>
                <a:gridCol w="900845">
                  <a:extLst>
                    <a:ext uri="{9D8B030D-6E8A-4147-A177-3AD203B41FA5}">
                      <a16:colId xmlns:a16="http://schemas.microsoft.com/office/drawing/2014/main" val="397296285"/>
                    </a:ext>
                  </a:extLst>
                </a:gridCol>
                <a:gridCol w="1167291">
                  <a:extLst>
                    <a:ext uri="{9D8B030D-6E8A-4147-A177-3AD203B41FA5}">
                      <a16:colId xmlns:a16="http://schemas.microsoft.com/office/drawing/2014/main" val="4279733923"/>
                    </a:ext>
                  </a:extLst>
                </a:gridCol>
                <a:gridCol w="735901">
                  <a:extLst>
                    <a:ext uri="{9D8B030D-6E8A-4147-A177-3AD203B41FA5}">
                      <a16:colId xmlns:a16="http://schemas.microsoft.com/office/drawing/2014/main" val="2876252328"/>
                    </a:ext>
                  </a:extLst>
                </a:gridCol>
                <a:gridCol w="761277">
                  <a:extLst>
                    <a:ext uri="{9D8B030D-6E8A-4147-A177-3AD203B41FA5}">
                      <a16:colId xmlns:a16="http://schemas.microsoft.com/office/drawing/2014/main" val="3416979258"/>
                    </a:ext>
                  </a:extLst>
                </a:gridCol>
              </a:tblGrid>
              <a:tr h="334407">
                <a:tc>
                  <a:txBody>
                    <a:bodyPr/>
                    <a:lstStyle/>
                    <a:p>
                      <a:pPr marL="0" marR="0">
                        <a:spcBef>
                          <a:spcPts val="0"/>
                        </a:spcBef>
                        <a:spcAft>
                          <a:spcPts val="0"/>
                        </a:spcAft>
                      </a:pPr>
                      <a:r>
                        <a:rPr lang="en-US" sz="1100" baseline="0">
                          <a:solidFill>
                            <a:schemeClr val="bg1"/>
                          </a:solidFill>
                          <a:effectLst/>
                        </a:rPr>
                        <a:t>Rule</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Severity</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Likelihood</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Remediation Cost</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Priority</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Level</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3284919161"/>
                  </a:ext>
                </a:extLst>
              </a:tr>
              <a:tr h="190004">
                <a:tc>
                  <a:txBody>
                    <a:bodyPr/>
                    <a:lstStyle/>
                    <a:p>
                      <a:pPr marL="0" marR="0">
                        <a:spcBef>
                          <a:spcPts val="0"/>
                        </a:spcBef>
                        <a:spcAft>
                          <a:spcPts val="0"/>
                        </a:spcAft>
                      </a:pPr>
                      <a:r>
                        <a:rPr lang="en-US" sz="1100" baseline="0">
                          <a:solidFill>
                            <a:schemeClr val="bg1"/>
                          </a:solidFill>
                          <a:effectLst/>
                        </a:rPr>
                        <a:t>ENV33-C</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High</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Probable</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Medium</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P12</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L1</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134579834"/>
                  </a:ext>
                </a:extLst>
              </a:tr>
              <a:tr h="334407">
                <a:tc>
                  <a:txBody>
                    <a:bodyPr/>
                    <a:lstStyle/>
                    <a:p>
                      <a:pPr marL="0" marR="0">
                        <a:spcBef>
                          <a:spcPts val="0"/>
                        </a:spcBef>
                        <a:spcAft>
                          <a:spcPts val="0"/>
                        </a:spcAft>
                      </a:pPr>
                      <a:r>
                        <a:rPr lang="en-US" sz="1100" baseline="0">
                          <a:solidFill>
                            <a:schemeClr val="bg1"/>
                          </a:solidFill>
                          <a:effectLst/>
                        </a:rPr>
                        <a:t>ERR51-CPP</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Low</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dirty="0">
                          <a:solidFill>
                            <a:schemeClr val="bg1"/>
                          </a:solidFill>
                          <a:effectLst/>
                        </a:rPr>
                        <a:t>Probable</a:t>
                      </a:r>
                      <a:endParaRPr lang="en-US" sz="1200" baseline="0" dirty="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Medium</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P4</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L3</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2342646747"/>
                  </a:ext>
                </a:extLst>
              </a:tr>
              <a:tr h="334407">
                <a:tc>
                  <a:txBody>
                    <a:bodyPr/>
                    <a:lstStyle/>
                    <a:p>
                      <a:pPr marL="0" marR="0">
                        <a:spcBef>
                          <a:spcPts val="0"/>
                        </a:spcBef>
                        <a:spcAft>
                          <a:spcPts val="0"/>
                        </a:spcAft>
                      </a:pPr>
                      <a:r>
                        <a:rPr lang="en-US" sz="1100" baseline="0">
                          <a:solidFill>
                            <a:schemeClr val="bg1"/>
                          </a:solidFill>
                          <a:effectLst/>
                        </a:rPr>
                        <a:t>ERR53-CPP</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Low</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Unlikely</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Medium</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P2</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L3</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2241819402"/>
                  </a:ext>
                </a:extLst>
              </a:tr>
              <a:tr h="182404">
                <a:tc>
                  <a:txBody>
                    <a:bodyPr/>
                    <a:lstStyle/>
                    <a:p>
                      <a:pPr marL="0" marR="0">
                        <a:spcBef>
                          <a:spcPts val="0"/>
                        </a:spcBef>
                        <a:spcAft>
                          <a:spcPts val="0"/>
                        </a:spcAft>
                      </a:pPr>
                      <a:r>
                        <a:rPr lang="en-US" sz="1100" baseline="0">
                          <a:solidFill>
                            <a:schemeClr val="bg1"/>
                          </a:solidFill>
                          <a:effectLst/>
                        </a:rPr>
                        <a:t>FIO30-C</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High</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Likely</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Medium</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P18</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L1</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69022735"/>
                  </a:ext>
                </a:extLst>
              </a:tr>
              <a:tr h="182404">
                <a:tc>
                  <a:txBody>
                    <a:bodyPr/>
                    <a:lstStyle/>
                    <a:p>
                      <a:pPr marL="0" marR="0">
                        <a:spcBef>
                          <a:spcPts val="0"/>
                        </a:spcBef>
                        <a:spcAft>
                          <a:spcPts val="0"/>
                        </a:spcAft>
                      </a:pPr>
                      <a:r>
                        <a:rPr lang="en-US" sz="1100" baseline="0">
                          <a:solidFill>
                            <a:schemeClr val="bg1"/>
                          </a:solidFill>
                          <a:effectLst/>
                        </a:rPr>
                        <a:t>INT30-C</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High</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Likely</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High</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P9</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L2</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018790845"/>
                  </a:ext>
                </a:extLst>
              </a:tr>
              <a:tr h="182404">
                <a:tc>
                  <a:txBody>
                    <a:bodyPr/>
                    <a:lstStyle/>
                    <a:p>
                      <a:pPr marL="0" marR="0">
                        <a:spcBef>
                          <a:spcPts val="0"/>
                        </a:spcBef>
                        <a:spcAft>
                          <a:spcPts val="0"/>
                        </a:spcAft>
                      </a:pPr>
                      <a:r>
                        <a:rPr lang="en-US" sz="1100" baseline="0">
                          <a:solidFill>
                            <a:schemeClr val="bg1"/>
                          </a:solidFill>
                          <a:effectLst/>
                        </a:rPr>
                        <a:t>INT32-C</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High</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Likely</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High</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P9</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L2</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032258949"/>
                  </a:ext>
                </a:extLst>
              </a:tr>
              <a:tr h="182404">
                <a:tc>
                  <a:txBody>
                    <a:bodyPr/>
                    <a:lstStyle/>
                    <a:p>
                      <a:pPr marL="0" marR="0">
                        <a:spcBef>
                          <a:spcPts val="0"/>
                        </a:spcBef>
                        <a:spcAft>
                          <a:spcPts val="0"/>
                        </a:spcAft>
                      </a:pPr>
                      <a:r>
                        <a:rPr lang="en-US" sz="1100" baseline="0">
                          <a:solidFill>
                            <a:schemeClr val="bg1"/>
                          </a:solidFill>
                          <a:effectLst/>
                        </a:rPr>
                        <a:t>MEM31-C</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Medium</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Probable</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Medium</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P8</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L2</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2597359408"/>
                  </a:ext>
                </a:extLst>
              </a:tr>
              <a:tr h="182404">
                <a:tc>
                  <a:txBody>
                    <a:bodyPr/>
                    <a:lstStyle/>
                    <a:p>
                      <a:pPr marL="0" marR="0">
                        <a:spcBef>
                          <a:spcPts val="0"/>
                        </a:spcBef>
                        <a:spcAft>
                          <a:spcPts val="0"/>
                        </a:spcAft>
                      </a:pPr>
                      <a:r>
                        <a:rPr lang="en-US" sz="1100" baseline="0">
                          <a:solidFill>
                            <a:schemeClr val="bg1"/>
                          </a:solidFill>
                          <a:effectLst/>
                        </a:rPr>
                        <a:t>MSC41-C</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High</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Probable</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Medium</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P12</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L1</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2603462059"/>
                  </a:ext>
                </a:extLst>
              </a:tr>
              <a:tr h="182404">
                <a:tc>
                  <a:txBody>
                    <a:bodyPr/>
                    <a:lstStyle/>
                    <a:p>
                      <a:pPr marL="0" marR="0">
                        <a:spcBef>
                          <a:spcPts val="0"/>
                        </a:spcBef>
                        <a:spcAft>
                          <a:spcPts val="0"/>
                        </a:spcAft>
                      </a:pPr>
                      <a:r>
                        <a:rPr lang="en-US" sz="1100" baseline="0">
                          <a:solidFill>
                            <a:schemeClr val="bg1"/>
                          </a:solidFill>
                          <a:effectLst/>
                        </a:rPr>
                        <a:t>STR30-C</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Low</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Likely</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Low</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P9</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L2</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090850978"/>
                  </a:ext>
                </a:extLst>
              </a:tr>
              <a:tr h="334407">
                <a:tc>
                  <a:txBody>
                    <a:bodyPr/>
                    <a:lstStyle/>
                    <a:p>
                      <a:pPr marL="0" marR="0">
                        <a:spcBef>
                          <a:spcPts val="0"/>
                        </a:spcBef>
                        <a:spcAft>
                          <a:spcPts val="0"/>
                        </a:spcAft>
                      </a:pPr>
                      <a:r>
                        <a:rPr lang="en-US" sz="1100" baseline="0">
                          <a:solidFill>
                            <a:schemeClr val="bg1"/>
                          </a:solidFill>
                          <a:effectLst/>
                        </a:rPr>
                        <a:t>STR50-CPP</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High</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Likely</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Medium</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a:solidFill>
                            <a:schemeClr val="bg1"/>
                          </a:solidFill>
                          <a:effectLst/>
                        </a:rPr>
                        <a:t>P18</a:t>
                      </a:r>
                      <a:endParaRPr lang="en-US" sz="1200" baseline="0">
                        <a:solidFill>
                          <a:schemeClr val="bg1"/>
                        </a:solidFill>
                        <a:effectLst/>
                        <a:latin typeface="Calibri" panose="020F0502020204030204" pitchFamily="34" charset="0"/>
                        <a:ea typeface="Calibri" panose="020F0502020204030204" pitchFamily="34" charset="0"/>
                      </a:endParaRPr>
                    </a:p>
                  </a:txBody>
                  <a:tcPr marL="68580" marR="68580" marT="0" marB="0" anchor="b"/>
                </a:tc>
                <a:tc>
                  <a:txBody>
                    <a:bodyPr/>
                    <a:lstStyle/>
                    <a:p>
                      <a:pPr marL="0" marR="0">
                        <a:spcBef>
                          <a:spcPts val="0"/>
                        </a:spcBef>
                        <a:spcAft>
                          <a:spcPts val="0"/>
                        </a:spcAft>
                      </a:pPr>
                      <a:r>
                        <a:rPr lang="en-US" sz="1100" baseline="0" dirty="0">
                          <a:solidFill>
                            <a:schemeClr val="bg1"/>
                          </a:solidFill>
                          <a:effectLst/>
                        </a:rPr>
                        <a:t>L1</a:t>
                      </a:r>
                      <a:endParaRPr lang="en-US" sz="1200" baseline="0" dirty="0">
                        <a:solidFill>
                          <a:schemeClr val="bg1"/>
                        </a:solidFill>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592995234"/>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in Rest: Physical Media</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at Flight: Transmission</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Use: </a:t>
            </a:r>
            <a:r>
              <a:rPr lang="en-US" sz="2000" dirty="0" err="1"/>
              <a:t>ie</a:t>
            </a:r>
            <a:r>
              <a:rPr lang="en-US" sz="2000" dirty="0"/>
              <a:t> Personal Passphrases</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Authorization</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Accounting</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Check for max size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Table&#10;&#10;Description automatically generated">
            <a:extLst>
              <a:ext uri="{FF2B5EF4-FFF2-40B4-BE49-F238E27FC236}">
                <a16:creationId xmlns:a16="http://schemas.microsoft.com/office/drawing/2014/main" id="{4A5B33C3-D8F9-4D07-B98C-55EA9904DCEE}"/>
              </a:ext>
            </a:extLst>
          </p:cNvPr>
          <p:cNvPicPr>
            <a:picLocks noChangeAspect="1"/>
          </p:cNvPicPr>
          <p:nvPr/>
        </p:nvPicPr>
        <p:blipFill>
          <a:blip r:embed="rId5"/>
          <a:stretch>
            <a:fillRect/>
          </a:stretch>
        </p:blipFill>
        <p:spPr>
          <a:xfrm>
            <a:off x="4600795" y="2162606"/>
            <a:ext cx="6077798" cy="3931022"/>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Check to ensure size increase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Text, letter&#10;&#10;Description automatically generated">
            <a:extLst>
              <a:ext uri="{FF2B5EF4-FFF2-40B4-BE49-F238E27FC236}">
                <a16:creationId xmlns:a16="http://schemas.microsoft.com/office/drawing/2014/main" id="{030505B8-F056-46B2-A981-D8D85AD98A36}"/>
              </a:ext>
            </a:extLst>
          </p:cNvPr>
          <p:cNvPicPr>
            <a:picLocks noChangeAspect="1"/>
          </p:cNvPicPr>
          <p:nvPr/>
        </p:nvPicPr>
        <p:blipFill>
          <a:blip r:embed="rId5"/>
          <a:stretch>
            <a:fillRect/>
          </a:stretch>
        </p:blipFill>
        <p:spPr>
          <a:xfrm>
            <a:off x="3099225" y="3186473"/>
            <a:ext cx="5639587" cy="1428949"/>
          </a:xfrm>
          <a:prstGeom prst="rect">
            <a:avLst/>
          </a:prstGeom>
        </p:spPr>
      </p:pic>
    </p:spTree>
    <p:custDataLst>
      <p:tags r:id="rId1"/>
    </p:custDataLst>
    <p:extLst>
      <p:ext uri="{BB962C8B-B14F-4D97-AF65-F5344CB8AC3E}">
        <p14:creationId xmlns:p14="http://schemas.microsoft.com/office/powerpoint/2010/main" val="27086880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638</TotalTime>
  <Words>413</Words>
  <Application>Microsoft Office PowerPoint</Application>
  <PresentationFormat>Widescreen</PresentationFormat>
  <Paragraphs>146</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Century Gothic</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Caroline Wilson</cp:lastModifiedBy>
  <cp:revision>12</cp:revision>
  <dcterms:created xsi:type="dcterms:W3CDTF">2020-08-19T17:59:24Z</dcterms:created>
  <dcterms:modified xsi:type="dcterms:W3CDTF">2021-04-26T00:21:32Z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