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0" r:id="rId1"/>
  </p:sldMasterIdLst>
  <p:sldIdLst>
    <p:sldId id="256" r:id="rId2"/>
    <p:sldId id="257" r:id="rId3"/>
    <p:sldId id="258" r:id="rId4"/>
    <p:sldId id="260" r:id="rId5"/>
    <p:sldId id="261"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0" d="100"/>
          <a:sy n="40" d="100"/>
        </p:scale>
        <p:origin x="1684"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2433413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1085434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8875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36880844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9523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897733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2704490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265216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3678918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BFEBC2-538D-492D-A0DB-51AE09C95B3B}" type="datetimeFigureOut">
              <a:rPr lang="en-KE" smtClean="0"/>
              <a:t>15/06/2024</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73076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BFEBC2-538D-492D-A0DB-51AE09C95B3B}" type="datetimeFigureOut">
              <a:rPr lang="en-KE" smtClean="0"/>
              <a:t>15/06/2024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165269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BFEBC2-538D-492D-A0DB-51AE09C95B3B}" type="datetimeFigureOut">
              <a:rPr lang="en-KE" smtClean="0"/>
              <a:t>15/06/2024</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365412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BFEBC2-538D-492D-A0DB-51AE09C95B3B}" type="datetimeFigureOut">
              <a:rPr lang="en-KE" smtClean="0"/>
              <a:t>15/06/2024</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1783682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BFEBC2-538D-492D-A0DB-51AE09C95B3B}" type="datetimeFigureOut">
              <a:rPr lang="en-KE" smtClean="0"/>
              <a:t>15/06/2024</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165796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BFEBC2-538D-492D-A0DB-51AE09C95B3B}" type="datetimeFigureOut">
              <a:rPr lang="en-KE" smtClean="0"/>
              <a:t>15/06/2024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98590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BFEBC2-538D-492D-A0DB-51AE09C95B3B}" type="datetimeFigureOut">
              <a:rPr lang="en-KE" smtClean="0"/>
              <a:t>15/06/2024</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092B5C6-0203-42E4-86FA-9AC5FB5C32DE}" type="slidenum">
              <a:rPr lang="en-KE" smtClean="0"/>
              <a:t>‹#›</a:t>
            </a:fld>
            <a:endParaRPr lang="en-KE"/>
          </a:p>
        </p:txBody>
      </p:sp>
    </p:spTree>
    <p:extLst>
      <p:ext uri="{BB962C8B-B14F-4D97-AF65-F5344CB8AC3E}">
        <p14:creationId xmlns:p14="http://schemas.microsoft.com/office/powerpoint/2010/main" val="2891632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BFEBC2-538D-492D-A0DB-51AE09C95B3B}" type="datetimeFigureOut">
              <a:rPr lang="en-KE" smtClean="0"/>
              <a:t>15/06/2024</a:t>
            </a:fld>
            <a:endParaRPr lang="en-K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92B5C6-0203-42E4-86FA-9AC5FB5C32DE}" type="slidenum">
              <a:rPr lang="en-KE" smtClean="0"/>
              <a:t>‹#›</a:t>
            </a:fld>
            <a:endParaRPr lang="en-KE"/>
          </a:p>
        </p:txBody>
      </p:sp>
    </p:spTree>
    <p:extLst>
      <p:ext uri="{BB962C8B-B14F-4D97-AF65-F5344CB8AC3E}">
        <p14:creationId xmlns:p14="http://schemas.microsoft.com/office/powerpoint/2010/main" val="3149885655"/>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 id="2147483925" r:id="rId15"/>
    <p:sldLayoutId id="214748392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F77E-0AF5-17C0-0797-402A07C6D4F2}"/>
              </a:ext>
            </a:extLst>
          </p:cNvPr>
          <p:cNvSpPr>
            <a:spLocks noGrp="1"/>
          </p:cNvSpPr>
          <p:nvPr>
            <p:ph type="ctrTitle"/>
          </p:nvPr>
        </p:nvSpPr>
        <p:spPr/>
        <p:txBody>
          <a:bodyPr/>
          <a:lstStyle/>
          <a:p>
            <a:r>
              <a:rPr lang="en-US" dirty="0"/>
              <a:t>Aviation Accident Analysis</a:t>
            </a:r>
            <a:endParaRPr lang="en-KE" dirty="0"/>
          </a:p>
        </p:txBody>
      </p:sp>
      <p:sp>
        <p:nvSpPr>
          <p:cNvPr id="3" name="Subtitle 2">
            <a:extLst>
              <a:ext uri="{FF2B5EF4-FFF2-40B4-BE49-F238E27FC236}">
                <a16:creationId xmlns:a16="http://schemas.microsoft.com/office/drawing/2014/main" id="{E50F4B24-050E-31D7-4F1C-B3D19CB97278}"/>
              </a:ext>
            </a:extLst>
          </p:cNvPr>
          <p:cNvSpPr>
            <a:spLocks noGrp="1"/>
          </p:cNvSpPr>
          <p:nvPr>
            <p:ph type="subTitle" idx="1"/>
          </p:nvPr>
        </p:nvSpPr>
        <p:spPr/>
        <p:txBody>
          <a:bodyPr/>
          <a:lstStyle/>
          <a:p>
            <a:r>
              <a:rPr lang="en-US" dirty="0"/>
              <a:t>Analysis by Caroline </a:t>
            </a:r>
            <a:r>
              <a:rPr lang="en-US" dirty="0" err="1"/>
              <a:t>Kamusi</a:t>
            </a:r>
            <a:endParaRPr lang="en-KE" dirty="0"/>
          </a:p>
        </p:txBody>
      </p:sp>
    </p:spTree>
    <p:extLst>
      <p:ext uri="{BB962C8B-B14F-4D97-AF65-F5344CB8AC3E}">
        <p14:creationId xmlns:p14="http://schemas.microsoft.com/office/powerpoint/2010/main" val="2296885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FE7B-F5C3-30A0-6BFF-EF460C25B6FD}"/>
              </a:ext>
            </a:extLst>
          </p:cNvPr>
          <p:cNvSpPr>
            <a:spLocks noGrp="1"/>
          </p:cNvSpPr>
          <p:nvPr>
            <p:ph type="title"/>
          </p:nvPr>
        </p:nvSpPr>
        <p:spPr/>
        <p:txBody>
          <a:bodyPr>
            <a:normAutofit fontScale="90000"/>
          </a:bodyPr>
          <a:lstStyle/>
          <a:p>
            <a:r>
              <a:rPr lang="en-US" dirty="0"/>
              <a:t>Overview</a:t>
            </a:r>
            <a:br>
              <a:rPr lang="en-US" dirty="0"/>
            </a:br>
            <a:br>
              <a:rPr lang="en-US" dirty="0"/>
            </a:br>
            <a:endParaRPr lang="en-KE" dirty="0"/>
          </a:p>
        </p:txBody>
      </p:sp>
      <p:sp>
        <p:nvSpPr>
          <p:cNvPr id="3" name="Content Placeholder 2">
            <a:extLst>
              <a:ext uri="{FF2B5EF4-FFF2-40B4-BE49-F238E27FC236}">
                <a16:creationId xmlns:a16="http://schemas.microsoft.com/office/drawing/2014/main" id="{1D8793B1-DF67-C7C9-F339-95A6778F4E4B}"/>
              </a:ext>
            </a:extLst>
          </p:cNvPr>
          <p:cNvSpPr>
            <a:spLocks noGrp="1"/>
          </p:cNvSpPr>
          <p:nvPr>
            <p:ph idx="1"/>
          </p:nvPr>
        </p:nvSpPr>
        <p:spPr/>
        <p:txBody>
          <a:bodyPr/>
          <a:lstStyle/>
          <a:p>
            <a:r>
              <a:rPr lang="en-US" sz="2400" b="0" i="0" dirty="0">
                <a:effectLst/>
                <a:highlight>
                  <a:srgbClr val="FFFFFF"/>
                </a:highlight>
                <a:latin typeface="system-ui"/>
              </a:rPr>
              <a:t>This project reviews data from the NTSB aviation accident database contains information from 1962 up to 2023 about civil aviation accidents and selected incidents within the United States, its territories and possessions, and in international waters.</a:t>
            </a:r>
          </a:p>
          <a:p>
            <a:r>
              <a:rPr lang="en-US" sz="2400" b="0" i="0" dirty="0">
                <a:effectLst/>
                <a:highlight>
                  <a:srgbClr val="FFFFFF"/>
                </a:highlight>
                <a:latin typeface="system-ui"/>
              </a:rPr>
              <a:t> As the company expands into new industries, it acknowledges the crucial need to assess and manage the risks linked to aircraft operations. Although the aviation sector is profitable, it involves inherent risks that require careful analysis to ensure well-informed purchasing decisions</a:t>
            </a:r>
            <a:r>
              <a:rPr lang="en-US" b="0" i="0" dirty="0">
                <a:effectLst/>
                <a:highlight>
                  <a:srgbClr val="FFFFFF"/>
                </a:highlight>
                <a:latin typeface="system-ui"/>
              </a:rPr>
              <a:t>.</a:t>
            </a:r>
            <a:endParaRPr lang="en-KE" dirty="0"/>
          </a:p>
        </p:txBody>
      </p:sp>
    </p:spTree>
    <p:extLst>
      <p:ext uri="{BB962C8B-B14F-4D97-AF65-F5344CB8AC3E}">
        <p14:creationId xmlns:p14="http://schemas.microsoft.com/office/powerpoint/2010/main" val="209318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124B-F716-3B7E-D722-898F135D223E}"/>
              </a:ext>
            </a:extLst>
          </p:cNvPr>
          <p:cNvSpPr>
            <a:spLocks noGrp="1"/>
          </p:cNvSpPr>
          <p:nvPr>
            <p:ph type="title"/>
          </p:nvPr>
        </p:nvSpPr>
        <p:spPr/>
        <p:txBody>
          <a:bodyPr/>
          <a:lstStyle/>
          <a:p>
            <a:r>
              <a:rPr lang="en-US" dirty="0"/>
              <a:t>Understanding the problem </a:t>
            </a:r>
            <a:endParaRPr lang="en-KE" dirty="0"/>
          </a:p>
        </p:txBody>
      </p:sp>
      <p:sp>
        <p:nvSpPr>
          <p:cNvPr id="3" name="Content Placeholder 2">
            <a:extLst>
              <a:ext uri="{FF2B5EF4-FFF2-40B4-BE49-F238E27FC236}">
                <a16:creationId xmlns:a16="http://schemas.microsoft.com/office/drawing/2014/main" id="{962B5314-BA55-0E16-6519-49EF8989A2DB}"/>
              </a:ext>
            </a:extLst>
          </p:cNvPr>
          <p:cNvSpPr>
            <a:spLocks noGrp="1"/>
          </p:cNvSpPr>
          <p:nvPr>
            <p:ph idx="1"/>
          </p:nvPr>
        </p:nvSpPr>
        <p:spPr/>
        <p:txBody>
          <a:bodyPr>
            <a:normAutofit/>
          </a:bodyPr>
          <a:lstStyle/>
          <a:p>
            <a:r>
              <a:rPr lang="en-US" sz="2800" dirty="0"/>
              <a:t>Embarking on a high-flying adventure in the world of aviation! As we venture into the aviation industry it’s crucial to understand the landscape of airline safety.</a:t>
            </a:r>
          </a:p>
          <a:p>
            <a:r>
              <a:rPr lang="en-US" sz="2800" dirty="0"/>
              <a:t> We’re conducting an in depth analysis of aircraft accidents. This will guide our strategic decisions ensuring safety remains our top priority as we expand into this new domain.</a:t>
            </a:r>
            <a:endParaRPr lang="en-KE" sz="2800" dirty="0"/>
          </a:p>
        </p:txBody>
      </p:sp>
    </p:spTree>
    <p:extLst>
      <p:ext uri="{BB962C8B-B14F-4D97-AF65-F5344CB8AC3E}">
        <p14:creationId xmlns:p14="http://schemas.microsoft.com/office/powerpoint/2010/main" val="119321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F5359-E88A-F943-00EB-D5758842AD4F}"/>
              </a:ext>
            </a:extLst>
          </p:cNvPr>
          <p:cNvSpPr txBox="1"/>
          <p:nvPr/>
        </p:nvSpPr>
        <p:spPr>
          <a:xfrm>
            <a:off x="859316" y="2831590"/>
            <a:ext cx="8295700" cy="3693319"/>
          </a:xfrm>
          <a:prstGeom prst="rect">
            <a:avLst/>
          </a:prstGeom>
          <a:noFill/>
        </p:spPr>
        <p:txBody>
          <a:bodyPr wrap="square">
            <a:spAutoFit/>
          </a:bodyPr>
          <a:lstStyle/>
          <a:p>
            <a:r>
              <a:rPr lang="en-US" dirty="0"/>
              <a:t>Analysis Method</a:t>
            </a:r>
          </a:p>
          <a:p>
            <a:r>
              <a:rPr lang="en-US" dirty="0"/>
              <a:t>Narrowed down to the following 10 manufacturers from 89,000 NTSB accident records:</a:t>
            </a:r>
          </a:p>
          <a:p>
            <a:r>
              <a:rPr lang="en-US" dirty="0"/>
              <a:t>Boeing </a:t>
            </a:r>
          </a:p>
          <a:p>
            <a:r>
              <a:rPr lang="en-US" dirty="0"/>
              <a:t>Airbus </a:t>
            </a:r>
          </a:p>
          <a:p>
            <a:r>
              <a:rPr lang="en-US" dirty="0"/>
              <a:t>Bombardier </a:t>
            </a:r>
          </a:p>
          <a:p>
            <a:r>
              <a:rPr lang="en-US" dirty="0"/>
              <a:t>Embraer </a:t>
            </a:r>
          </a:p>
          <a:p>
            <a:r>
              <a:rPr lang="en-US" dirty="0"/>
              <a:t>Dassault </a:t>
            </a:r>
          </a:p>
          <a:p>
            <a:r>
              <a:rPr lang="en-US" dirty="0"/>
              <a:t>Gulfstream </a:t>
            </a:r>
          </a:p>
          <a:p>
            <a:r>
              <a:rPr lang="en-US" dirty="0"/>
              <a:t>Cessna </a:t>
            </a:r>
          </a:p>
          <a:p>
            <a:r>
              <a:rPr lang="en-US" dirty="0"/>
              <a:t>Pilatus </a:t>
            </a:r>
          </a:p>
          <a:p>
            <a:r>
              <a:rPr lang="en-US" dirty="0"/>
              <a:t>Hawker </a:t>
            </a:r>
          </a:p>
          <a:p>
            <a:r>
              <a:rPr lang="en-US" dirty="0" err="1"/>
              <a:t>Mitsubish</a:t>
            </a:r>
            <a:r>
              <a:rPr lang="en-US" dirty="0"/>
              <a:t> </a:t>
            </a:r>
            <a:endParaRPr lang="en-KE" dirty="0"/>
          </a:p>
        </p:txBody>
      </p:sp>
    </p:spTree>
    <p:extLst>
      <p:ext uri="{BB962C8B-B14F-4D97-AF65-F5344CB8AC3E}">
        <p14:creationId xmlns:p14="http://schemas.microsoft.com/office/powerpoint/2010/main" val="377141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C850-755A-FA1A-94E6-F4AF0CBC4E70}"/>
              </a:ext>
            </a:extLst>
          </p:cNvPr>
          <p:cNvSpPr>
            <a:spLocks noGrp="1"/>
          </p:cNvSpPr>
          <p:nvPr>
            <p:ph type="title"/>
          </p:nvPr>
        </p:nvSpPr>
        <p:spPr/>
        <p:txBody>
          <a:bodyPr/>
          <a:lstStyle/>
          <a:p>
            <a:r>
              <a:rPr lang="en-US" dirty="0"/>
              <a:t>Business Understanding</a:t>
            </a:r>
            <a:endParaRPr lang="en-KE" dirty="0"/>
          </a:p>
        </p:txBody>
      </p:sp>
      <p:sp>
        <p:nvSpPr>
          <p:cNvPr id="3" name="Content Placeholder 2">
            <a:extLst>
              <a:ext uri="{FF2B5EF4-FFF2-40B4-BE49-F238E27FC236}">
                <a16:creationId xmlns:a16="http://schemas.microsoft.com/office/drawing/2014/main" id="{3514E261-86CA-9F55-CAD1-195F33215B80}"/>
              </a:ext>
            </a:extLst>
          </p:cNvPr>
          <p:cNvSpPr>
            <a:spLocks noGrp="1"/>
          </p:cNvSpPr>
          <p:nvPr>
            <p:ph idx="1"/>
          </p:nvPr>
        </p:nvSpPr>
        <p:spPr>
          <a:xfrm>
            <a:off x="677334" y="1488613"/>
            <a:ext cx="8596668" cy="3546095"/>
          </a:xfrm>
        </p:spPr>
        <p:txBody>
          <a:bodyPr/>
          <a:lstStyle/>
          <a:p>
            <a:r>
              <a:rPr lang="en-US" sz="2400" dirty="0"/>
              <a:t>The company seeks to broaden it’s portfolio by venturing into the aviation sector, intending to acquire and manage aircraft for both commercial and private uses. The objective is to pinpoint the aircraft that carry the most risks, thereby ensuring safety through the actions to be taken and reducing potential liabilities. This information will guide the purchasing decisions for the new aviation division, focusing on safety reliability</a:t>
            </a:r>
            <a:r>
              <a:rPr lang="en-US" dirty="0"/>
              <a:t>.</a:t>
            </a:r>
          </a:p>
        </p:txBody>
      </p:sp>
    </p:spTree>
    <p:extLst>
      <p:ext uri="{BB962C8B-B14F-4D97-AF65-F5344CB8AC3E}">
        <p14:creationId xmlns:p14="http://schemas.microsoft.com/office/powerpoint/2010/main" val="124504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D170-B794-AE3B-B02A-233DC903FA02}"/>
              </a:ext>
            </a:extLst>
          </p:cNvPr>
          <p:cNvSpPr>
            <a:spLocks noGrp="1"/>
          </p:cNvSpPr>
          <p:nvPr>
            <p:ph type="title"/>
          </p:nvPr>
        </p:nvSpPr>
        <p:spPr>
          <a:xfrm>
            <a:off x="677334" y="609600"/>
            <a:ext cx="8596668" cy="712424"/>
          </a:xfrm>
        </p:spPr>
        <p:txBody>
          <a:bodyPr>
            <a:normAutofit fontScale="90000"/>
          </a:bodyPr>
          <a:lstStyle/>
          <a:p>
            <a:r>
              <a:rPr lang="en-US" dirty="0"/>
              <a:t>Understanding of the data</a:t>
            </a:r>
            <a:br>
              <a:rPr lang="en-US" dirty="0"/>
            </a:br>
            <a:endParaRPr lang="en-KE" dirty="0"/>
          </a:p>
        </p:txBody>
      </p:sp>
      <p:sp>
        <p:nvSpPr>
          <p:cNvPr id="3" name="Content Placeholder 2">
            <a:extLst>
              <a:ext uri="{FF2B5EF4-FFF2-40B4-BE49-F238E27FC236}">
                <a16:creationId xmlns:a16="http://schemas.microsoft.com/office/drawing/2014/main" id="{E063B7B3-8B66-956D-8D53-157548F35DA0}"/>
              </a:ext>
            </a:extLst>
          </p:cNvPr>
          <p:cNvSpPr>
            <a:spLocks noGrp="1"/>
          </p:cNvSpPr>
          <p:nvPr>
            <p:ph idx="1"/>
          </p:nvPr>
        </p:nvSpPr>
        <p:spPr/>
        <p:txBody>
          <a:bodyPr>
            <a:normAutofit/>
          </a:bodyPr>
          <a:lstStyle/>
          <a:p>
            <a:pPr marL="457200" lvl="1" indent="0">
              <a:buNone/>
            </a:pPr>
            <a:r>
              <a:rPr lang="en-US" sz="2400" dirty="0"/>
              <a:t>The dataset includes temporal data with incident dates and information on accident identification from National Transportation Safety Board(NTSB) available on Kaggle up to ‘2023’ such as distinct event identifies and inquire kinds.</a:t>
            </a:r>
          </a:p>
          <a:p>
            <a:pPr marL="457200" lvl="1" indent="0">
              <a:buNone/>
            </a:pPr>
            <a:r>
              <a:rPr lang="en-US" sz="2400" dirty="0"/>
              <a:t>There is location information available, including precise locations and Countries of occurrence, nevertheless there is up to 40% missing data in certain variables.</a:t>
            </a:r>
          </a:p>
          <a:p>
            <a:pPr marL="457200" lvl="1" indent="0">
              <a:buNone/>
            </a:pPr>
            <a:endParaRPr lang="en-US" sz="2400" dirty="0"/>
          </a:p>
        </p:txBody>
      </p:sp>
    </p:spTree>
    <p:extLst>
      <p:ext uri="{BB962C8B-B14F-4D97-AF65-F5344CB8AC3E}">
        <p14:creationId xmlns:p14="http://schemas.microsoft.com/office/powerpoint/2010/main" val="987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170C-93F3-A906-EBCD-9AF6EC20A16C}"/>
              </a:ext>
            </a:extLst>
          </p:cNvPr>
          <p:cNvSpPr>
            <a:spLocks noGrp="1"/>
          </p:cNvSpPr>
          <p:nvPr>
            <p:ph type="title"/>
          </p:nvPr>
        </p:nvSpPr>
        <p:spPr/>
        <p:txBody>
          <a:bodyPr/>
          <a:lstStyle/>
          <a:p>
            <a:r>
              <a:rPr lang="en-US" dirty="0"/>
              <a:t>Fatality  and </a:t>
            </a:r>
            <a:r>
              <a:rPr lang="en-US" dirty="0" err="1"/>
              <a:t>Ununjured</a:t>
            </a:r>
            <a:r>
              <a:rPr lang="en-US" dirty="0"/>
              <a:t> Rates By Number of Engines.</a:t>
            </a:r>
            <a:endParaRPr lang="en-KE" dirty="0"/>
          </a:p>
        </p:txBody>
      </p:sp>
      <p:pic>
        <p:nvPicPr>
          <p:cNvPr id="10" name="Content Placeholder 9">
            <a:extLst>
              <a:ext uri="{FF2B5EF4-FFF2-40B4-BE49-F238E27FC236}">
                <a16:creationId xmlns:a16="http://schemas.microsoft.com/office/drawing/2014/main" id="{DC3AB1DE-999B-6FCF-4101-E45E3C6B80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586620"/>
            <a:ext cx="4513262" cy="3383135"/>
          </a:xfrm>
        </p:spPr>
      </p:pic>
      <p:sp>
        <p:nvSpPr>
          <p:cNvPr id="4" name="Text Placeholder 3">
            <a:extLst>
              <a:ext uri="{FF2B5EF4-FFF2-40B4-BE49-F238E27FC236}">
                <a16:creationId xmlns:a16="http://schemas.microsoft.com/office/drawing/2014/main" id="{851313A1-FD54-549B-836F-8CC8D1B341A9}"/>
              </a:ext>
            </a:extLst>
          </p:cNvPr>
          <p:cNvSpPr>
            <a:spLocks noGrp="1"/>
          </p:cNvSpPr>
          <p:nvPr>
            <p:ph type="body" sz="half" idx="2"/>
          </p:nvPr>
        </p:nvSpPr>
        <p:spPr/>
        <p:txBody>
          <a:bodyPr>
            <a:normAutofit/>
          </a:bodyPr>
          <a:lstStyle/>
          <a:p>
            <a:r>
              <a:rPr lang="en-US" dirty="0"/>
              <a:t>This plotting shows that Aircrafts with 3 engines hold both the highest uninjured rate and the lowest rate followed by aircrafts with 4 engines.</a:t>
            </a:r>
          </a:p>
        </p:txBody>
      </p:sp>
    </p:spTree>
    <p:extLst>
      <p:ext uri="{BB962C8B-B14F-4D97-AF65-F5344CB8AC3E}">
        <p14:creationId xmlns:p14="http://schemas.microsoft.com/office/powerpoint/2010/main" val="31606446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821</TotalTime>
  <Words>360</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system-ui</vt:lpstr>
      <vt:lpstr>Trebuchet MS</vt:lpstr>
      <vt:lpstr>Wingdings 3</vt:lpstr>
      <vt:lpstr>Facet</vt:lpstr>
      <vt:lpstr>Aviation Accident Analysis</vt:lpstr>
      <vt:lpstr>Overview  </vt:lpstr>
      <vt:lpstr>Understanding the problem </vt:lpstr>
      <vt:lpstr>PowerPoint Presentation</vt:lpstr>
      <vt:lpstr>Business Understanding</vt:lpstr>
      <vt:lpstr>Understanding of the data </vt:lpstr>
      <vt:lpstr>Fatality  and Ununjured Rates By Number of Engines.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1</cp:revision>
  <dcterms:created xsi:type="dcterms:W3CDTF">2024-06-15T06:54:37Z</dcterms:created>
  <dcterms:modified xsi:type="dcterms:W3CDTF">2024-06-15T20:35:57Z</dcterms:modified>
</cp:coreProperties>
</file>