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3" r:id="rId6"/>
    <p:sldId id="262" r:id="rId7"/>
    <p:sldId id="264" r:id="rId8"/>
    <p:sldId id="265" r:id="rId9"/>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8" d="100"/>
          <a:sy n="58" d="100"/>
        </p:scale>
        <p:origin x="9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BB80C-BC6D-3ABA-9BB1-000EE1B1B0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3C5001FF-8E27-C180-5620-4F091E1BC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0EDC168-9653-4928-FD75-0CF8634DFA53}"/>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F9FEFD56-F6AB-F7DE-3B71-E2907C86E59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E2A3691-D7D7-E082-C481-C9C2F84E163A}"/>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3403869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5F336-53CA-869F-B7CA-4CE0439CD013}"/>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79DC6D1A-F202-F45A-9364-69F747BB8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41FB201-4BC4-D785-2C60-351B54EE5372}"/>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A4DD6A8D-B3F1-AA2D-C23F-40A849EB6140}"/>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627CB29-E9FB-2597-6208-65403861B62D}"/>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52216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5CF526-100B-DBF3-6C2F-670272DE4C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4FE8B72-692A-666B-DEFA-0E59A3274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3F6CD5D-37EB-7C6B-AA78-25522A70F38E}"/>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538AC73B-24BA-ACBE-3371-12965EFD324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7B6B42A0-017B-6538-D81C-E5EB5755D67D}"/>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3909008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DE92D-C1CD-0858-5245-0AAC62C884BC}"/>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747D7E7B-84C5-907F-CE63-7CFA7EC11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9AB401D-1E3A-01A4-CEF4-CA5B1DF96DB3}"/>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CEE97156-664E-060E-48B4-ACEA8F10C00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A6A28BB-8956-27C0-31FA-40A9095A02F7}"/>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3700631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F2AE-DB35-A1DA-24A7-5D28B8669F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1B03F4BD-B9F3-F086-4B3D-FDAF61337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4A1CA5-20B5-795B-50E4-40C752266384}"/>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F88DA70C-7A75-1BB6-8832-C83FC51B9FC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A85E45B2-F9EF-C82E-EB46-9A8B122D436F}"/>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3597764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CBDA0-804C-84CB-863F-19AAA3C9C0D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A200D7BE-26DB-059C-2746-60C98D58D1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2AA8A588-78E0-4374-954E-13BCBD19A5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0CB01F2-66E4-4E7D-9294-FC7264470414}"/>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6" name="Footer Placeholder 5">
            <a:extLst>
              <a:ext uri="{FF2B5EF4-FFF2-40B4-BE49-F238E27FC236}">
                <a16:creationId xmlns:a16="http://schemas.microsoft.com/office/drawing/2014/main" id="{2DD5B3F5-B507-4ECC-3C8F-535DAB24D6F0}"/>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2052A1FD-CBA5-C763-E556-974EA69673C9}"/>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101093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3E91F-A954-5B6D-2D49-7D4FB9DF005B}"/>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FD51CE24-9093-BAA8-4FC6-3BF2E1F160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A5C073-352D-5CE7-7328-8148E1380B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E8EEBEE-11AC-B443-1F3C-E763B16C8A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BC213-4489-839A-765A-F7DA7687A9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1AFD4CC8-D613-BEF4-1540-12A972A968EB}"/>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8" name="Footer Placeholder 7">
            <a:extLst>
              <a:ext uri="{FF2B5EF4-FFF2-40B4-BE49-F238E27FC236}">
                <a16:creationId xmlns:a16="http://schemas.microsoft.com/office/drawing/2014/main" id="{56E467ED-8987-FCE2-7F3B-7E96CD84C6A4}"/>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9613F1F5-5ED5-C480-325F-834F233A7258}"/>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141746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B725-A090-0C98-01B0-F1D6E45AFEB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A5E7CC19-CD6C-43C8-AE86-510C9750960C}"/>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4" name="Footer Placeholder 3">
            <a:extLst>
              <a:ext uri="{FF2B5EF4-FFF2-40B4-BE49-F238E27FC236}">
                <a16:creationId xmlns:a16="http://schemas.microsoft.com/office/drawing/2014/main" id="{3FAC04A4-C00F-8B37-2F1B-5A3FE4C85CCF}"/>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23529F17-FB9F-9B28-5F6D-A826418668E1}"/>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129848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76A6A9-4A8E-F33B-1042-B4439785B077}"/>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3" name="Footer Placeholder 2">
            <a:extLst>
              <a:ext uri="{FF2B5EF4-FFF2-40B4-BE49-F238E27FC236}">
                <a16:creationId xmlns:a16="http://schemas.microsoft.com/office/drawing/2014/main" id="{187FA7FA-4456-D29A-5871-F5F55AEB5C47}"/>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7EDE84E8-274E-7F68-3BF3-63D7C9C09030}"/>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49541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F4BD-687C-AE82-5F65-CC09BFB686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3C823418-A6E7-65EB-404D-706E8143BD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3B439BE7-F76A-88E9-6671-FD25F2A0A3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A03C2-512A-EFEF-49EA-5ECF2F36C8AD}"/>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6" name="Footer Placeholder 5">
            <a:extLst>
              <a:ext uri="{FF2B5EF4-FFF2-40B4-BE49-F238E27FC236}">
                <a16:creationId xmlns:a16="http://schemas.microsoft.com/office/drawing/2014/main" id="{4DB9D0BF-B4A8-E127-092B-19E1B3920E5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A4F39A8-AC08-A734-4C03-D64B2134E728}"/>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217535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375-F281-D224-1945-6144EA6BE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83E9C0F1-2953-FCE0-0453-05FFC28A0D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506E0E66-C8A3-0C9D-1DFD-C3DE179C5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CB5A5B-CE26-6FC4-1B7F-F583EE16DCDC}"/>
              </a:ext>
            </a:extLst>
          </p:cNvPr>
          <p:cNvSpPr>
            <a:spLocks noGrp="1"/>
          </p:cNvSpPr>
          <p:nvPr>
            <p:ph type="dt" sz="half" idx="10"/>
          </p:nvPr>
        </p:nvSpPr>
        <p:spPr/>
        <p:txBody>
          <a:bodyPr/>
          <a:lstStyle/>
          <a:p>
            <a:fld id="{60B614D3-7FAA-4441-B8A0-A5984AE5B58F}" type="datetimeFigureOut">
              <a:rPr lang="en-KE" smtClean="0"/>
              <a:t>14/06/2024</a:t>
            </a:fld>
            <a:endParaRPr lang="en-KE"/>
          </a:p>
        </p:txBody>
      </p:sp>
      <p:sp>
        <p:nvSpPr>
          <p:cNvPr id="6" name="Footer Placeholder 5">
            <a:extLst>
              <a:ext uri="{FF2B5EF4-FFF2-40B4-BE49-F238E27FC236}">
                <a16:creationId xmlns:a16="http://schemas.microsoft.com/office/drawing/2014/main" id="{CC4EFA80-3E41-112A-F6B2-6500A7CE4E23}"/>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38141F6-9015-3B25-F388-68D866745634}"/>
              </a:ext>
            </a:extLst>
          </p:cNvPr>
          <p:cNvSpPr>
            <a:spLocks noGrp="1"/>
          </p:cNvSpPr>
          <p:nvPr>
            <p:ph type="sldNum" sz="quarter" idx="12"/>
          </p:nvPr>
        </p:nvSpPr>
        <p:spPr/>
        <p:txBody>
          <a:bodyPr/>
          <a:lstStyle/>
          <a:p>
            <a:fld id="{512B4BCC-0AFB-4C4A-99E7-0D2BC271666A}" type="slidenum">
              <a:rPr lang="en-KE" smtClean="0"/>
              <a:t>‹#›</a:t>
            </a:fld>
            <a:endParaRPr lang="en-KE"/>
          </a:p>
        </p:txBody>
      </p:sp>
    </p:spTree>
    <p:extLst>
      <p:ext uri="{BB962C8B-B14F-4D97-AF65-F5344CB8AC3E}">
        <p14:creationId xmlns:p14="http://schemas.microsoft.com/office/powerpoint/2010/main" val="4550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E176C-7613-BA2F-D27C-34BD9F2F26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1248969-AB36-B2DE-7287-E543C0FCF7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D61CDB5-56F2-4328-23EB-4F6F576DAA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614D3-7FAA-4441-B8A0-A5984AE5B58F}" type="datetimeFigureOut">
              <a:rPr lang="en-KE" smtClean="0"/>
              <a:t>14/06/2024</a:t>
            </a:fld>
            <a:endParaRPr lang="en-KE"/>
          </a:p>
        </p:txBody>
      </p:sp>
      <p:sp>
        <p:nvSpPr>
          <p:cNvPr id="5" name="Footer Placeholder 4">
            <a:extLst>
              <a:ext uri="{FF2B5EF4-FFF2-40B4-BE49-F238E27FC236}">
                <a16:creationId xmlns:a16="http://schemas.microsoft.com/office/drawing/2014/main" id="{42B6DD28-BDEC-E828-0784-5500BA1963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A613D79D-7A44-7AE4-6EEC-1A3B32E987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2B4BCC-0AFB-4C4A-99E7-0D2BC271666A}" type="slidenum">
              <a:rPr lang="en-KE" smtClean="0"/>
              <a:t>‹#›</a:t>
            </a:fld>
            <a:endParaRPr lang="en-KE"/>
          </a:p>
        </p:txBody>
      </p:sp>
    </p:spTree>
    <p:extLst>
      <p:ext uri="{BB962C8B-B14F-4D97-AF65-F5344CB8AC3E}">
        <p14:creationId xmlns:p14="http://schemas.microsoft.com/office/powerpoint/2010/main" val="124708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7C8BC-8044-F66C-C04F-AB00E1CD30DB}"/>
              </a:ext>
            </a:extLst>
          </p:cNvPr>
          <p:cNvSpPr>
            <a:spLocks noGrp="1"/>
          </p:cNvSpPr>
          <p:nvPr>
            <p:ph type="ctrTitle"/>
          </p:nvPr>
        </p:nvSpPr>
        <p:spPr/>
        <p:txBody>
          <a:bodyPr/>
          <a:lstStyle/>
          <a:p>
            <a:r>
              <a:rPr lang="en-US" dirty="0"/>
              <a:t>Aviation dataset</a:t>
            </a:r>
            <a:endParaRPr lang="en-KE" dirty="0"/>
          </a:p>
        </p:txBody>
      </p:sp>
      <p:sp>
        <p:nvSpPr>
          <p:cNvPr id="3" name="Subtitle 2">
            <a:extLst>
              <a:ext uri="{FF2B5EF4-FFF2-40B4-BE49-F238E27FC236}">
                <a16:creationId xmlns:a16="http://schemas.microsoft.com/office/drawing/2014/main" id="{C2C97286-E429-F616-3E28-2F67A2C3BF6A}"/>
              </a:ext>
            </a:extLst>
          </p:cNvPr>
          <p:cNvSpPr>
            <a:spLocks noGrp="1"/>
          </p:cNvSpPr>
          <p:nvPr>
            <p:ph type="subTitle" idx="1"/>
          </p:nvPr>
        </p:nvSpPr>
        <p:spPr>
          <a:xfrm>
            <a:off x="1524000" y="3602038"/>
            <a:ext cx="9144000" cy="364034"/>
          </a:xfrm>
        </p:spPr>
        <p:txBody>
          <a:bodyPr>
            <a:normAutofit fontScale="92500" lnSpcReduction="10000"/>
          </a:bodyPr>
          <a:lstStyle/>
          <a:p>
            <a:r>
              <a:rPr lang="en-US" dirty="0"/>
              <a:t>Jet Analysis</a:t>
            </a:r>
          </a:p>
          <a:p>
            <a:endParaRPr lang="en-KE" dirty="0"/>
          </a:p>
        </p:txBody>
      </p:sp>
    </p:spTree>
    <p:extLst>
      <p:ext uri="{BB962C8B-B14F-4D97-AF65-F5344CB8AC3E}">
        <p14:creationId xmlns:p14="http://schemas.microsoft.com/office/powerpoint/2010/main" val="2603575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8F6090-F9B7-F4F4-3C1C-C691CFD642FB}"/>
              </a:ext>
            </a:extLst>
          </p:cNvPr>
          <p:cNvSpPr txBox="1"/>
          <p:nvPr/>
        </p:nvSpPr>
        <p:spPr>
          <a:xfrm>
            <a:off x="661012" y="2499507"/>
            <a:ext cx="10565176" cy="1200329"/>
          </a:xfrm>
          <a:prstGeom prst="rect">
            <a:avLst/>
          </a:prstGeom>
          <a:noFill/>
        </p:spPr>
        <p:txBody>
          <a:bodyPr wrap="square">
            <a:spAutoFit/>
          </a:bodyPr>
          <a:lstStyle/>
          <a:p>
            <a:r>
              <a:rPr lang="en-US" dirty="0"/>
              <a:t>Embarking on a high-flying adventure in the world of aviation! As we venture into the aviation industry it’s crucial to understand the landscape of airline safety. We’re conducting an in depth analysis of aircraft accidents. This will guide our strategic decisions ensuring safety remains our top priority as we expand into this new domain. </a:t>
            </a:r>
            <a:endParaRPr lang="en-KE" dirty="0"/>
          </a:p>
        </p:txBody>
      </p:sp>
    </p:spTree>
    <p:extLst>
      <p:ext uri="{BB962C8B-B14F-4D97-AF65-F5344CB8AC3E}">
        <p14:creationId xmlns:p14="http://schemas.microsoft.com/office/powerpoint/2010/main" val="391404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0CFA25-3891-6E18-FB08-E3A61D75C213}"/>
              </a:ext>
            </a:extLst>
          </p:cNvPr>
          <p:cNvSpPr txBox="1"/>
          <p:nvPr/>
        </p:nvSpPr>
        <p:spPr>
          <a:xfrm>
            <a:off x="1674564" y="2831590"/>
            <a:ext cx="8516038" cy="3416320"/>
          </a:xfrm>
          <a:prstGeom prst="rect">
            <a:avLst/>
          </a:prstGeom>
          <a:noFill/>
        </p:spPr>
        <p:txBody>
          <a:bodyPr wrap="square">
            <a:spAutoFit/>
          </a:bodyPr>
          <a:lstStyle/>
          <a:p>
            <a:r>
              <a:rPr lang="en-US" dirty="0"/>
              <a:t>Analysis Method Narrowed down to the following 10 manufacturers from 89,000 NTSB accident records: </a:t>
            </a:r>
          </a:p>
          <a:p>
            <a:r>
              <a:rPr lang="en-US" dirty="0"/>
              <a:t>Boeing </a:t>
            </a:r>
          </a:p>
          <a:p>
            <a:r>
              <a:rPr lang="en-US" dirty="0"/>
              <a:t>Airbus </a:t>
            </a:r>
          </a:p>
          <a:p>
            <a:r>
              <a:rPr lang="en-US" dirty="0"/>
              <a:t>Bombardier</a:t>
            </a:r>
          </a:p>
          <a:p>
            <a:r>
              <a:rPr lang="en-US" dirty="0"/>
              <a:t> Embraer </a:t>
            </a:r>
          </a:p>
          <a:p>
            <a:r>
              <a:rPr lang="en-US" dirty="0"/>
              <a:t>Dassault </a:t>
            </a:r>
          </a:p>
          <a:p>
            <a:r>
              <a:rPr lang="en-US" dirty="0"/>
              <a:t>Gulfstream </a:t>
            </a:r>
          </a:p>
          <a:p>
            <a:r>
              <a:rPr lang="en-US" dirty="0" err="1"/>
              <a:t>Cessn</a:t>
            </a:r>
            <a:endParaRPr lang="en-US" dirty="0"/>
          </a:p>
          <a:p>
            <a:r>
              <a:rPr lang="en-US" dirty="0"/>
              <a:t>a Pilatus </a:t>
            </a:r>
          </a:p>
          <a:p>
            <a:r>
              <a:rPr lang="en-US" dirty="0"/>
              <a:t>Hawker</a:t>
            </a:r>
          </a:p>
          <a:p>
            <a:r>
              <a:rPr lang="en-US" dirty="0"/>
              <a:t> </a:t>
            </a:r>
            <a:r>
              <a:rPr lang="en-US" dirty="0" err="1"/>
              <a:t>Mitsubish</a:t>
            </a:r>
            <a:endParaRPr lang="en-KE" dirty="0"/>
          </a:p>
        </p:txBody>
      </p:sp>
    </p:spTree>
    <p:extLst>
      <p:ext uri="{BB962C8B-B14F-4D97-AF65-F5344CB8AC3E}">
        <p14:creationId xmlns:p14="http://schemas.microsoft.com/office/powerpoint/2010/main" val="24366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FD325-E6DC-CEC1-380C-4A5DF0636DEE}"/>
              </a:ext>
            </a:extLst>
          </p:cNvPr>
          <p:cNvSpPr>
            <a:spLocks noGrp="1"/>
          </p:cNvSpPr>
          <p:nvPr>
            <p:ph type="title"/>
          </p:nvPr>
        </p:nvSpPr>
        <p:spPr>
          <a:xfrm>
            <a:off x="672029" y="365125"/>
            <a:ext cx="10681771" cy="1325563"/>
          </a:xfrm>
        </p:spPr>
        <p:txBody>
          <a:bodyPr/>
          <a:lstStyle/>
          <a:p>
            <a:r>
              <a:rPr lang="en-US" dirty="0"/>
              <a:t>Measurements of Safety</a:t>
            </a:r>
            <a:endParaRPr lang="en-KE" dirty="0"/>
          </a:p>
        </p:txBody>
      </p:sp>
      <p:sp>
        <p:nvSpPr>
          <p:cNvPr id="3" name="Content Placeholder 2">
            <a:extLst>
              <a:ext uri="{FF2B5EF4-FFF2-40B4-BE49-F238E27FC236}">
                <a16:creationId xmlns:a16="http://schemas.microsoft.com/office/drawing/2014/main" id="{D4A724FD-AF63-C63B-0E6F-C9AC022CCBAA}"/>
              </a:ext>
            </a:extLst>
          </p:cNvPr>
          <p:cNvSpPr>
            <a:spLocks noGrp="1"/>
          </p:cNvSpPr>
          <p:nvPr>
            <p:ph idx="1"/>
          </p:nvPr>
        </p:nvSpPr>
        <p:spPr>
          <a:xfrm>
            <a:off x="396607" y="1825625"/>
            <a:ext cx="10957193" cy="2647223"/>
          </a:xfrm>
        </p:spPr>
        <p:txBody>
          <a:bodyPr/>
          <a:lstStyle/>
          <a:p>
            <a:r>
              <a:rPr lang="en-US" dirty="0"/>
              <a:t>Average fatal, minor and serious injuries</a:t>
            </a:r>
          </a:p>
          <a:p>
            <a:r>
              <a:rPr lang="en-US" dirty="0"/>
              <a:t> Uninjured rate </a:t>
            </a:r>
          </a:p>
          <a:p>
            <a:r>
              <a:rPr lang="en-US" dirty="0"/>
              <a:t>Fatality Rate </a:t>
            </a:r>
          </a:p>
          <a:p>
            <a:r>
              <a:rPr lang="en-US" dirty="0"/>
              <a:t>Number of </a:t>
            </a:r>
            <a:r>
              <a:rPr lang="en-US" dirty="0" err="1"/>
              <a:t>occurences</a:t>
            </a:r>
            <a:r>
              <a:rPr lang="en-US" dirty="0"/>
              <a:t> of incidences/accidents </a:t>
            </a:r>
            <a:endParaRPr lang="en-KE" dirty="0"/>
          </a:p>
        </p:txBody>
      </p:sp>
    </p:spTree>
    <p:extLst>
      <p:ext uri="{BB962C8B-B14F-4D97-AF65-F5344CB8AC3E}">
        <p14:creationId xmlns:p14="http://schemas.microsoft.com/office/powerpoint/2010/main" val="229789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A43DB7-C60D-8868-2595-347EFCC8A699}"/>
              </a:ext>
            </a:extLst>
          </p:cNvPr>
          <p:cNvPicPr>
            <a:picLocks noChangeAspect="1"/>
          </p:cNvPicPr>
          <p:nvPr/>
        </p:nvPicPr>
        <p:blipFill>
          <a:blip r:embed="rId2"/>
          <a:stretch>
            <a:fillRect/>
          </a:stretch>
        </p:blipFill>
        <p:spPr>
          <a:xfrm>
            <a:off x="3338512" y="1004887"/>
            <a:ext cx="5514975" cy="4848225"/>
          </a:xfrm>
          <a:prstGeom prst="rect">
            <a:avLst/>
          </a:prstGeom>
        </p:spPr>
      </p:pic>
    </p:spTree>
    <p:extLst>
      <p:ext uri="{BB962C8B-B14F-4D97-AF65-F5344CB8AC3E}">
        <p14:creationId xmlns:p14="http://schemas.microsoft.com/office/powerpoint/2010/main" val="874051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5890-E513-C792-97D1-E510C3426952}"/>
              </a:ext>
            </a:extLst>
          </p:cNvPr>
          <p:cNvSpPr>
            <a:spLocks noGrp="1"/>
          </p:cNvSpPr>
          <p:nvPr>
            <p:ph type="title"/>
          </p:nvPr>
        </p:nvSpPr>
        <p:spPr/>
        <p:txBody>
          <a:bodyPr/>
          <a:lstStyle/>
          <a:p>
            <a:r>
              <a:rPr lang="en-US" i="1" u="sng" dirty="0"/>
              <a:t>FINDINGS</a:t>
            </a:r>
            <a:r>
              <a:rPr lang="en-US" dirty="0"/>
              <a:t> </a:t>
            </a:r>
            <a:endParaRPr lang="en-KE" dirty="0"/>
          </a:p>
        </p:txBody>
      </p:sp>
      <p:sp>
        <p:nvSpPr>
          <p:cNvPr id="3" name="Picture Placeholder 2">
            <a:extLst>
              <a:ext uri="{FF2B5EF4-FFF2-40B4-BE49-F238E27FC236}">
                <a16:creationId xmlns:a16="http://schemas.microsoft.com/office/drawing/2014/main" id="{90569196-AF15-4FA4-76B0-183F7C731508}"/>
              </a:ext>
            </a:extLst>
          </p:cNvPr>
          <p:cNvSpPr>
            <a:spLocks noGrp="1"/>
          </p:cNvSpPr>
          <p:nvPr>
            <p:ph type="pic" idx="1"/>
          </p:nvPr>
        </p:nvSpPr>
        <p:spPr>
          <a:xfrm>
            <a:off x="3331167" y="778104"/>
            <a:ext cx="6172200" cy="4873625"/>
          </a:xfrm>
        </p:spPr>
      </p:sp>
      <p:sp>
        <p:nvSpPr>
          <p:cNvPr id="4" name="Text Placeholder 3">
            <a:extLst>
              <a:ext uri="{FF2B5EF4-FFF2-40B4-BE49-F238E27FC236}">
                <a16:creationId xmlns:a16="http://schemas.microsoft.com/office/drawing/2014/main" id="{D766AC76-6C27-6403-FAA8-59FEC8245BB1}"/>
              </a:ext>
            </a:extLst>
          </p:cNvPr>
          <p:cNvSpPr>
            <a:spLocks noGrp="1"/>
          </p:cNvSpPr>
          <p:nvPr>
            <p:ph type="body" sz="half" idx="2"/>
          </p:nvPr>
        </p:nvSpPr>
        <p:spPr>
          <a:xfrm>
            <a:off x="839788" y="2057400"/>
            <a:ext cx="1506805" cy="45719"/>
          </a:xfrm>
        </p:spPr>
        <p:txBody>
          <a:bodyPr>
            <a:normAutofit fontScale="25000" lnSpcReduction="20000"/>
          </a:bodyPr>
          <a:lstStyle/>
          <a:p>
            <a:endParaRPr lang="en-KE" dirty="0"/>
          </a:p>
        </p:txBody>
      </p:sp>
      <p:pic>
        <p:nvPicPr>
          <p:cNvPr id="6" name="Picture 5">
            <a:extLst>
              <a:ext uri="{FF2B5EF4-FFF2-40B4-BE49-F238E27FC236}">
                <a16:creationId xmlns:a16="http://schemas.microsoft.com/office/drawing/2014/main" id="{A9EE8093-6582-1FBF-97C3-BDD87D6FCDE1}"/>
              </a:ext>
            </a:extLst>
          </p:cNvPr>
          <p:cNvPicPr>
            <a:picLocks noChangeAspect="1"/>
          </p:cNvPicPr>
          <p:nvPr/>
        </p:nvPicPr>
        <p:blipFill>
          <a:blip r:embed="rId2"/>
          <a:stretch>
            <a:fillRect/>
          </a:stretch>
        </p:blipFill>
        <p:spPr>
          <a:xfrm>
            <a:off x="3338512" y="1004887"/>
            <a:ext cx="5514975" cy="4848225"/>
          </a:xfrm>
          <a:prstGeom prst="rect">
            <a:avLst/>
          </a:prstGeom>
        </p:spPr>
      </p:pic>
    </p:spTree>
    <p:extLst>
      <p:ext uri="{BB962C8B-B14F-4D97-AF65-F5344CB8AC3E}">
        <p14:creationId xmlns:p14="http://schemas.microsoft.com/office/powerpoint/2010/main" val="1494041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D259D5-A1FC-D30E-3CC9-302B13E2AAE0}"/>
              </a:ext>
            </a:extLst>
          </p:cNvPr>
          <p:cNvPicPr>
            <a:picLocks noChangeAspect="1"/>
          </p:cNvPicPr>
          <p:nvPr/>
        </p:nvPicPr>
        <p:blipFill>
          <a:blip r:embed="rId2"/>
          <a:stretch>
            <a:fillRect/>
          </a:stretch>
        </p:blipFill>
        <p:spPr>
          <a:xfrm>
            <a:off x="3128962" y="1204912"/>
            <a:ext cx="5934075" cy="4448175"/>
          </a:xfrm>
          <a:prstGeom prst="rect">
            <a:avLst/>
          </a:prstGeom>
        </p:spPr>
      </p:pic>
    </p:spTree>
    <p:extLst>
      <p:ext uri="{BB962C8B-B14F-4D97-AF65-F5344CB8AC3E}">
        <p14:creationId xmlns:p14="http://schemas.microsoft.com/office/powerpoint/2010/main" val="3609583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0603-3350-7040-8561-828584DF99D2}"/>
              </a:ext>
            </a:extLst>
          </p:cNvPr>
          <p:cNvSpPr>
            <a:spLocks noGrp="1"/>
          </p:cNvSpPr>
          <p:nvPr>
            <p:ph type="title"/>
          </p:nvPr>
        </p:nvSpPr>
        <p:spPr/>
        <p:txBody>
          <a:bodyPr/>
          <a:lstStyle/>
          <a:p>
            <a:r>
              <a:rPr lang="fr-FR" dirty="0" err="1"/>
              <a:t>Recommendations</a:t>
            </a:r>
            <a:endParaRPr lang="en-KE" dirty="0"/>
          </a:p>
        </p:txBody>
      </p:sp>
      <p:sp>
        <p:nvSpPr>
          <p:cNvPr id="3" name="Content Placeholder 2">
            <a:extLst>
              <a:ext uri="{FF2B5EF4-FFF2-40B4-BE49-F238E27FC236}">
                <a16:creationId xmlns:a16="http://schemas.microsoft.com/office/drawing/2014/main" id="{8E077AD2-5F74-3C87-6AA9-5E23C09E4B82}"/>
              </a:ext>
            </a:extLst>
          </p:cNvPr>
          <p:cNvSpPr>
            <a:spLocks noGrp="1"/>
          </p:cNvSpPr>
          <p:nvPr>
            <p:ph idx="1"/>
          </p:nvPr>
        </p:nvSpPr>
        <p:spPr>
          <a:xfrm>
            <a:off x="838200" y="1825625"/>
            <a:ext cx="10515600" cy="1479435"/>
          </a:xfrm>
        </p:spPr>
        <p:txBody>
          <a:bodyPr/>
          <a:lstStyle/>
          <a:p>
            <a:r>
              <a:rPr lang="fr-FR" dirty="0"/>
              <a:t>Embraer - Commercial Division </a:t>
            </a:r>
          </a:p>
          <a:p>
            <a:r>
              <a:rPr lang="fr-FR" dirty="0"/>
              <a:t>Bombardier CL-600 - </a:t>
            </a:r>
            <a:r>
              <a:rPr lang="fr-FR" dirty="0" err="1"/>
              <a:t>Private</a:t>
            </a:r>
            <a:r>
              <a:rPr lang="fr-FR" dirty="0"/>
              <a:t> Division</a:t>
            </a:r>
            <a:endParaRPr lang="en-KE" dirty="0"/>
          </a:p>
        </p:txBody>
      </p:sp>
    </p:spTree>
    <p:extLst>
      <p:ext uri="{BB962C8B-B14F-4D97-AF65-F5344CB8AC3E}">
        <p14:creationId xmlns:p14="http://schemas.microsoft.com/office/powerpoint/2010/main" val="138877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123</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Aviation dataset</vt:lpstr>
      <vt:lpstr>PowerPoint Presentation</vt:lpstr>
      <vt:lpstr>PowerPoint Presentation</vt:lpstr>
      <vt:lpstr>Measurements of Safety</vt:lpstr>
      <vt:lpstr>PowerPoint Presentation</vt:lpstr>
      <vt:lpstr>FINDINGS </vt:lpstr>
      <vt:lpstr>PowerPoint Presentation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1</cp:revision>
  <dcterms:created xsi:type="dcterms:W3CDTF">2024-06-14T20:20:55Z</dcterms:created>
  <dcterms:modified xsi:type="dcterms:W3CDTF">2024-06-14T20:34:03Z</dcterms:modified>
</cp:coreProperties>
</file>