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77" r:id="rId2"/>
    <p:sldId id="482" r:id="rId3"/>
    <p:sldId id="464" r:id="rId4"/>
    <p:sldId id="465" r:id="rId5"/>
    <p:sldId id="466" r:id="rId6"/>
    <p:sldId id="467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  <p:sldId id="470" r:id="rId16"/>
    <p:sldId id="471" r:id="rId17"/>
    <p:sldId id="483" r:id="rId18"/>
    <p:sldId id="484" r:id="rId19"/>
    <p:sldId id="485" r:id="rId20"/>
    <p:sldId id="486" r:id="rId21"/>
    <p:sldId id="472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CB6BBEF7-9717-4733-A929-535518E6EBF6}">
          <p14:sldIdLst>
            <p14:sldId id="277"/>
            <p14:sldId id="482"/>
            <p14:sldId id="464"/>
            <p14:sldId id="465"/>
            <p14:sldId id="466"/>
            <p14:sldId id="467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70"/>
            <p14:sldId id="471"/>
            <p14:sldId id="483"/>
            <p14:sldId id="484"/>
            <p14:sldId id="485"/>
            <p14:sldId id="486"/>
            <p14:sldId id="472"/>
          </p14:sldIdLst>
        </p14:section>
        <p14:section name="Crie sua Apresentação" id="{16378913-E5ED-4281-BAF5-F1F938CB0BED}">
          <p14:sldIdLst/>
        </p14:section>
        <p14:section name="Faça sua Apresentação" id="{71D59651-8EFA-4415-9623-98B4C4A8699C}">
          <p14:sldIdLst/>
        </p14:section>
        <p14:section name="Ainda Tem Mais!" id="{2E16B512-814A-4DC1-A986-25475E10E0E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3300"/>
    <a:srgbClr val="FF9900"/>
    <a:srgbClr val="0033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2" autoAdjust="0"/>
    <p:restoredTop sz="89825" autoAdjust="0"/>
  </p:normalViewPr>
  <p:slideViewPr>
    <p:cSldViewPr>
      <p:cViewPr varScale="1">
        <p:scale>
          <a:sx n="80" d="100"/>
          <a:sy n="80" d="100"/>
        </p:scale>
        <p:origin x="181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00F830A1-3891-4B82-A120-081866556DA0}" type="datetimeFigureOut">
              <a:pPr/>
              <a:t>19/02/2019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58CC9574-A819-4FE4-99A7-1E27AD09ADC2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86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Esta </a:t>
            </a:r>
            <a:r>
              <a:rPr lang="pt-BR" dirty="0" smtClean="0"/>
              <a:t>apresentação demonstra os novos recursos do PowerPoint e é visualizada com melhor resolução no modo Apresentação de Slides. Esses slides foram projetados para fornecer a você idéias excelentes de criação de apresentações no PowerPoint 2010.</a:t>
            </a:r>
          </a:p>
          <a:p>
            <a:endParaRPr lang="pt-BR" dirty="0" smtClean="0"/>
          </a:p>
          <a:p>
            <a:r>
              <a:rPr lang="pt-BR" dirty="0" smtClean="0"/>
              <a:t>Para obter mais exemplos de modelos, clique na guia Arquivo e, na guia Novo, clique em Exemplos de Modelos.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286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424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42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424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42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pt-BR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19/02/2019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pt-BR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pt-BR"/>
              <a:t>Clique para editar o estilo do subtítulo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pt-BR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ídia com Legen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19/02/2019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pt-BR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pt-BR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 eaLnBrk="1" latinLnBrk="0" hangingPunct="1">
              <a:buNone/>
              <a:defRPr kumimoji="0" lang="pt-BR"/>
            </a:lvl1pPr>
          </a:lstStyle>
          <a:p>
            <a:pPr eaLnBrk="1" latinLnBrk="0" hangingPunct="1"/>
            <a:r>
              <a:rPr lang="pt-BR" smtClean="0"/>
              <a:t>Clique no ícone para adicionar mídia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pt-BR" sz="2400">
                <a:solidFill>
                  <a:schemeClr val="bg1"/>
                </a:solidFill>
              </a:defRPr>
            </a:lvl1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pt-BR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ctr" eaLnBrk="1" latinLnBrk="0" hangingPunct="1">
              <a:defRPr kumimoji="0" lang="pt-BR"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pt-BR" sz="3200"/>
            </a:lvl1pPr>
            <a:lvl2pPr marL="457200" indent="0" eaLnBrk="1" latinLnBrk="0" hangingPunct="1">
              <a:buNone/>
              <a:defRPr kumimoji="0" lang="pt-BR" sz="2800"/>
            </a:lvl2pPr>
            <a:lvl3pPr marL="914400" indent="0" eaLnBrk="1" latinLnBrk="0" hangingPunct="1">
              <a:buNone/>
              <a:defRPr kumimoji="0" lang="pt-BR" sz="2400"/>
            </a:lvl3pPr>
            <a:lvl4pPr marL="1371600" indent="0" eaLnBrk="1" latinLnBrk="0" hangingPunct="1">
              <a:buNone/>
              <a:defRPr kumimoji="0" lang="pt-BR" sz="2000"/>
            </a:lvl4pPr>
            <a:lvl5pPr marL="1828800" indent="0" eaLnBrk="1" latinLnBrk="0" hangingPunct="1">
              <a:buNone/>
              <a:defRPr kumimoji="0" lang="pt-BR" sz="2000"/>
            </a:lvl5pPr>
            <a:lvl6pPr marL="2286000" indent="0" eaLnBrk="1" latinLnBrk="0" hangingPunct="1">
              <a:buNone/>
              <a:defRPr kumimoji="0" lang="pt-BR" sz="2000"/>
            </a:lvl6pPr>
            <a:lvl7pPr marL="2743200" indent="0" eaLnBrk="1" latinLnBrk="0" hangingPunct="1">
              <a:buNone/>
              <a:defRPr kumimoji="0" lang="pt-BR" sz="2000"/>
            </a:lvl7pPr>
            <a:lvl8pPr marL="3200400" indent="0" eaLnBrk="1" latinLnBrk="0" hangingPunct="1">
              <a:buNone/>
              <a:defRPr kumimoji="0" lang="pt-BR" sz="2000"/>
            </a:lvl8pPr>
            <a:lvl9pPr marL="3657600" indent="0" eaLnBrk="1" latinLnBrk="0" hangingPunct="1">
              <a:buNone/>
              <a:defRPr kumimoji="0" lang="pt-BR" sz="2000"/>
            </a:lvl9pPr>
          </a:lstStyle>
          <a:p>
            <a:pPr eaLnBrk="1" latinLnBrk="0" hangingPunct="1"/>
            <a:r>
              <a:rPr lang="pt-BR" smtClean="0"/>
              <a:t>Clique no ícone para adicionar uma imagem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62600"/>
            <a:ext cx="5486400" cy="609600"/>
          </a:xfrm>
        </p:spPr>
        <p:txBody>
          <a:bodyPr/>
          <a:lstStyle>
            <a:lvl1pPr marL="0" indent="0" algn="ctr" eaLnBrk="1" latinLnBrk="0" hangingPunct="1">
              <a:buNone/>
              <a:defRPr kumimoji="0" lang="pt-BR" sz="1400"/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19/02/2019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 Texto Vertical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19/02/2019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 eaLnBrk="1" latinLnBrk="0" hangingPunct="1">
              <a:defRPr kumimoji="0" lang="pt-BR" sz="28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    Clique para editar o título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1054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19/02/2019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m Br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pPr/>
              <a:t>19/02/2019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pPr/>
              <a:t>‹nº›</a:t>
            </a:fld>
            <a:endParaRPr kumimoji="0"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</p:spPr>
        <p:txBody>
          <a:bodyPr anchor="ctr">
            <a:normAutofit/>
          </a:bodyPr>
          <a:lstStyle>
            <a:lvl1pPr algn="l" eaLnBrk="1" latinLnBrk="0" hangingPunct="1">
              <a:defRPr kumimoji="0" lang="pt-BR" sz="3000" b="1" cap="all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pt-BR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/>
              <a:t>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pt-BR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19/02/2019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: Ênfas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19/02/2019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"/>
            <a:ext cx="7068015" cy="838200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pt-BR" sz="2800">
                <a:solidFill>
                  <a:schemeClr val="bg1"/>
                </a:solidFill>
              </a:defRPr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2"/>
            <a:ext cx="4038600" cy="3971455"/>
          </a:xfrm>
        </p:spPr>
        <p:txBody>
          <a:bodyPr/>
          <a:lstStyle>
            <a:lvl1pPr eaLnBrk="1" latinLnBrk="0" hangingPunct="1">
              <a:defRPr kumimoji="0" lang="pt-BR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3971454"/>
          </a:xfrm>
        </p:spPr>
        <p:txBody>
          <a:bodyPr/>
          <a:lstStyle>
            <a:lvl1pPr eaLnBrk="1" latinLnBrk="0" hangingPunct="1">
              <a:defRPr kumimoji="0" lang="pt-BR"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eaLnBrk="1" latinLnBrk="0" hangingPunct="1">
              <a:defRPr kumimoji="0" lang="pt-BR" sz="1800"/>
            </a:lvl6pPr>
            <a:lvl7pPr eaLnBrk="1" latinLnBrk="0" hangingPunct="1">
              <a:defRPr kumimoji="0" lang="pt-BR" sz="1800"/>
            </a:lvl7pPr>
            <a:lvl8pPr eaLnBrk="1" latinLnBrk="0" hangingPunct="1">
              <a:defRPr kumimoji="0" lang="pt-BR" sz="1800"/>
            </a:lvl8pPr>
            <a:lvl9pPr eaLnBrk="1" latinLnBrk="0" hangingPunct="1">
              <a:defRPr kumimoji="0" lang="pt-BR" sz="18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19/02/2019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19/02/2019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762000"/>
            <a:ext cx="2445488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2077200"/>
            <a:ext cx="7010400" cy="1143000"/>
          </a:xfrm>
        </p:spPr>
        <p:txBody>
          <a:bodyPr/>
          <a:lstStyle>
            <a:lvl1pPr algn="l" eaLnBrk="1" latinLnBrk="0" hangingPunct="1">
              <a:defRPr kumimoji="0" lang="pt-BR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ente Título: Ênfas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pPr/>
              <a:t>19/02/2019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3081000"/>
            <a:ext cx="8686800" cy="1095600"/>
          </a:xfrm>
        </p:spPr>
        <p:txBody>
          <a:bodyPr>
            <a:normAutofit/>
          </a:bodyPr>
          <a:lstStyle>
            <a:lvl1pPr algn="ctr" eaLnBrk="1" latinLnBrk="0" hangingPunct="1">
              <a:defRPr kumimoji="0" lang="pt-BR" sz="4600" b="1" kern="1200" spc="-150" baseline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83952" y="2424752"/>
            <a:ext cx="8694000" cy="639762"/>
          </a:xfrm>
        </p:spPr>
        <p:txBody>
          <a:bodyPr anchor="b">
            <a:normAutofit/>
          </a:bodyPr>
          <a:lstStyle>
            <a:lvl1pPr marL="0" indent="0" algn="ctr" eaLnBrk="1" latinLnBrk="0" hangingPunct="1">
              <a:buNone/>
              <a:defRPr kumimoji="0" lang="pt-BR" sz="2800" kern="120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eaLnBrk="1" latinLnBrk="0" hangingPunct="1">
              <a:buNone/>
              <a:defRPr kumimoji="0" lang="pt-BR" sz="2000" b="1"/>
            </a:lvl2pPr>
            <a:lvl3pPr marL="914400" indent="0" eaLnBrk="1" latinLnBrk="0" hangingPunct="1">
              <a:buNone/>
              <a:defRPr kumimoji="0" lang="pt-BR" sz="1800" b="1"/>
            </a:lvl3pPr>
            <a:lvl4pPr marL="1371600" indent="0" eaLnBrk="1" latinLnBrk="0" hangingPunct="1">
              <a:buNone/>
              <a:defRPr kumimoji="0" lang="pt-BR" sz="1600" b="1"/>
            </a:lvl4pPr>
            <a:lvl5pPr marL="1828800" indent="0" eaLnBrk="1" latinLnBrk="0" hangingPunct="1">
              <a:buNone/>
              <a:defRPr kumimoji="0" lang="pt-BR" sz="1600" b="1"/>
            </a:lvl5pPr>
            <a:lvl6pPr marL="2286000" indent="0" eaLnBrk="1" latinLnBrk="0" hangingPunct="1">
              <a:buNone/>
              <a:defRPr kumimoji="0" lang="pt-BR" sz="1600" b="1"/>
            </a:lvl6pPr>
            <a:lvl7pPr marL="2743200" indent="0" eaLnBrk="1" latinLnBrk="0" hangingPunct="1">
              <a:buNone/>
              <a:defRPr kumimoji="0" lang="pt-BR" sz="1600" b="1"/>
            </a:lvl7pPr>
            <a:lvl8pPr marL="3200400" indent="0" eaLnBrk="1" latinLnBrk="0" hangingPunct="1">
              <a:buNone/>
              <a:defRPr kumimoji="0" lang="pt-BR" sz="1600" b="1"/>
            </a:lvl8pPr>
            <a:lvl9pPr marL="3657600" indent="0" eaLnBrk="1" latinLnBrk="0" hangingPunct="1">
              <a:buNone/>
              <a:defRPr kumimoji="0" lang="pt-BR" sz="1600" b="1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com Texto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19/02/2019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pt-BR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kumimoji="0" lang="pt-BR"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 eaLnBrk="1" latinLnBrk="0" hangingPunct="1">
              <a:buNone/>
              <a:defRPr kumimoji="0" lang="pt-BR" sz="18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pt-BR"/>
              <a:t>Clique para editar o estilo do subtítulo mestre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3008313" cy="825500"/>
          </a:xfrm>
        </p:spPr>
        <p:txBody>
          <a:bodyPr anchor="b"/>
          <a:lstStyle>
            <a:lvl1pPr algn="l" eaLnBrk="1" latinLnBrk="0" hangingPunct="1">
              <a:defRPr kumimoji="0" lang="pt-BR" sz="2000" b="1"/>
            </a:lvl1pPr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609600"/>
            <a:ext cx="5111750" cy="5334000"/>
          </a:xfrm>
        </p:spPr>
        <p:txBody>
          <a:bodyPr/>
          <a:lstStyle>
            <a:lvl1pPr eaLnBrk="1" latinLnBrk="0" hangingPunct="1">
              <a:defRPr kumimoji="0" lang="pt-BR" sz="2800">
                <a:solidFill>
                  <a:schemeClr val="bg1"/>
                </a:solidFill>
              </a:defRPr>
            </a:lvl1pPr>
            <a:lvl2pPr eaLnBrk="1" latinLnBrk="0" hangingPunct="1">
              <a:defRPr kumimoji="0" lang="pt-BR" sz="2800">
                <a:solidFill>
                  <a:schemeClr val="bg1"/>
                </a:solidFill>
              </a:defRPr>
            </a:lvl2pPr>
            <a:lvl3pPr eaLnBrk="1" latinLnBrk="0" hangingPunct="1">
              <a:defRPr kumimoji="0" lang="pt-BR" sz="2400">
                <a:solidFill>
                  <a:schemeClr val="bg1"/>
                </a:solidFill>
              </a:defRPr>
            </a:lvl3pPr>
            <a:lvl4pPr eaLnBrk="1" latinLnBrk="0" hangingPunct="1">
              <a:defRPr kumimoji="0" lang="pt-BR" sz="2000">
                <a:solidFill>
                  <a:schemeClr val="bg1"/>
                </a:solidFill>
              </a:defRPr>
            </a:lvl4pPr>
            <a:lvl5pPr eaLnBrk="1" latinLnBrk="0" hangingPunct="1">
              <a:defRPr kumimoji="0" lang="pt-BR" sz="2000">
                <a:solidFill>
                  <a:schemeClr val="bg1"/>
                </a:solidFill>
              </a:defRPr>
            </a:lvl5pPr>
            <a:lvl6pPr eaLnBrk="1" latinLnBrk="0" hangingPunct="1">
              <a:defRPr kumimoji="0" lang="pt-BR" sz="2000"/>
            </a:lvl6pPr>
            <a:lvl7pPr eaLnBrk="1" latinLnBrk="0" hangingPunct="1">
              <a:defRPr kumimoji="0" lang="pt-BR" sz="2000"/>
            </a:lvl7pPr>
            <a:lvl8pPr eaLnBrk="1" latinLnBrk="0" hangingPunct="1">
              <a:defRPr kumimoji="0" lang="pt-BR" sz="2000"/>
            </a:lvl8pPr>
            <a:lvl9pPr eaLnBrk="1" latinLnBrk="0" hangingPunct="1">
              <a:defRPr kumimoji="0" lang="pt-BR" sz="20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435101"/>
            <a:ext cx="3008313" cy="3822699"/>
          </a:xfrm>
        </p:spPr>
        <p:txBody>
          <a:bodyPr/>
          <a:lstStyle>
            <a:lvl1pPr marL="0" indent="0" eaLnBrk="1" latinLnBrk="0" hangingPunct="1">
              <a:buNone/>
              <a:defRPr kumimoji="0" lang="pt-BR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pt-BR" sz="1200"/>
            </a:lvl2pPr>
            <a:lvl3pPr marL="914400" indent="0" eaLnBrk="1" latinLnBrk="0" hangingPunct="1">
              <a:buNone/>
              <a:defRPr kumimoji="0" lang="pt-BR" sz="1000"/>
            </a:lvl3pPr>
            <a:lvl4pPr marL="1371600" indent="0" eaLnBrk="1" latinLnBrk="0" hangingPunct="1">
              <a:buNone/>
              <a:defRPr kumimoji="0" lang="pt-BR" sz="900"/>
            </a:lvl4pPr>
            <a:lvl5pPr marL="1828800" indent="0" eaLnBrk="1" latinLnBrk="0" hangingPunct="1">
              <a:buNone/>
              <a:defRPr kumimoji="0" lang="pt-BR" sz="900"/>
            </a:lvl5pPr>
            <a:lvl6pPr marL="2286000" indent="0" eaLnBrk="1" latinLnBrk="0" hangingPunct="1">
              <a:buNone/>
              <a:defRPr kumimoji="0" lang="pt-BR" sz="900"/>
            </a:lvl6pPr>
            <a:lvl7pPr marL="2743200" indent="0" eaLnBrk="1" latinLnBrk="0" hangingPunct="1">
              <a:buNone/>
              <a:defRPr kumimoji="0" lang="pt-BR" sz="900"/>
            </a:lvl7pPr>
            <a:lvl8pPr marL="3200400" indent="0" eaLnBrk="1" latinLnBrk="0" hangingPunct="1">
              <a:buNone/>
              <a:defRPr kumimoji="0" lang="pt-BR" sz="900"/>
            </a:lvl8pPr>
            <a:lvl9pPr marL="3657600" indent="0" eaLnBrk="1" latinLnBrk="0" hangingPunct="1">
              <a:buNone/>
              <a:defRPr kumimoji="0" lang="pt-BR" sz="900"/>
            </a:lvl9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19/02/2019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19/02/2019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52" r:id="rId5"/>
    <p:sldLayoutId id="2147483654" r:id="rId6"/>
    <p:sldLayoutId id="2147483655" r:id="rId7"/>
    <p:sldLayoutId id="2147483660" r:id="rId8"/>
    <p:sldLayoutId id="2147483656" r:id="rId9"/>
    <p:sldLayoutId id="2147483676" r:id="rId10"/>
    <p:sldLayoutId id="2147483657" r:id="rId11"/>
    <p:sldLayoutId id="2147483658" r:id="rId12"/>
    <p:sldLayoutId id="2147483659" r:id="rId13"/>
    <p:sldLayoutId id="2147483663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0"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pt-BR"/>
      </a:defPPr>
      <a:lvl1pPr marL="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sp.br/~macmulti/exercicios/inteiros/index.html#nota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hyperlink" Target="https://www.ime.usp.br/~macmulti/exercicios/inteiros/index.html#nota3" TargetMode="External"/><Relationship Id="rId4" Type="http://schemas.openxmlformats.org/officeDocument/2006/relationships/hyperlink" Target="https://www.ime.usp.br/~macmulti/exercicios/inteiros/index.html#nota2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733800" y="1316420"/>
            <a:ext cx="4953000" cy="1416269"/>
          </a:xfrm>
        </p:spPr>
        <p:txBody>
          <a:bodyPr>
            <a:normAutofit/>
          </a:bodyPr>
          <a:lstStyle/>
          <a:p>
            <a:r>
              <a:rPr lang="pt-BR" dirty="0" smtClean="0"/>
              <a:t>Prof. Júlio Ardito</a:t>
            </a:r>
            <a:endParaRPr lang="pt-B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3048000"/>
            <a:ext cx="7239000" cy="1828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0" dirty="0" smtClean="0">
                <a:solidFill>
                  <a:srgbClr val="7BCF27"/>
                </a:solidFill>
                <a:latin typeface="Calibri" pitchFamily="34" charset="0"/>
              </a:rPr>
              <a:t>Aula </a:t>
            </a:r>
            <a:r>
              <a:rPr lang="pt-BR" sz="2400" b="0" dirty="0" smtClean="0">
                <a:solidFill>
                  <a:srgbClr val="7BCF27"/>
                </a:solidFill>
                <a:latin typeface="Calibri" pitchFamily="34" charset="0"/>
              </a:rPr>
              <a:t>3 </a:t>
            </a:r>
            <a:r>
              <a:rPr lang="pt-BR" sz="2400" b="0" dirty="0" smtClean="0">
                <a:solidFill>
                  <a:srgbClr val="7BCF27"/>
                </a:solidFill>
                <a:latin typeface="Calibri" pitchFamily="34" charset="0"/>
              </a:rPr>
              <a:t>– Estruturas de </a:t>
            </a:r>
            <a:r>
              <a:rPr lang="pt-BR" sz="2400" b="0" dirty="0" smtClean="0">
                <a:solidFill>
                  <a:srgbClr val="7BCF27"/>
                </a:solidFill>
                <a:latin typeface="Calibri" pitchFamily="34" charset="0"/>
              </a:rPr>
              <a:t>Repetição (For e exercícios)</a:t>
            </a:r>
            <a:r>
              <a:rPr lang="pt-BR" sz="2400" b="0" dirty="0" smtClean="0">
                <a:solidFill>
                  <a:srgbClr val="262626"/>
                </a:solidFill>
              </a:rPr>
              <a:t/>
            </a:r>
            <a:br>
              <a:rPr lang="pt-BR" sz="2400" b="0" dirty="0" smtClean="0">
                <a:solidFill>
                  <a:srgbClr val="262626"/>
                </a:solidFill>
              </a:rPr>
            </a:br>
            <a:r>
              <a:rPr lang="pt-BR" sz="5300" b="0" dirty="0" smtClean="0">
                <a:solidFill>
                  <a:prstClr val="white"/>
                </a:solidFill>
              </a:rPr>
              <a:t>Métodos Computacionais</a:t>
            </a:r>
            <a:endParaRPr lang="pt-BR" sz="5300" b="0" dirty="0"/>
          </a:p>
        </p:txBody>
      </p:sp>
      <p:pic>
        <p:nvPicPr>
          <p:cNvPr id="1026" name="Picture 2" descr="Resultado de imagem para algoritmos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6" y="116632"/>
            <a:ext cx="338437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algoritmos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16632"/>
            <a:ext cx="288032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933514"/>
            <a:ext cx="6571307" cy="551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7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64" y="908720"/>
            <a:ext cx="6243268" cy="526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0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08721"/>
            <a:ext cx="6858000" cy="511256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39935"/>
            <a:ext cx="2641848" cy="2097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09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6244"/>
            <a:ext cx="6858000" cy="6357119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39935"/>
            <a:ext cx="2641848" cy="2649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827584" y="1892829"/>
            <a:ext cx="7560840" cy="44164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496" y="3623344"/>
            <a:ext cx="8229600" cy="458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contador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range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):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>
            <a:off x="5594029" y="3861048"/>
            <a:ext cx="0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427984" y="4629133"/>
            <a:ext cx="266429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Último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número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da </a:t>
            </a:r>
            <a:r>
              <a:rPr lang="en-US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sequencia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(exclusive)</a:t>
            </a:r>
            <a:endParaRPr lang="pt-BR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2411760" y="3815365"/>
            <a:ext cx="936104" cy="84038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1892226" y="4726305"/>
            <a:ext cx="1005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nome</a:t>
            </a:r>
            <a:r>
              <a:rPr lang="en-US" i="1" dirty="0" smtClean="0"/>
              <a:t> da</a:t>
            </a:r>
          </a:p>
          <a:p>
            <a:r>
              <a:rPr lang="en-US" i="1" dirty="0" err="1" smtClean="0"/>
              <a:t>variável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619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7461"/>
            <a:ext cx="6858000" cy="664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9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402185"/>
            <a:ext cx="802136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u="sng" dirty="0" smtClean="0"/>
              <a:t>Exercício 1</a:t>
            </a:r>
            <a:r>
              <a:rPr lang="pt-BR" sz="2800" dirty="0" smtClean="0"/>
              <a:t>: Faça um programa que </a:t>
            </a:r>
            <a:r>
              <a:rPr lang="en-US" sz="2800" dirty="0" smtClean="0"/>
              <a:t>IMPRIMA NA TELA</a:t>
            </a:r>
          </a:p>
          <a:p>
            <a:r>
              <a:rPr lang="en-US" sz="2800" dirty="0" smtClean="0"/>
              <a:t>NÚMEROS DE 0 A 20.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50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521413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u="sng" dirty="0" smtClean="0"/>
              <a:t>Exercício 2</a:t>
            </a:r>
            <a:r>
              <a:rPr lang="pt-BR" sz="2800" dirty="0" smtClean="0"/>
              <a:t>: Dada </a:t>
            </a:r>
            <a:r>
              <a:rPr lang="pt-BR" sz="2800"/>
              <a:t>uma </a:t>
            </a:r>
            <a:r>
              <a:rPr lang="pt-BR" sz="2800" smtClean="0"/>
              <a:t>sequência </a:t>
            </a:r>
            <a:r>
              <a:rPr lang="pt-BR" sz="2800" dirty="0"/>
              <a:t>de números inteiros não-nulos, seguida por 0, imprimir seus quadrados. </a:t>
            </a:r>
          </a:p>
        </p:txBody>
      </p:sp>
    </p:spTree>
    <p:extLst>
      <p:ext uri="{BB962C8B-B14F-4D97-AF65-F5344CB8AC3E}">
        <p14:creationId xmlns:p14="http://schemas.microsoft.com/office/powerpoint/2010/main" val="3750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Aula de hoje – Exercício 1</a:t>
            </a:r>
            <a:endParaRPr lang="pt-B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3568" y="2076043"/>
            <a:ext cx="79207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Dado um inteiro positivo </a:t>
            </a:r>
            <a:r>
              <a:rPr lang="pt-BR" sz="28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, verificar se </a:t>
            </a:r>
            <a:r>
              <a:rPr lang="pt-BR" sz="28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800" dirty="0">
                <a:latin typeface="Arial" pitchFamily="34" charset="0"/>
                <a:cs typeface="Arial" pitchFamily="34" charset="0"/>
              </a:rPr>
              <a:t> é primo</a:t>
            </a:r>
            <a:endParaRPr kumimoji="0" lang="pt-BR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99592" y="4331907"/>
            <a:ext cx="614732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2800" b="1" i="1" u="sng" dirty="0" smtClean="0">
                <a:latin typeface="Arial" pitchFamily="34" charset="0"/>
                <a:cs typeface="Arial" pitchFamily="34" charset="0"/>
              </a:rPr>
              <a:t>DICA NINJA:</a:t>
            </a:r>
            <a:r>
              <a:rPr lang="pt-BR" sz="28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Faz na mão primeiro 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          elabore um passo a passo!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Depois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disso,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escreva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no python!!!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72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pt-BR" sz="4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de hoje – Exercício 1</a:t>
            </a:r>
            <a:endParaRPr lang="pt-BR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678132" y="1796819"/>
            <a:ext cx="5459249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1619672" y="3525011"/>
            <a:ext cx="551770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619672" y="5541235"/>
            <a:ext cx="5640044" cy="1220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70489" y="2126661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BLOCO 1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67544" y="3909053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BLOCO 2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91805" y="5905391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BLOCO 3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137380" y="2126661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ENTRADAS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259716" y="5829267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SAÍDAS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7246449" y="3814203"/>
            <a:ext cx="9796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TESTA 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PRIMO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63275"/>
            <a:ext cx="5151304" cy="832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eta para baixo 13"/>
          <p:cNvSpPr/>
          <p:nvPr/>
        </p:nvSpPr>
        <p:spPr>
          <a:xfrm>
            <a:off x="4067944" y="3044957"/>
            <a:ext cx="792088" cy="38404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>
            <a:off x="4043650" y="5045309"/>
            <a:ext cx="792088" cy="38404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541235"/>
            <a:ext cx="2997176" cy="124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77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Aula de hoje – Exercício 2</a:t>
            </a:r>
            <a:endParaRPr lang="pt-B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544" y="2469572"/>
            <a:ext cx="842410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600" dirty="0">
                <a:latin typeface="Arial" pitchFamily="34" charset="0"/>
                <a:cs typeface="Arial" pitchFamily="34" charset="0"/>
              </a:rPr>
              <a:t>Dizemos que um inteiro positivo </a:t>
            </a:r>
            <a:r>
              <a:rPr lang="pt-BR" sz="26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600" dirty="0">
                <a:latin typeface="Arial" pitchFamily="34" charset="0"/>
                <a:cs typeface="Arial" pitchFamily="34" charset="0"/>
              </a:rPr>
              <a:t> é </a:t>
            </a:r>
            <a:r>
              <a:rPr lang="pt-BR" sz="2600" i="1" dirty="0">
                <a:latin typeface="Arial" pitchFamily="34" charset="0"/>
                <a:cs typeface="Arial" pitchFamily="34" charset="0"/>
              </a:rPr>
              <a:t>perfeito</a:t>
            </a:r>
            <a:r>
              <a:rPr lang="pt-BR" sz="2600" dirty="0">
                <a:latin typeface="Arial" pitchFamily="34" charset="0"/>
                <a:cs typeface="Arial" pitchFamily="34" charset="0"/>
              </a:rPr>
              <a:t> se for </a:t>
            </a:r>
            <a:r>
              <a:rPr lang="pt-BR" sz="2600" dirty="0" smtClean="0">
                <a:latin typeface="Arial" pitchFamily="34" charset="0"/>
                <a:cs typeface="Arial" pitchFamily="34" charset="0"/>
              </a:rPr>
              <a:t>igual</a:t>
            </a:r>
          </a:p>
          <a:p>
            <a:r>
              <a:rPr lang="pt-BR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600" dirty="0">
                <a:latin typeface="Arial" pitchFamily="34" charset="0"/>
                <a:cs typeface="Arial" pitchFamily="34" charset="0"/>
              </a:rPr>
              <a:t>à </a:t>
            </a:r>
            <a:r>
              <a:rPr lang="pt-BR" sz="2600" u="sng" dirty="0">
                <a:latin typeface="Arial" pitchFamily="34" charset="0"/>
                <a:cs typeface="Arial" pitchFamily="34" charset="0"/>
              </a:rPr>
              <a:t>soma</a:t>
            </a:r>
            <a:r>
              <a:rPr lang="pt-BR" sz="2600" dirty="0">
                <a:latin typeface="Arial" pitchFamily="34" charset="0"/>
                <a:cs typeface="Arial" pitchFamily="34" charset="0"/>
              </a:rPr>
              <a:t> de seus divisores positivos </a:t>
            </a:r>
            <a:r>
              <a:rPr lang="pt-BR" sz="2600" u="sng" dirty="0">
                <a:latin typeface="Arial" pitchFamily="34" charset="0"/>
                <a:cs typeface="Arial" pitchFamily="34" charset="0"/>
              </a:rPr>
              <a:t>diferentes</a:t>
            </a:r>
            <a:r>
              <a:rPr lang="pt-BR" sz="2600" dirty="0">
                <a:latin typeface="Arial" pitchFamily="34" charset="0"/>
                <a:cs typeface="Arial" pitchFamily="34" charset="0"/>
              </a:rPr>
              <a:t> de </a:t>
            </a:r>
            <a:r>
              <a:rPr lang="pt-BR" sz="28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600" dirty="0">
                <a:latin typeface="Arial" pitchFamily="34" charset="0"/>
                <a:cs typeface="Arial" pitchFamily="34" charset="0"/>
              </a:rPr>
              <a:t>. </a:t>
            </a:r>
            <a:endParaRPr lang="pt-BR" sz="2600" dirty="0" smtClean="0">
              <a:latin typeface="Arial" pitchFamily="34" charset="0"/>
              <a:cs typeface="Arial" pitchFamily="34" charset="0"/>
            </a:endParaRP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  <a:p>
            <a:r>
              <a:rPr lang="pt-BR" sz="2000" b="1" i="1" u="sng" dirty="0">
                <a:latin typeface="Arial" pitchFamily="34" charset="0"/>
                <a:cs typeface="Arial" pitchFamily="34" charset="0"/>
              </a:rPr>
              <a:t>Exemplo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: 6 é perfeito, pois 1+2+3 = 6.</a:t>
            </a: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       Dado um inteiro positivo </a:t>
            </a:r>
            <a:r>
              <a:rPr lang="pt-BR" sz="20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, verificar se </a:t>
            </a:r>
            <a:r>
              <a:rPr lang="pt-BR" sz="2000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é perfeito. 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528" y="521413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u="sng" dirty="0" smtClean="0"/>
              <a:t>Exercício casa</a:t>
            </a:r>
            <a:r>
              <a:rPr lang="pt-BR" sz="2800" dirty="0" smtClean="0"/>
              <a:t>: Programa que calcula o fatorial de um número (usando a ordem inversa).</a:t>
            </a:r>
            <a:r>
              <a:rPr lang="pt-BR" sz="28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84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Aula de hoje – Exercício </a:t>
            </a:r>
            <a:r>
              <a:rPr lang="pt-BR" dirty="0"/>
              <a:t>3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27479" y="2488530"/>
            <a:ext cx="6463629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Um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matemático italiano da idade média conseguiu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modelar</a:t>
            </a:r>
          </a:p>
          <a:p>
            <a:pPr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o ritmo de crescimento da população de coelhos </a:t>
            </a:r>
            <a:r>
              <a:rPr lang="pt-BR" sz="1600" u="sng" dirty="0">
                <a:latin typeface="Arial" pitchFamily="34" charset="0"/>
                <a:cs typeface="Arial" pitchFamily="34" charset="0"/>
                <a:hlinkClick r:id="rId3"/>
              </a:rPr>
              <a:t>(1)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através</a:t>
            </a:r>
          </a:p>
          <a:p>
            <a:pPr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de uma sequência de números naturais que passou a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ser</a:t>
            </a:r>
          </a:p>
          <a:p>
            <a:pPr algn="just"/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conhecida como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sequência de Fibonacci </a:t>
            </a:r>
            <a:r>
              <a:rPr lang="pt-BR" sz="1600" b="1" u="sng" dirty="0">
                <a:latin typeface="Arial" pitchFamily="34" charset="0"/>
                <a:cs typeface="Arial" pitchFamily="34" charset="0"/>
                <a:hlinkClick r:id="rId4"/>
              </a:rPr>
              <a:t>(</a:t>
            </a:r>
            <a:r>
              <a:rPr lang="pt-BR" sz="1600" u="sng" dirty="0">
                <a:latin typeface="Arial" pitchFamily="34" charset="0"/>
                <a:cs typeface="Arial" pitchFamily="34" charset="0"/>
                <a:hlinkClick r:id="rId5"/>
              </a:rPr>
              <a:t>2)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. </a:t>
            </a:r>
            <a:endParaRPr lang="pt-BR" sz="1600" b="1" dirty="0" smtClean="0">
              <a:latin typeface="Arial" pitchFamily="34" charset="0"/>
              <a:cs typeface="Arial" pitchFamily="34" charset="0"/>
            </a:endParaRPr>
          </a:p>
          <a:p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i="1" dirty="0" err="1">
                <a:latin typeface="Arial" pitchFamily="34" charset="0"/>
                <a:cs typeface="Arial" pitchFamily="34" charset="0"/>
              </a:rPr>
              <a:t>n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-ésimo</a:t>
            </a:r>
            <a:r>
              <a:rPr lang="pt-BR" dirty="0">
                <a:latin typeface="Arial" pitchFamily="34" charset="0"/>
                <a:cs typeface="Arial" pitchFamily="34" charset="0"/>
              </a:rPr>
              <a:t> número da sequência de Fibonacci </a:t>
            </a:r>
            <a:r>
              <a:rPr lang="pt-BR" i="1" dirty="0" err="1">
                <a:latin typeface="Arial" pitchFamily="34" charset="0"/>
                <a:cs typeface="Arial" pitchFamily="34" charset="0"/>
              </a:rPr>
              <a:t>F</a:t>
            </a:r>
            <a:r>
              <a:rPr lang="pt-BR" i="1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pt-BR" dirty="0">
                <a:latin typeface="Arial" pitchFamily="34" charset="0"/>
                <a:cs typeface="Arial" pitchFamily="34" charset="0"/>
              </a:rPr>
              <a:t> é dado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pela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>
                <a:latin typeface="Arial" pitchFamily="34" charset="0"/>
                <a:cs typeface="Arial" pitchFamily="34" charset="0"/>
              </a:rPr>
              <a:t>seguinte fórmula de recorrência: </a:t>
            </a:r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pt-BR" dirty="0" smtClean="0">
              <a:latin typeface="Arial" pitchFamily="34" charset="0"/>
              <a:cs typeface="Arial" pitchFamily="34" charset="0"/>
            </a:endParaRP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          Faça um programa que, dado </a:t>
            </a:r>
            <a:r>
              <a:rPr lang="pt-BR" i="1" dirty="0">
                <a:latin typeface="Arial" pitchFamily="34" charset="0"/>
                <a:cs typeface="Arial" pitchFamily="34" charset="0"/>
              </a:rPr>
              <a:t>n</a:t>
            </a:r>
            <a:r>
              <a:rPr lang="pt-BR" dirty="0">
                <a:latin typeface="Arial" pitchFamily="34" charset="0"/>
                <a:cs typeface="Arial" pitchFamily="34" charset="0"/>
              </a:rPr>
              <a:t>, calcula </a:t>
            </a:r>
            <a:r>
              <a:rPr lang="pt-BR" i="1" dirty="0" err="1">
                <a:latin typeface="Arial" pitchFamily="34" charset="0"/>
                <a:cs typeface="Arial" pitchFamily="34" charset="0"/>
              </a:rPr>
              <a:t>F</a:t>
            </a:r>
            <a:r>
              <a:rPr lang="pt-BR" i="1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pt-BR" dirty="0">
                <a:latin typeface="Arial" pitchFamily="34" charset="0"/>
                <a:cs typeface="Arial" pitchFamily="34" charset="0"/>
              </a:rPr>
              <a:t>. </a:t>
            </a: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67" y="4383172"/>
            <a:ext cx="306705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37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764704"/>
            <a:ext cx="6858000" cy="47724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995936" y="188640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REVISÃO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22481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764704"/>
            <a:ext cx="6858000" cy="516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0892"/>
            <a:ext cx="6858000" cy="486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5486"/>
            <a:ext cx="685800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/>
          </p:cNvSpPr>
          <p:nvPr/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pt-BR" sz="2700" kern="1200">
                <a:solidFill>
                  <a:srgbClr val="2597FF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pt-BR" sz="4000" dirty="0" smtClean="0">
                <a:solidFill>
                  <a:schemeClr val="tx1"/>
                </a:solidFill>
              </a:rPr>
              <a:t>CONCEITOS IMPORTANTES: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99592" y="2060848"/>
            <a:ext cx="6580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/>
              <a:t>1) SOMA ACUMULADA</a:t>
            </a:r>
            <a:endParaRPr lang="pt-BR" sz="2800" b="1" dirty="0"/>
          </a:p>
        </p:txBody>
      </p:sp>
      <p:sp>
        <p:nvSpPr>
          <p:cNvPr id="5" name="Retângulo 4"/>
          <p:cNvSpPr/>
          <p:nvPr/>
        </p:nvSpPr>
        <p:spPr>
          <a:xfrm>
            <a:off x="873620" y="4633972"/>
            <a:ext cx="6580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/>
              <a:t>2) PRODUTO ACUMULADO</a:t>
            </a:r>
            <a:endParaRPr lang="pt-BR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84068"/>
            <a:ext cx="28479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2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749304" y="692696"/>
            <a:ext cx="6580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smtClean="0"/>
              <a:t>PRODUTO ACUMULADO</a:t>
            </a:r>
            <a:endParaRPr lang="pt-BR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51" y="1556792"/>
            <a:ext cx="436578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lipse 1"/>
          <p:cNvSpPr/>
          <p:nvPr/>
        </p:nvSpPr>
        <p:spPr>
          <a:xfrm>
            <a:off x="3275856" y="2420888"/>
            <a:ext cx="172819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>
            <a:stCxn id="2" idx="7"/>
          </p:cNvCxnSpPr>
          <p:nvPr/>
        </p:nvCxnSpPr>
        <p:spPr>
          <a:xfrm flipV="1">
            <a:off x="4750960" y="1700808"/>
            <a:ext cx="973168" cy="79389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724128" y="1412776"/>
            <a:ext cx="1605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Repete</a:t>
            </a:r>
            <a:r>
              <a:rPr lang="en-US" sz="2000" b="1" dirty="0" smtClean="0">
                <a:solidFill>
                  <a:srgbClr val="FF0000"/>
                </a:solidFill>
              </a:rPr>
              <a:t> 3X</a:t>
            </a:r>
            <a:endParaRPr lang="pt-BR" sz="2000" b="1" dirty="0">
              <a:solidFill>
                <a:srgbClr val="FF0000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1763688" y="1916832"/>
            <a:ext cx="4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467544" y="1700808"/>
            <a:ext cx="1245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contador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-6635" y="2130800"/>
            <a:ext cx="1914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Elem. </a:t>
            </a:r>
            <a:r>
              <a:rPr lang="en-US" sz="2000" b="1" dirty="0" err="1" smtClean="0">
                <a:solidFill>
                  <a:srgbClr val="FF0000"/>
                </a:solidFill>
              </a:rPr>
              <a:t>neutro</a:t>
            </a:r>
            <a:r>
              <a:rPr lang="en-US" sz="2000" b="1" dirty="0" smtClean="0">
                <a:solidFill>
                  <a:srgbClr val="FF0000"/>
                </a:solidFill>
              </a:rPr>
              <a:t> da </a:t>
            </a:r>
            <a:r>
              <a:rPr lang="en-US" sz="2000" b="1" dirty="0" err="1" smtClean="0">
                <a:solidFill>
                  <a:srgbClr val="FF0000"/>
                </a:solidFill>
              </a:rPr>
              <a:t>multipl</a:t>
            </a:r>
            <a:endParaRPr lang="pt-BR" sz="2000" b="1" dirty="0">
              <a:solidFill>
                <a:srgbClr val="FF0000"/>
              </a:solidFill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1835696" y="2348880"/>
            <a:ext cx="28803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2762753" y="4420633"/>
            <a:ext cx="24200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Repetição</a:t>
            </a:r>
            <a:r>
              <a:rPr lang="en-US" dirty="0" smtClean="0"/>
              <a:t> n</a:t>
            </a:r>
            <a:r>
              <a:rPr lang="en-US" dirty="0" smtClean="0">
                <a:latin typeface="Times New Roman"/>
                <a:cs typeface="Times New Roman"/>
              </a:rPr>
              <a:t>º           prod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            1           1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3651651" y="5153283"/>
            <a:ext cx="142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AutoNum type="arabicPlain" startAt="2"/>
            </a:pPr>
            <a:r>
              <a:rPr lang="en-US" sz="2800" dirty="0" smtClean="0">
                <a:latin typeface="Times New Roman"/>
                <a:cs typeface="Times New Roman"/>
              </a:rPr>
              <a:t>      2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651651" y="5714817"/>
            <a:ext cx="135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3         6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699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4" grpId="0"/>
      <p:bldP spid="15" grpId="0"/>
      <p:bldP spid="20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609600" y="157480"/>
            <a:ext cx="8153400" cy="134112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lang="pt-BR" sz="2700" kern="1200">
                <a:solidFill>
                  <a:srgbClr val="2597FF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pt-BR" sz="4000" dirty="0" smtClean="0">
                <a:solidFill>
                  <a:schemeClr val="tx1"/>
                </a:solidFill>
              </a:rPr>
              <a:t>Estrutura de Repetição por contagem</a:t>
            </a:r>
            <a:endParaRPr lang="pt-BR" sz="40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628800"/>
            <a:ext cx="5260052" cy="4224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88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ndo o PowerPoint 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344</Words>
  <Application>Microsoft Office PowerPoint</Application>
  <PresentationFormat>Apresentação na tela (4:3)</PresentationFormat>
  <Paragraphs>66</Paragraphs>
  <Slides>21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Georgia</vt:lpstr>
      <vt:lpstr>Times New Roman</vt:lpstr>
      <vt:lpstr>Apresentando o PowerPoint 2010</vt:lpstr>
      <vt:lpstr>Aula 3 – Estruturas de Repetição (For e exercícios) Métodos Computacionais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for contador in range(n): </vt:lpstr>
      <vt:lpstr>Apresentação do PowerPoint</vt:lpstr>
      <vt:lpstr>Apresentação do PowerPoint</vt:lpstr>
      <vt:lpstr>Apresentação do PowerPoint</vt:lpstr>
      <vt:lpstr>Aula de hoje – Exercício 1</vt:lpstr>
      <vt:lpstr>Aula de hoje – Exercício 1</vt:lpstr>
      <vt:lpstr>Aula de hoje – Exercício 2</vt:lpstr>
      <vt:lpstr>Aula de hoje – Exercício 3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2018-02-01T17:52:32Z</dcterms:created>
  <dcterms:modified xsi:type="dcterms:W3CDTF">2019-02-19T20:39:58Z</dcterms:modified>
</cp:coreProperties>
</file>