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922"/>
    <a:srgbClr val="012840"/>
    <a:srgbClr val="F2BE22"/>
    <a:srgbClr val="F2F2F0"/>
    <a:srgbClr val="BFBFBD"/>
    <a:srgbClr val="031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589" y="-1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DBC9-1D45-4BC3-B537-0B225D021276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0067-4BAA-4CD7-91E3-9002F1F12D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49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DBC9-1D45-4BC3-B537-0B225D021276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0067-4BAA-4CD7-91E3-9002F1F12D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37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DBC9-1D45-4BC3-B537-0B225D021276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0067-4BAA-4CD7-91E3-9002F1F12D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13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DBC9-1D45-4BC3-B537-0B225D021276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0067-4BAA-4CD7-91E3-9002F1F12D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84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DBC9-1D45-4BC3-B537-0B225D021276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0067-4BAA-4CD7-91E3-9002F1F12D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4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DBC9-1D45-4BC3-B537-0B225D021276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0067-4BAA-4CD7-91E3-9002F1F12D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69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DBC9-1D45-4BC3-B537-0B225D021276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0067-4BAA-4CD7-91E3-9002F1F12D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2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DBC9-1D45-4BC3-B537-0B225D021276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0067-4BAA-4CD7-91E3-9002F1F12D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2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DBC9-1D45-4BC3-B537-0B225D021276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0067-4BAA-4CD7-91E3-9002F1F12D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43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DBC9-1D45-4BC3-B537-0B225D021276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0067-4BAA-4CD7-91E3-9002F1F12D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81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DBC9-1D45-4BC3-B537-0B225D021276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0067-4BAA-4CD7-91E3-9002F1F12D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82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EDBC9-1D45-4BC3-B537-0B225D021276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70067-4BAA-4CD7-91E3-9002F1F12D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75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9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/>
          <p:cNvGrpSpPr/>
          <p:nvPr/>
        </p:nvGrpSpPr>
        <p:grpSpPr>
          <a:xfrm>
            <a:off x="282291" y="799200"/>
            <a:ext cx="8579419" cy="5259600"/>
            <a:chOff x="282291" y="799200"/>
            <a:chExt cx="8579419" cy="5259600"/>
          </a:xfrm>
        </p:grpSpPr>
        <p:sp>
          <p:nvSpPr>
            <p:cNvPr id="20" name="Elipse 19"/>
            <p:cNvSpPr/>
            <p:nvPr/>
          </p:nvSpPr>
          <p:spPr>
            <a:xfrm>
              <a:off x="2460910" y="799200"/>
              <a:ext cx="6400800" cy="5259600"/>
            </a:xfrm>
            <a:prstGeom prst="ellipse">
              <a:avLst/>
            </a:prstGeom>
            <a:solidFill>
              <a:srgbClr val="F2BE2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965" y="824969"/>
              <a:ext cx="6335483" cy="520806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Elipse 3"/>
            <p:cNvSpPr/>
            <p:nvPr/>
          </p:nvSpPr>
          <p:spPr>
            <a:xfrm>
              <a:off x="282291" y="799200"/>
              <a:ext cx="6400800" cy="5259600"/>
            </a:xfrm>
            <a:prstGeom prst="ellipse">
              <a:avLst/>
            </a:prstGeom>
            <a:solidFill>
              <a:srgbClr val="0128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CaixaDeTexto 21"/>
          <p:cNvSpPr txBox="1"/>
          <p:nvPr/>
        </p:nvSpPr>
        <p:spPr>
          <a:xfrm>
            <a:off x="467544" y="2844225"/>
            <a:ext cx="6003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rgbClr val="F2A92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OS BAIRROS DE SÃO PAULO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985007" y="3439434"/>
            <a:ext cx="4968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 smtClean="0">
                <a:solidFill>
                  <a:srgbClr val="F2A92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Dashboard</a:t>
            </a:r>
            <a:r>
              <a:rPr lang="pt-BR" sz="2000" dirty="0" smtClean="0">
                <a:solidFill>
                  <a:srgbClr val="F2A92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pt-BR" sz="2000" dirty="0">
                <a:solidFill>
                  <a:srgbClr val="F2A92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 Preços de Imóveis de São Paulo e Calculadora de Planejamento Financeiro para Investidores de Imóveis</a:t>
            </a:r>
          </a:p>
        </p:txBody>
      </p:sp>
    </p:spTree>
    <p:extLst>
      <p:ext uri="{BB962C8B-B14F-4D97-AF65-F5344CB8AC3E}">
        <p14:creationId xmlns:p14="http://schemas.microsoft.com/office/powerpoint/2010/main" val="106897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9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827584" y="2367100"/>
            <a:ext cx="6677388" cy="1008000"/>
            <a:chOff x="1350316" y="1790824"/>
            <a:chExt cx="6677388" cy="1008000"/>
          </a:xfrm>
        </p:grpSpPr>
        <p:sp>
          <p:nvSpPr>
            <p:cNvPr id="3" name="Retângulo 2"/>
            <p:cNvSpPr/>
            <p:nvPr/>
          </p:nvSpPr>
          <p:spPr>
            <a:xfrm>
              <a:off x="1907704" y="1844824"/>
              <a:ext cx="6120000" cy="900000"/>
            </a:xfrm>
            <a:prstGeom prst="rect">
              <a:avLst/>
            </a:prstGeom>
            <a:solidFill>
              <a:srgbClr val="BFBFB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" name="Grupo 5"/>
            <p:cNvGrpSpPr/>
            <p:nvPr/>
          </p:nvGrpSpPr>
          <p:grpSpPr>
            <a:xfrm>
              <a:off x="1350316" y="1790824"/>
              <a:ext cx="1008000" cy="1008000"/>
              <a:chOff x="1295536" y="1790824"/>
              <a:chExt cx="1008000" cy="1008000"/>
            </a:xfrm>
          </p:grpSpPr>
          <p:sp>
            <p:nvSpPr>
              <p:cNvPr id="12" name="Elipse 11"/>
              <p:cNvSpPr/>
              <p:nvPr/>
            </p:nvSpPr>
            <p:spPr>
              <a:xfrm>
                <a:off x="1295536" y="1790824"/>
                <a:ext cx="1008000" cy="1008000"/>
              </a:xfrm>
              <a:prstGeom prst="ellipse">
                <a:avLst/>
              </a:prstGeom>
              <a:solidFill>
                <a:srgbClr val="F2BE2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1349536" y="1851639"/>
                <a:ext cx="900000" cy="900000"/>
              </a:xfrm>
              <a:prstGeom prst="ellipse">
                <a:avLst/>
              </a:prstGeom>
              <a:solidFill>
                <a:srgbClr val="012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/>
            <p:cNvSpPr txBox="1"/>
            <p:nvPr/>
          </p:nvSpPr>
          <p:spPr>
            <a:xfrm>
              <a:off x="1566284" y="211015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F2A922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pt-BR" b="1" dirty="0">
                <a:solidFill>
                  <a:srgbClr val="F2A922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827584" y="3573128"/>
            <a:ext cx="6677388" cy="1008000"/>
            <a:chOff x="1350316" y="3406192"/>
            <a:chExt cx="6677388" cy="1008000"/>
          </a:xfrm>
        </p:grpSpPr>
        <p:sp>
          <p:nvSpPr>
            <p:cNvPr id="9" name="Retângulo 8"/>
            <p:cNvSpPr/>
            <p:nvPr/>
          </p:nvSpPr>
          <p:spPr>
            <a:xfrm>
              <a:off x="1907704" y="3460192"/>
              <a:ext cx="6120000" cy="900000"/>
            </a:xfrm>
            <a:prstGeom prst="rect">
              <a:avLst/>
            </a:prstGeom>
            <a:solidFill>
              <a:srgbClr val="BFBFB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1350316" y="3406192"/>
              <a:ext cx="1008000" cy="1008000"/>
              <a:chOff x="1295536" y="1790824"/>
              <a:chExt cx="1008000" cy="1008000"/>
            </a:xfrm>
          </p:grpSpPr>
          <p:sp>
            <p:nvSpPr>
              <p:cNvPr id="18" name="Elipse 17"/>
              <p:cNvSpPr/>
              <p:nvPr/>
            </p:nvSpPr>
            <p:spPr>
              <a:xfrm>
                <a:off x="1295536" y="1790824"/>
                <a:ext cx="1008000" cy="1008000"/>
              </a:xfrm>
              <a:prstGeom prst="ellipse">
                <a:avLst/>
              </a:prstGeom>
              <a:solidFill>
                <a:srgbClr val="F2BE2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1349536" y="1851639"/>
                <a:ext cx="900000" cy="900000"/>
              </a:xfrm>
              <a:prstGeom prst="ellipse">
                <a:avLst/>
              </a:prstGeom>
              <a:solidFill>
                <a:srgbClr val="012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" name="CaixaDeTexto 22"/>
            <p:cNvSpPr txBox="1"/>
            <p:nvPr/>
          </p:nvSpPr>
          <p:spPr>
            <a:xfrm>
              <a:off x="1566284" y="3732341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F2A922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pt-BR" b="1" dirty="0">
                <a:solidFill>
                  <a:srgbClr val="F2A922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26" name="CaixaDeTexto 25"/>
          <p:cNvSpPr txBox="1"/>
          <p:nvPr/>
        </p:nvSpPr>
        <p:spPr>
          <a:xfrm>
            <a:off x="1272769" y="1791036"/>
            <a:ext cx="3168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2A92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Conteúdo</a:t>
            </a:r>
            <a:endParaRPr lang="pt-BR" sz="2400" b="1" dirty="0">
              <a:solidFill>
                <a:srgbClr val="F2A922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979712" y="2686434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0128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Motivação</a:t>
            </a:r>
            <a:endParaRPr lang="pt-BR" sz="2000" dirty="0">
              <a:solidFill>
                <a:srgbClr val="01284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1979712" y="3899277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0128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Visão do Produto</a:t>
            </a:r>
            <a:endParaRPr lang="pt-BR" sz="2000" dirty="0">
              <a:solidFill>
                <a:srgbClr val="01284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0" name="Conector reto 29"/>
          <p:cNvCxnSpPr/>
          <p:nvPr/>
        </p:nvCxnSpPr>
        <p:spPr>
          <a:xfrm rot="19800000" flipH="1">
            <a:off x="-586725" y="154535"/>
            <a:ext cx="1764000" cy="0"/>
          </a:xfrm>
          <a:prstGeom prst="line">
            <a:avLst/>
          </a:prstGeom>
          <a:ln w="19050">
            <a:solidFill>
              <a:srgbClr val="F2BE2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rot="19800000" flipH="1">
            <a:off x="-434325" y="306935"/>
            <a:ext cx="1764000" cy="0"/>
          </a:xfrm>
          <a:prstGeom prst="line">
            <a:avLst/>
          </a:prstGeom>
          <a:ln w="19050">
            <a:solidFill>
              <a:srgbClr val="F2BE2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rot="19800000" flipH="1">
            <a:off x="-293985" y="414335"/>
            <a:ext cx="1944000" cy="0"/>
          </a:xfrm>
          <a:prstGeom prst="line">
            <a:avLst/>
          </a:prstGeom>
          <a:ln w="19050">
            <a:solidFill>
              <a:srgbClr val="F2BE2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rot="19800000" flipH="1">
            <a:off x="-186027" y="509975"/>
            <a:ext cx="2232000" cy="0"/>
          </a:xfrm>
          <a:prstGeom prst="line">
            <a:avLst/>
          </a:prstGeom>
          <a:ln w="19050">
            <a:solidFill>
              <a:srgbClr val="F2BE2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 rot="19800000" flipH="1">
            <a:off x="-281925" y="-275221"/>
            <a:ext cx="1764000" cy="0"/>
          </a:xfrm>
          <a:prstGeom prst="line">
            <a:avLst/>
          </a:prstGeom>
          <a:ln w="19050">
            <a:solidFill>
              <a:srgbClr val="F2BE2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rot="19800000" flipH="1">
            <a:off x="7931922" y="6579295"/>
            <a:ext cx="1440000" cy="0"/>
          </a:xfrm>
          <a:prstGeom prst="line">
            <a:avLst/>
          </a:prstGeom>
          <a:ln w="19050">
            <a:solidFill>
              <a:srgbClr val="F2BE2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41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rgbClr val="031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 rot="19800000" flipH="1">
            <a:off x="-586725" y="154535"/>
            <a:ext cx="1764000" cy="0"/>
          </a:xfrm>
          <a:prstGeom prst="line">
            <a:avLst/>
          </a:prstGeom>
          <a:ln w="19050">
            <a:solidFill>
              <a:srgbClr val="F2BE2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rot="19800000" flipH="1">
            <a:off x="-434325" y="306935"/>
            <a:ext cx="1764000" cy="0"/>
          </a:xfrm>
          <a:prstGeom prst="line">
            <a:avLst/>
          </a:prstGeom>
          <a:ln w="19050">
            <a:solidFill>
              <a:srgbClr val="F2BE2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rot="19800000" flipH="1">
            <a:off x="-293985" y="414335"/>
            <a:ext cx="1944000" cy="0"/>
          </a:xfrm>
          <a:prstGeom prst="line">
            <a:avLst/>
          </a:prstGeom>
          <a:ln w="19050">
            <a:solidFill>
              <a:srgbClr val="F2BE2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rot="19800000" flipH="1">
            <a:off x="-186027" y="509975"/>
            <a:ext cx="2232000" cy="0"/>
          </a:xfrm>
          <a:prstGeom prst="line">
            <a:avLst/>
          </a:prstGeom>
          <a:ln w="19050">
            <a:solidFill>
              <a:srgbClr val="F2BE2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rot="19800000" flipH="1">
            <a:off x="-281925" y="-275221"/>
            <a:ext cx="1764000" cy="0"/>
          </a:xfrm>
          <a:prstGeom prst="line">
            <a:avLst/>
          </a:prstGeom>
          <a:ln w="19050">
            <a:solidFill>
              <a:srgbClr val="F2BE2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1392882" y="375047"/>
            <a:ext cx="3168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2A92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Motivação</a:t>
            </a:r>
            <a:endParaRPr lang="pt-BR" sz="2400" b="1" dirty="0">
              <a:solidFill>
                <a:srgbClr val="F2A922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21" name="Conector reto 20"/>
          <p:cNvCxnSpPr/>
          <p:nvPr/>
        </p:nvCxnSpPr>
        <p:spPr>
          <a:xfrm rot="19800000" flipH="1">
            <a:off x="7931922" y="6579295"/>
            <a:ext cx="1440000" cy="0"/>
          </a:xfrm>
          <a:prstGeom prst="line">
            <a:avLst/>
          </a:prstGeom>
          <a:ln w="19050">
            <a:solidFill>
              <a:srgbClr val="F2BE2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de cantos arredondados 23"/>
          <p:cNvSpPr/>
          <p:nvPr/>
        </p:nvSpPr>
        <p:spPr>
          <a:xfrm>
            <a:off x="755976" y="1628800"/>
            <a:ext cx="3600000" cy="4680000"/>
          </a:xfrm>
          <a:prstGeom prst="roundRect">
            <a:avLst/>
          </a:prstGeom>
          <a:solidFill>
            <a:srgbClr val="03192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4716416" y="1628800"/>
            <a:ext cx="3600000" cy="4680000"/>
          </a:xfrm>
          <a:prstGeom prst="roundRect">
            <a:avLst/>
          </a:prstGeom>
          <a:solidFill>
            <a:srgbClr val="03192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899992" y="2297385"/>
            <a:ext cx="3167952" cy="379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pt-BR" sz="1600" dirty="0" smtClean="0">
                <a:solidFill>
                  <a:srgbClr val="F2F2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Atualmente há 65 bairros na cidade de São Paulo, sendo que suas características são diversas.</a:t>
            </a:r>
          </a:p>
          <a:p>
            <a:pPr>
              <a:spcAft>
                <a:spcPts val="1000"/>
              </a:spcAft>
            </a:pPr>
            <a:r>
              <a:rPr lang="pt-BR" sz="1600" dirty="0" smtClean="0">
                <a:solidFill>
                  <a:srgbClr val="F2F2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Os diferentes de aspectos impactam de formas distintas nos preços dos imóveis, ampliando as possibilidades de escolha, seja para compra ou para investimento.</a:t>
            </a:r>
          </a:p>
          <a:p>
            <a:pPr>
              <a:spcAft>
                <a:spcPts val="1000"/>
              </a:spcAft>
            </a:pPr>
            <a:r>
              <a:rPr lang="pt-BR" sz="1600" dirty="0" smtClean="0">
                <a:solidFill>
                  <a:srgbClr val="F2F2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Esse cenário pode causar insegurança em pessoas que não possuem domínio sobre finanças e investimentos.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4914773" y="2297385"/>
            <a:ext cx="3060000" cy="308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dirty="0" smtClean="0">
                <a:solidFill>
                  <a:srgbClr val="F2F2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 isso, o projeto apresenta:</a:t>
            </a:r>
          </a:p>
          <a:p>
            <a:pPr>
              <a:spcAft>
                <a:spcPts val="600"/>
              </a:spcAft>
            </a:pPr>
            <a:r>
              <a:rPr lang="pt-BR" sz="1600" dirty="0" smtClean="0">
                <a:solidFill>
                  <a:srgbClr val="F2F2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i) </a:t>
            </a:r>
            <a:r>
              <a:rPr lang="pt-BR" sz="1600" dirty="0" err="1" smtClean="0">
                <a:solidFill>
                  <a:srgbClr val="F2F2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dashboard</a:t>
            </a:r>
            <a:r>
              <a:rPr lang="pt-BR" sz="1600" dirty="0" smtClean="0">
                <a:solidFill>
                  <a:srgbClr val="F2F2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da caracterização dos preços de imóveis de venda da cidade de São Paulo; </a:t>
            </a:r>
          </a:p>
          <a:p>
            <a:pPr>
              <a:spcAft>
                <a:spcPts val="1000"/>
              </a:spcAft>
            </a:pPr>
            <a:r>
              <a:rPr lang="pt-BR" sz="1600" dirty="0" err="1" smtClean="0">
                <a:solidFill>
                  <a:srgbClr val="F2F2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ii</a:t>
            </a:r>
            <a:r>
              <a:rPr lang="pt-BR" sz="1600" dirty="0" smtClean="0">
                <a:solidFill>
                  <a:srgbClr val="F2F2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 calculadora financeira para investidores.</a:t>
            </a:r>
          </a:p>
          <a:p>
            <a:pPr>
              <a:spcAft>
                <a:spcPts val="600"/>
              </a:spcAft>
            </a:pPr>
            <a:r>
              <a:rPr lang="pt-BR" sz="1600" dirty="0" smtClean="0">
                <a:solidFill>
                  <a:srgbClr val="F2F2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 objetivo é apresentar uma sugestão de escolha de imóvel, bem como uma sugestão de como fazer um investimento para compra.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959868" y="1732746"/>
            <a:ext cx="3168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F2A92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Contexto</a:t>
            </a:r>
            <a:endParaRPr lang="pt-BR" sz="2000" b="1" dirty="0">
              <a:solidFill>
                <a:srgbClr val="F2A922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860569" y="1732746"/>
            <a:ext cx="3168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F2A92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Objetivo</a:t>
            </a:r>
            <a:endParaRPr lang="pt-BR" sz="2000" b="1" dirty="0">
              <a:solidFill>
                <a:srgbClr val="F2A922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8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19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rgbClr val="F2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 rot="19800000" flipH="1">
            <a:off x="-586725" y="154535"/>
            <a:ext cx="1764000" cy="0"/>
          </a:xfrm>
          <a:prstGeom prst="line">
            <a:avLst/>
          </a:prstGeom>
          <a:ln w="19050">
            <a:solidFill>
              <a:srgbClr val="F2A92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rot="19800000" flipH="1">
            <a:off x="-434325" y="306935"/>
            <a:ext cx="1764000" cy="0"/>
          </a:xfrm>
          <a:prstGeom prst="line">
            <a:avLst/>
          </a:prstGeom>
          <a:ln w="19050">
            <a:solidFill>
              <a:srgbClr val="F2A92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rot="19800000" flipH="1">
            <a:off x="-293985" y="414335"/>
            <a:ext cx="1944000" cy="0"/>
          </a:xfrm>
          <a:prstGeom prst="line">
            <a:avLst/>
          </a:prstGeom>
          <a:ln w="19050">
            <a:solidFill>
              <a:srgbClr val="F2A92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rot="19800000" flipH="1">
            <a:off x="-186027" y="509975"/>
            <a:ext cx="2232000" cy="0"/>
          </a:xfrm>
          <a:prstGeom prst="line">
            <a:avLst/>
          </a:prstGeom>
          <a:ln w="19050">
            <a:solidFill>
              <a:srgbClr val="F2A92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rot="19800000" flipH="1">
            <a:off x="-281925" y="-275221"/>
            <a:ext cx="1764000" cy="0"/>
          </a:xfrm>
          <a:prstGeom prst="line">
            <a:avLst/>
          </a:prstGeom>
          <a:ln w="19050">
            <a:solidFill>
              <a:srgbClr val="F2A92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1392882" y="375047"/>
            <a:ext cx="3168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0128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Visão do Produto</a:t>
            </a:r>
            <a:endParaRPr lang="pt-BR" sz="2400" b="1" dirty="0">
              <a:solidFill>
                <a:srgbClr val="01284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21" name="Conector reto 20"/>
          <p:cNvCxnSpPr/>
          <p:nvPr/>
        </p:nvCxnSpPr>
        <p:spPr>
          <a:xfrm rot="19800000" flipH="1">
            <a:off x="7931922" y="6579295"/>
            <a:ext cx="1440000" cy="0"/>
          </a:xfrm>
          <a:prstGeom prst="line">
            <a:avLst/>
          </a:prstGeom>
          <a:ln w="19050">
            <a:solidFill>
              <a:srgbClr val="F2A92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de cantos arredondados 23"/>
          <p:cNvSpPr/>
          <p:nvPr/>
        </p:nvSpPr>
        <p:spPr>
          <a:xfrm>
            <a:off x="755576" y="1628800"/>
            <a:ext cx="3600000" cy="4680000"/>
          </a:xfrm>
          <a:prstGeom prst="roundRect">
            <a:avLst/>
          </a:prstGeom>
          <a:solidFill>
            <a:srgbClr val="BFBF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4716416" y="1628800"/>
            <a:ext cx="3600000" cy="4680000"/>
          </a:xfrm>
          <a:prstGeom prst="roundRect">
            <a:avLst/>
          </a:prstGeom>
          <a:solidFill>
            <a:srgbClr val="BFBF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899592" y="2297385"/>
            <a:ext cx="3060000" cy="3667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pt-BR" sz="1600" dirty="0" smtClean="0">
                <a:solidFill>
                  <a:srgbClr val="0128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 partir de </a:t>
            </a:r>
            <a:r>
              <a:rPr lang="pt-BR" sz="1600" i="1" dirty="0" smtClean="0">
                <a:solidFill>
                  <a:srgbClr val="0128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inputs</a:t>
            </a:r>
            <a:r>
              <a:rPr lang="pt-BR" sz="1600" dirty="0" smtClean="0">
                <a:solidFill>
                  <a:srgbClr val="0128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do bairro escolhido, das características desejada do imóvel e dados financeiros, a calculadora retorna o tempo que será necessário para se obter uma entrada do imóvel, bem como os tamanhos das parcelas de financiamento.</a:t>
            </a:r>
          </a:p>
          <a:p>
            <a:pPr>
              <a:spcAft>
                <a:spcPts val="1000"/>
              </a:spcAft>
            </a:pPr>
            <a:r>
              <a:rPr lang="pt-BR" sz="1600" dirty="0" smtClean="0">
                <a:solidFill>
                  <a:srgbClr val="0128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Os cálculos são para um financiamento nas seguintes condições: 20% de entrada, prazo de 30 anos e juros de 7% a.a.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4914773" y="2297385"/>
            <a:ext cx="3060000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dirty="0" smtClean="0">
                <a:solidFill>
                  <a:srgbClr val="0128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Dado que a calculadora considera um investimento hipotético em juros de poupança, o público alvo são usuários com perfil de investidor conservador.</a:t>
            </a:r>
          </a:p>
          <a:p>
            <a:pPr>
              <a:spcAft>
                <a:spcPts val="600"/>
              </a:spcAft>
            </a:pPr>
            <a:r>
              <a:rPr lang="pt-BR" sz="1600" dirty="0" smtClean="0">
                <a:solidFill>
                  <a:srgbClr val="0128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Uma próxima entrega de valor de produto deverá considerar a diversificação do perfil do investidor para conservador, moderado e tomador de risco.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959468" y="1732746"/>
            <a:ext cx="3168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128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Calculadora</a:t>
            </a:r>
            <a:endParaRPr lang="pt-BR" sz="2000" b="1" dirty="0">
              <a:solidFill>
                <a:srgbClr val="01284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860569" y="1732746"/>
            <a:ext cx="3168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1284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Público Alvo</a:t>
            </a:r>
            <a:endParaRPr lang="pt-BR" sz="2000" b="1" dirty="0">
              <a:solidFill>
                <a:srgbClr val="01284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06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267</Words>
  <Application>Microsoft Office PowerPoint</Application>
  <PresentationFormat>Apresentação na tela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Caroline Barduchi</dc:creator>
  <cp:lastModifiedBy>Caroline Barduchi</cp:lastModifiedBy>
  <cp:revision>27</cp:revision>
  <dcterms:created xsi:type="dcterms:W3CDTF">2021-12-16T21:39:08Z</dcterms:created>
  <dcterms:modified xsi:type="dcterms:W3CDTF">2021-12-18T02:23:09Z</dcterms:modified>
</cp:coreProperties>
</file>