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70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89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B2E-D6A0-4F33-85C9-1F256CFECB6B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FA4-1350-45FA-869C-5018B22AF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5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B2E-D6A0-4F33-85C9-1F256CFECB6B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FA4-1350-45FA-869C-5018B22AF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8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B2E-D6A0-4F33-85C9-1F256CFECB6B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FA4-1350-45FA-869C-5018B22AF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04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B2E-D6A0-4F33-85C9-1F256CFECB6B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FA4-1350-45FA-869C-5018B22AF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3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B2E-D6A0-4F33-85C9-1F256CFECB6B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FA4-1350-45FA-869C-5018B22AF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60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B2E-D6A0-4F33-85C9-1F256CFECB6B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FA4-1350-45FA-869C-5018B22AF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12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B2E-D6A0-4F33-85C9-1F256CFECB6B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FA4-1350-45FA-869C-5018B22AF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8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B2E-D6A0-4F33-85C9-1F256CFECB6B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FA4-1350-45FA-869C-5018B22AF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69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B2E-D6A0-4F33-85C9-1F256CFECB6B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FA4-1350-45FA-869C-5018B22AF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1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B2E-D6A0-4F33-85C9-1F256CFECB6B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FA4-1350-45FA-869C-5018B22AF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87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B2E-D6A0-4F33-85C9-1F256CFECB6B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FA4-1350-45FA-869C-5018B22AF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9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8B2E-D6A0-4F33-85C9-1F256CFECB6B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F6FA4-1350-45FA-869C-5018B22AF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aycee.cheong@gmail.com" TargetMode="External"/><Relationship Id="rId2" Type="http://schemas.openxmlformats.org/officeDocument/2006/relationships/hyperlink" Target="mailto:rozikepes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[</a:t>
            </a:r>
            <a:r>
              <a:rPr lang="en-GB" dirty="0" err="1" smtClean="0">
                <a:solidFill>
                  <a:srgbClr val="FF5050"/>
                </a:solidFill>
              </a:rPr>
              <a:t>MyClaimDossier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Created by:</a:t>
            </a:r>
          </a:p>
          <a:p>
            <a:r>
              <a:rPr lang="en-GB" dirty="0" smtClean="0"/>
              <a:t>Jaycee, Caroline, Quynh, Rozi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4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issue: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839686" y="3691264"/>
            <a:ext cx="426310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5050"/>
                </a:solidFill>
              </a:rPr>
              <a:t>Insurance company</a:t>
            </a:r>
            <a:endParaRPr lang="en-GB" b="1" dirty="0">
              <a:solidFill>
                <a:srgbClr val="FF5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8795" y="3691264"/>
            <a:ext cx="494640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FF5050"/>
                </a:solidFill>
              </a:defRPr>
            </a:lvl1pPr>
          </a:lstStyle>
          <a:p>
            <a:r>
              <a:rPr lang="en-GB" dirty="0"/>
              <a:t>Customer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78795" y="4109182"/>
            <a:ext cx="4946406" cy="22045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5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89878" y="4109182"/>
            <a:ext cx="49353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GB" dirty="0" smtClean="0">
              <a:solidFill>
                <a:srgbClr val="FF505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 smtClean="0">
                <a:solidFill>
                  <a:srgbClr val="FF5050"/>
                </a:solidFill>
              </a:rPr>
              <a:t>$$$: </a:t>
            </a:r>
            <a:r>
              <a:rPr lang="en-GB" dirty="0" smtClean="0">
                <a:solidFill>
                  <a:srgbClr val="FF5050"/>
                </a:solidFill>
              </a:rPr>
              <a:t>higher premiums even if you are a good customer &amp; admin</a:t>
            </a:r>
            <a:r>
              <a:rPr lang="en-GB" dirty="0" smtClean="0">
                <a:solidFill>
                  <a:srgbClr val="FF5050"/>
                </a:solidFill>
              </a:rPr>
              <a:t> to prove you are a good customer (e.g. medical records)</a:t>
            </a:r>
          </a:p>
          <a:p>
            <a:pPr marL="285750" indent="-285750">
              <a:buFontTx/>
              <a:buChar char="-"/>
            </a:pPr>
            <a:endParaRPr lang="en-GB" dirty="0" smtClean="0">
              <a:solidFill>
                <a:srgbClr val="FF505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FF5050"/>
                </a:solidFill>
              </a:rPr>
              <a:t>L</a:t>
            </a:r>
            <a:r>
              <a:rPr lang="en-GB" dirty="0" smtClean="0">
                <a:solidFill>
                  <a:srgbClr val="FF5050"/>
                </a:solidFill>
              </a:rPr>
              <a:t>ack of incentive to switch due to fear of losing history</a:t>
            </a:r>
            <a:endParaRPr lang="en-GB" dirty="0">
              <a:solidFill>
                <a:srgbClr val="FF5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8343" y="1578429"/>
            <a:ext cx="1404258" cy="1839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FF5050"/>
                </a:solidFill>
              </a:rPr>
              <a:t>Ideal world</a:t>
            </a:r>
            <a:endParaRPr lang="en-GB" b="1" dirty="0">
              <a:solidFill>
                <a:srgbClr val="FF5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8343" y="3691264"/>
            <a:ext cx="1404258" cy="2622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FF5050"/>
                </a:solidFill>
              </a:rPr>
              <a:t>Real world</a:t>
            </a:r>
            <a:endParaRPr lang="en-GB" b="1" dirty="0">
              <a:solidFill>
                <a:srgbClr val="FF5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39686" y="1578429"/>
            <a:ext cx="9285515" cy="18396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>
                <a:solidFill>
                  <a:srgbClr val="FF5050"/>
                </a:solidFill>
              </a:rPr>
              <a:t>Full information</a:t>
            </a:r>
            <a:endParaRPr lang="en-GB" dirty="0" smtClean="0">
              <a:solidFill>
                <a:srgbClr val="FF505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39686" y="4109182"/>
            <a:ext cx="4272356" cy="2204541"/>
            <a:chOff x="1839686" y="4109182"/>
            <a:chExt cx="5029202" cy="2204541"/>
          </a:xfrm>
        </p:grpSpPr>
        <p:sp>
          <p:nvSpPr>
            <p:cNvPr id="7" name="TextBox 6"/>
            <p:cNvSpPr txBox="1"/>
            <p:nvPr/>
          </p:nvSpPr>
          <p:spPr>
            <a:xfrm>
              <a:off x="1850573" y="4109182"/>
              <a:ext cx="5018315" cy="20313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endParaRPr lang="en-GB" dirty="0" smtClean="0">
                <a:solidFill>
                  <a:srgbClr val="FF505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GB" dirty="0" smtClean="0">
                  <a:solidFill>
                    <a:srgbClr val="FF5050"/>
                  </a:solidFill>
                </a:rPr>
                <a:t>$$$: screening and monitoring customers</a:t>
              </a:r>
            </a:p>
            <a:p>
              <a:endParaRPr lang="en-GB" dirty="0" smtClean="0">
                <a:solidFill>
                  <a:srgbClr val="FF5050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GB" dirty="0" smtClean="0">
                <a:solidFill>
                  <a:srgbClr val="FF505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GB" dirty="0" smtClean="0">
                  <a:solidFill>
                    <a:srgbClr val="FF5050"/>
                  </a:solidFill>
                </a:rPr>
                <a:t>More prohibitive for new insurance companies, which don’t have data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9686" y="4109182"/>
              <a:ext cx="5018315" cy="220454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6" name="Picture 2" descr="Image result for icon custom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851" y="1690688"/>
            <a:ext cx="954768" cy="95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471" y="1690688"/>
            <a:ext cx="892877" cy="89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con money ba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588" y="2714726"/>
            <a:ext cx="395294" cy="63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Image result for icon money ba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137" y="2723561"/>
            <a:ext cx="395294" cy="63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mage result for icon money ba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516" y="2723561"/>
            <a:ext cx="395294" cy="63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Image result for icon money ba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895" y="2714215"/>
            <a:ext cx="395294" cy="63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Image result for icon money ba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274" y="2714214"/>
            <a:ext cx="395294" cy="63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5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issue:</a:t>
            </a:r>
            <a:endParaRPr lang="en-GB" dirty="0">
              <a:solidFill>
                <a:srgbClr val="FF5050"/>
              </a:solidFill>
            </a:endParaRPr>
          </a:p>
        </p:txBody>
      </p:sp>
      <p:pic>
        <p:nvPicPr>
          <p:cNvPr id="2054" name="Picture 6" descr="Image result for hou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6" y="1654609"/>
            <a:ext cx="2156350" cy="21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Image result for hou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480" y="1654608"/>
            <a:ext cx="2156350" cy="21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71461" y="2334803"/>
            <a:ext cx="12641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AXA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13610" y="2334803"/>
            <a:ext cx="12641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BUPA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Connector 21"/>
          <p:cNvCxnSpPr>
            <a:endCxn id="2054" idx="2"/>
          </p:cNvCxnSpPr>
          <p:nvPr/>
        </p:nvCxnSpPr>
        <p:spPr>
          <a:xfrm flipV="1">
            <a:off x="1455060" y="3810959"/>
            <a:ext cx="1428101" cy="14937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054" idx="2"/>
          </p:cNvCxnSpPr>
          <p:nvPr/>
        </p:nvCxnSpPr>
        <p:spPr>
          <a:xfrm flipV="1">
            <a:off x="2663374" y="3810959"/>
            <a:ext cx="219787" cy="14937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054" idx="2"/>
          </p:cNvCxnSpPr>
          <p:nvPr/>
        </p:nvCxnSpPr>
        <p:spPr>
          <a:xfrm flipH="1" flipV="1">
            <a:off x="2883161" y="3810959"/>
            <a:ext cx="988527" cy="14937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4" idx="2"/>
          </p:cNvCxnSpPr>
          <p:nvPr/>
        </p:nvCxnSpPr>
        <p:spPr>
          <a:xfrm flipV="1">
            <a:off x="5080002" y="3810958"/>
            <a:ext cx="621653" cy="149375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4" idx="2"/>
          </p:cNvCxnSpPr>
          <p:nvPr/>
        </p:nvCxnSpPr>
        <p:spPr>
          <a:xfrm flipH="1" flipV="1">
            <a:off x="5701655" y="3810958"/>
            <a:ext cx="586661" cy="149375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4" idx="2"/>
          </p:cNvCxnSpPr>
          <p:nvPr/>
        </p:nvCxnSpPr>
        <p:spPr>
          <a:xfrm flipH="1" flipV="1">
            <a:off x="5701655" y="3810958"/>
            <a:ext cx="1794975" cy="149375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6" descr="Image result for hou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73" y="1509296"/>
            <a:ext cx="2156350" cy="21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9476503" y="2189491"/>
            <a:ext cx="126416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NEW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57" name="Oval 2056"/>
          <p:cNvSpPr/>
          <p:nvPr/>
        </p:nvSpPr>
        <p:spPr>
          <a:xfrm>
            <a:off x="1634865" y="4832722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1889096" y="4557834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2169110" y="4279310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2541578" y="4747661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3415165" y="4747672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3210939" y="4472773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2941301" y="4109189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6124387" y="4202473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5960458" y="4877070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5791543" y="4449431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5116297" y="4727955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5361413" y="4194249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3571428" y="4988155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7116573" y="5025509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6779830" y="4767990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6458437" y="4510471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2" descr="Image result for icon custom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5304710"/>
            <a:ext cx="913046" cy="91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icon custom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51" y="5304710"/>
            <a:ext cx="913046" cy="91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icon custom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65" y="5304710"/>
            <a:ext cx="913046" cy="91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icon custom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479" y="5304710"/>
            <a:ext cx="913046" cy="91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icon custom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793" y="5304710"/>
            <a:ext cx="913046" cy="91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Image result for icon custom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107" y="5304710"/>
            <a:ext cx="913046" cy="91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21" y="5314794"/>
            <a:ext cx="892877" cy="89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877" y="5300265"/>
            <a:ext cx="892877" cy="89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Connector 63"/>
          <p:cNvCxnSpPr/>
          <p:nvPr/>
        </p:nvCxnSpPr>
        <p:spPr>
          <a:xfrm flipV="1">
            <a:off x="7496630" y="3665646"/>
            <a:ext cx="2567918" cy="1639064"/>
          </a:xfrm>
          <a:prstGeom prst="line">
            <a:avLst/>
          </a:prstGeom>
          <a:ln w="285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3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46" grpId="0" animBg="1"/>
      <p:bldP spid="205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solution: </a:t>
            </a:r>
            <a:r>
              <a:rPr lang="en-GB" dirty="0" smtClean="0">
                <a:solidFill>
                  <a:srgbClr val="FF5050"/>
                </a:solidFill>
              </a:rPr>
              <a:t>Share your claim history</a:t>
            </a:r>
            <a:endParaRPr lang="en-GB" dirty="0">
              <a:solidFill>
                <a:srgbClr val="FF5050"/>
              </a:solidFill>
            </a:endParaRPr>
          </a:p>
        </p:txBody>
      </p:sp>
      <p:pic>
        <p:nvPicPr>
          <p:cNvPr id="2054" name="Picture 6" descr="Image result for hou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6" y="1654609"/>
            <a:ext cx="2156350" cy="21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Image result for hou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480" y="1654608"/>
            <a:ext cx="2156350" cy="21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71461" y="2334803"/>
            <a:ext cx="12641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AXA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13610" y="2334803"/>
            <a:ext cx="12641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BUPA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Connector 21"/>
          <p:cNvCxnSpPr>
            <a:endCxn id="2054" idx="2"/>
          </p:cNvCxnSpPr>
          <p:nvPr/>
        </p:nvCxnSpPr>
        <p:spPr>
          <a:xfrm flipV="1">
            <a:off x="1455060" y="3810959"/>
            <a:ext cx="1428101" cy="14937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054" idx="2"/>
          </p:cNvCxnSpPr>
          <p:nvPr/>
        </p:nvCxnSpPr>
        <p:spPr>
          <a:xfrm flipV="1">
            <a:off x="2663374" y="3810959"/>
            <a:ext cx="219787" cy="14937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054" idx="2"/>
          </p:cNvCxnSpPr>
          <p:nvPr/>
        </p:nvCxnSpPr>
        <p:spPr>
          <a:xfrm flipH="1" flipV="1">
            <a:off x="2883161" y="3810959"/>
            <a:ext cx="988527" cy="14937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4" idx="2"/>
          </p:cNvCxnSpPr>
          <p:nvPr/>
        </p:nvCxnSpPr>
        <p:spPr>
          <a:xfrm flipV="1">
            <a:off x="5080002" y="3810958"/>
            <a:ext cx="621653" cy="149375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4" idx="2"/>
          </p:cNvCxnSpPr>
          <p:nvPr/>
        </p:nvCxnSpPr>
        <p:spPr>
          <a:xfrm flipH="1" flipV="1">
            <a:off x="5701655" y="3810958"/>
            <a:ext cx="586661" cy="149375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4" idx="2"/>
          </p:cNvCxnSpPr>
          <p:nvPr/>
        </p:nvCxnSpPr>
        <p:spPr>
          <a:xfrm flipH="1" flipV="1">
            <a:off x="5701655" y="3810958"/>
            <a:ext cx="1794975" cy="149375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6" descr="Image result for hou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73" y="1509296"/>
            <a:ext cx="2156350" cy="21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9476503" y="2189491"/>
            <a:ext cx="126416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NEW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57" name="Oval 2056"/>
          <p:cNvSpPr/>
          <p:nvPr/>
        </p:nvSpPr>
        <p:spPr>
          <a:xfrm>
            <a:off x="1634865" y="4832722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1889096" y="4557834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2169110" y="4279310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2541578" y="4747661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3415165" y="4747672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3210939" y="4472773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2941301" y="4109189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6124387" y="4202473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5960458" y="4877070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5791543" y="4449431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5116297" y="4727955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5361413" y="4194249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3571428" y="4988155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7116573" y="5025509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6779830" y="4767990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6458437" y="4510471"/>
            <a:ext cx="340242" cy="1701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8" name="Rectangle 2057"/>
          <p:cNvSpPr/>
          <p:nvPr/>
        </p:nvSpPr>
        <p:spPr>
          <a:xfrm>
            <a:off x="998537" y="3987209"/>
            <a:ext cx="6827026" cy="1288442"/>
          </a:xfrm>
          <a:prstGeom prst="rect">
            <a:avLst/>
          </a:prstGeom>
          <a:noFill/>
          <a:ln w="28575">
            <a:solidFill>
              <a:srgbClr val="FF5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2" descr="Image result for icon custom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5304710"/>
            <a:ext cx="913046" cy="91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icon custom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51" y="5304710"/>
            <a:ext cx="913046" cy="91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icon custom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65" y="5304710"/>
            <a:ext cx="913046" cy="91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icon custom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479" y="5304710"/>
            <a:ext cx="913046" cy="91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icon custom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793" y="5304710"/>
            <a:ext cx="913046" cy="91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Image result for icon custom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107" y="5304710"/>
            <a:ext cx="913046" cy="91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21" y="5314794"/>
            <a:ext cx="892877" cy="89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877" y="5300265"/>
            <a:ext cx="892877" cy="89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Connector 63"/>
          <p:cNvCxnSpPr/>
          <p:nvPr/>
        </p:nvCxnSpPr>
        <p:spPr>
          <a:xfrm flipV="1">
            <a:off x="7496630" y="3665646"/>
            <a:ext cx="2567918" cy="1639064"/>
          </a:xfrm>
          <a:prstGeom prst="line">
            <a:avLst/>
          </a:prstGeom>
          <a:ln w="285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258506" y="4102584"/>
            <a:ext cx="2848722" cy="9600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FF5050"/>
                </a:solidFill>
              </a:rPr>
              <a:t>R</a:t>
            </a:r>
            <a:r>
              <a:rPr lang="en-GB" dirty="0" smtClean="0">
                <a:solidFill>
                  <a:srgbClr val="FF5050"/>
                </a:solidFill>
              </a:rPr>
              <a:t>ecord of claims:</a:t>
            </a:r>
            <a:r>
              <a:rPr lang="en-GB" dirty="0" smtClean="0">
                <a:solidFill>
                  <a:srgbClr val="FF505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5050"/>
                </a:solidFill>
              </a:rPr>
              <a:t>Verifiable and permanent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5050"/>
                </a:solidFill>
              </a:rPr>
              <a:t>Data privacy</a:t>
            </a:r>
            <a:endParaRPr lang="en-GB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1127" y="2362367"/>
            <a:ext cx="1856873" cy="1547896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rgbClr val="FF5050"/>
                </a:solidFill>
              </a:rPr>
              <a:t>Demo</a:t>
            </a:r>
            <a:endParaRPr lang="en-GB" sz="54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9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Extensions and limitations: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171" y="1704067"/>
            <a:ext cx="3309257" cy="1325563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55914" y="3326038"/>
            <a:ext cx="9372600" cy="2454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/>
              <a:t>Contact us:</a:t>
            </a:r>
          </a:p>
          <a:p>
            <a:r>
              <a:rPr lang="en-GB" sz="2400" dirty="0" smtClean="0">
                <a:hlinkClick r:id="rId2"/>
              </a:rPr>
              <a:t>[Caroline]</a:t>
            </a:r>
          </a:p>
          <a:p>
            <a:r>
              <a:rPr lang="en-GB" sz="2400" dirty="0" smtClean="0">
                <a:hlinkClick r:id="rId2"/>
              </a:rPr>
              <a:t>[Quynh]</a:t>
            </a:r>
          </a:p>
          <a:p>
            <a:r>
              <a:rPr lang="en-GB" sz="2400" dirty="0" smtClean="0">
                <a:hlinkClick r:id="rId2"/>
              </a:rPr>
              <a:t>rozikepes@gmail.com</a:t>
            </a:r>
            <a:endParaRPr lang="en-GB" sz="2400" dirty="0"/>
          </a:p>
          <a:p>
            <a:r>
              <a:rPr lang="en-GB" sz="2400" dirty="0" smtClean="0">
                <a:hlinkClick r:id="rId3"/>
              </a:rPr>
              <a:t>jaycee.cheong@gmail.com</a:t>
            </a:r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120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[MyClaimDossier]</vt:lpstr>
      <vt:lpstr>The issue: </vt:lpstr>
      <vt:lpstr>The issue:</vt:lpstr>
      <vt:lpstr>The solution: Share your claim history</vt:lpstr>
      <vt:lpstr>Demo</vt:lpstr>
      <vt:lpstr>Extensions and limitations: </vt:lpstr>
      <vt:lpstr>Questions?</vt:lpstr>
    </vt:vector>
  </TitlesOfParts>
  <Company>KPMG UK LLP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Rozi Kepes</dc:creator>
  <cp:lastModifiedBy>Rozi Kepes</cp:lastModifiedBy>
  <cp:revision>33</cp:revision>
  <dcterms:created xsi:type="dcterms:W3CDTF">2017-07-22T11:18:19Z</dcterms:created>
  <dcterms:modified xsi:type="dcterms:W3CDTF">2017-07-22T18:17:04Z</dcterms:modified>
</cp:coreProperties>
</file>