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50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EE6-6434-4557-AD48-1CDE49E82CDB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3778-6204-4A73-9B35-52C51C84CCA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33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date and background image of city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59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241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Starter med </a:t>
            </a:r>
            <a:r>
              <a:rPr lang="en-US" dirty="0" err="1"/>
              <a:t>ikke</a:t>
            </a:r>
            <a:r>
              <a:rPr lang="en-US" dirty="0"/>
              <a:t> at </a:t>
            </a:r>
            <a:r>
              <a:rPr lang="en-US" dirty="0" err="1"/>
              <a:t>bruge</a:t>
            </a:r>
            <a:r>
              <a:rPr lang="en-US" dirty="0"/>
              <a:t> </a:t>
            </a:r>
            <a:r>
              <a:rPr lang="en-US" dirty="0" err="1"/>
              <a:t>valideringsættet</a:t>
            </a:r>
            <a:r>
              <a:rPr lang="en-US" dirty="0"/>
              <a:t>. Dette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f.eks</a:t>
            </a:r>
            <a:r>
              <a:rPr lang="en-US" dirty="0"/>
              <a:t>. have </a:t>
            </a:r>
            <a:r>
              <a:rPr lang="en-US" dirty="0" err="1"/>
              <a:t>brugt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tune </a:t>
            </a:r>
            <a:r>
              <a:rPr lang="en-US" dirty="0" err="1"/>
              <a:t>regulariseringsstyrker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typer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regularisering</a:t>
            </a:r>
            <a:r>
              <a:rPr lang="en-US" dirty="0"/>
              <a:t>. Det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ide at </a:t>
            </a:r>
            <a:r>
              <a:rPr lang="en-US" dirty="0" err="1"/>
              <a:t>bruge</a:t>
            </a:r>
            <a:r>
              <a:rPr lang="en-US" dirty="0"/>
              <a:t> grid search, </a:t>
            </a:r>
            <a:r>
              <a:rPr lang="en-US" dirty="0" err="1"/>
              <a:t>hvis</a:t>
            </a:r>
            <a:r>
              <a:rPr lang="en-US" dirty="0"/>
              <a:t> man </a:t>
            </a:r>
            <a:r>
              <a:rPr lang="en-US" dirty="0" err="1"/>
              <a:t>virkelig</a:t>
            </a:r>
            <a:r>
              <a:rPr lang="en-US" dirty="0"/>
              <a:t> </a:t>
            </a:r>
            <a:r>
              <a:rPr lang="en-US" dirty="0" err="1"/>
              <a:t>gik</a:t>
            </a:r>
            <a:r>
              <a:rPr lang="en-US" dirty="0"/>
              <a:t> op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modellen</a:t>
            </a:r>
            <a:r>
              <a:rPr lang="en-US" dirty="0"/>
              <a:t> </a:t>
            </a:r>
            <a:r>
              <a:rPr lang="en-US" dirty="0" err="1"/>
              <a:t>perfomer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Tanker om performance: </a:t>
            </a:r>
            <a:r>
              <a:rPr lang="en-US" dirty="0" err="1"/>
              <a:t>Høj</a:t>
            </a:r>
            <a:r>
              <a:rPr lang="en-US" dirty="0"/>
              <a:t> accuracy </a:t>
            </a:r>
            <a:r>
              <a:rPr lang="en-US" dirty="0" err="1"/>
              <a:t>fordi</a:t>
            </a:r>
            <a:r>
              <a:rPr lang="en-US" dirty="0"/>
              <a:t> target-</a:t>
            </a:r>
            <a:r>
              <a:rPr lang="en-US" dirty="0" err="1"/>
              <a:t>variablen</a:t>
            </a:r>
            <a:r>
              <a:rPr lang="en-US" dirty="0"/>
              <a:t> er </a:t>
            </a:r>
            <a:r>
              <a:rPr lang="en-US" dirty="0" err="1"/>
              <a:t>imbalanceret</a:t>
            </a:r>
            <a:r>
              <a:rPr lang="en-US" dirty="0"/>
              <a:t>.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god </a:t>
            </a:r>
            <a:r>
              <a:rPr lang="en-US" dirty="0" err="1"/>
              <a:t>idé</a:t>
            </a:r>
            <a:r>
              <a:rPr lang="en-US" dirty="0"/>
              <a:t> at </a:t>
            </a:r>
            <a:r>
              <a:rPr lang="en-US" dirty="0" err="1"/>
              <a:t>kigge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calibration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classifieren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undersøge</a:t>
            </a:r>
            <a:r>
              <a:rPr lang="en-US" dirty="0"/>
              <a:t>, om man </a:t>
            </a:r>
            <a:r>
              <a:rPr lang="en-US" dirty="0" err="1"/>
              <a:t>måske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have et cut-off, der var </a:t>
            </a:r>
            <a:r>
              <a:rPr lang="en-US" dirty="0" err="1"/>
              <a:t>lavere</a:t>
            </a:r>
            <a:r>
              <a:rPr lang="en-US" dirty="0"/>
              <a:t> end 50%.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bare </a:t>
            </a:r>
            <a:r>
              <a:rPr lang="en-US" dirty="0" err="1"/>
              <a:t>inspicere</a:t>
            </a:r>
            <a:r>
              <a:rPr lang="en-US" dirty="0"/>
              <a:t> </a:t>
            </a:r>
            <a:r>
              <a:rPr lang="en-US" dirty="0" err="1"/>
              <a:t>prædiktionerne</a:t>
            </a:r>
            <a:r>
              <a:rPr lang="en-US" dirty="0"/>
              <a:t> er der </a:t>
            </a:r>
            <a:r>
              <a:rPr lang="en-US" dirty="0" err="1"/>
              <a:t>nogle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observationer</a:t>
            </a:r>
            <a:r>
              <a:rPr lang="en-US" dirty="0"/>
              <a:t> med </a:t>
            </a:r>
            <a:r>
              <a:rPr lang="en-US" dirty="0" err="1"/>
              <a:t>is_violent</a:t>
            </a:r>
            <a:r>
              <a:rPr lang="en-US" dirty="0"/>
              <a:t>=1, der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højere</a:t>
            </a:r>
            <a:r>
              <a:rPr lang="en-US" dirty="0"/>
              <a:t> </a:t>
            </a:r>
            <a:r>
              <a:rPr lang="en-US" dirty="0" err="1"/>
              <a:t>prædikteret</a:t>
            </a:r>
            <a:r>
              <a:rPr lang="en-US" dirty="0"/>
              <a:t> </a:t>
            </a:r>
            <a:r>
              <a:rPr lang="en-US" dirty="0" err="1"/>
              <a:t>sandsynlighed</a:t>
            </a:r>
            <a:r>
              <a:rPr lang="en-US" dirty="0"/>
              <a:t>.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0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Enkelt</a:t>
            </a:r>
            <a:r>
              <a:rPr lang="en-US" dirty="0"/>
              <a:t> </a:t>
            </a:r>
            <a:r>
              <a:rPr lang="en-US" dirty="0" err="1"/>
              <a:t>netværk</a:t>
            </a:r>
            <a:r>
              <a:rPr lang="en-US" dirty="0"/>
              <a:t>: 2 lag m. </a:t>
            </a:r>
            <a:r>
              <a:rPr lang="en-US" dirty="0" err="1"/>
              <a:t>hhv</a:t>
            </a:r>
            <a:r>
              <a:rPr lang="en-US" dirty="0"/>
              <a:t>. 3 </a:t>
            </a:r>
            <a:r>
              <a:rPr lang="en-US" dirty="0" err="1"/>
              <a:t>og</a:t>
            </a:r>
            <a:r>
              <a:rPr lang="en-US" dirty="0"/>
              <a:t> 6 hidden units. LR = 0.0001, dropout = 0.2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3778-6204-4A73-9B35-52C51C84CC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289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E4EF-E2BB-4AEC-8DF9-5CC14062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2FF3-4638-4184-96E4-F9FDE86F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8363-9592-4B02-BD4B-39BB7D65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490F-EE2F-46CB-B486-6CEE3B0A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44C7-6E86-42EA-BCBC-FC100E81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8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2873-C002-4EAD-B672-37B6E7C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07986-3D8A-4E7C-AA4D-8F142F93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9A78-B367-4794-9A4C-792B9E64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25B6-A34E-41F9-B564-7D83BB89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195C-BD82-4BE0-8699-EBBBEE69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53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DCA7-B84C-44E7-B4FB-D99C15B6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97CB0-2611-4451-81B6-7F6D53E4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1AA3-8260-4723-8E16-518429DC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6D4A-B29B-451B-AF7C-409BDEC2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396D3-22AF-4D8F-B5BD-9BCB02C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76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BAD-83F3-411D-AC3B-619F31C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D8CC-FCFA-46EB-8C8F-27D5B1CE4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BE7B-6D44-4500-8B94-03682644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D449-43FB-444A-8534-6E06C18F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E946-6A35-4234-88C1-BA5B03AA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5AD-ED37-494C-AEE0-971166D7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3871-7DBE-4DC6-A9F2-11FD218B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B1AB-FC9A-468B-BC8C-94F721C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0296D-8F78-4F76-AD64-6D2F639F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4013-4A17-43A5-9C91-35BA63C5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64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37F3-B7E5-46BC-A2B7-9E59450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421A-A8EB-4AC7-9B10-A4C57BB25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E618-EF4B-420B-9AFE-CB754782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95F23-BCC3-4D94-B93E-9C8934FC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83C7-EE93-43AF-88A3-EA1944A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4AEDB-DD42-45A5-AA25-1667F028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854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F76-3E30-4B7D-81A9-27B30F75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DB34-A2C8-4229-9897-D5632B4B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B200D-50F2-4307-B35C-75F4150E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89478-55C9-412D-B3BC-05F32D9D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EF436-2BEC-4197-AA27-424B61F90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A1BD8-CDFD-4D1D-85D9-A563354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503FA-B7BB-45D3-8FBA-D2EDC003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CCA9-8361-4736-B7D7-03DCAB5D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29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9294-7D63-4EB2-A380-F7D9426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FDC5B-AD71-4346-BD47-968A14F4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AABA-FFFE-47A8-A27E-61602132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73F46-8512-4032-8A3C-1DFB5177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5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43FE7-C95C-421D-B976-4D044B73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E825F-4F47-4C9A-BB19-0FFBB474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7C91-F76E-46C0-8342-CDC1118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054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274-BBE9-443D-B4DB-1CEF246C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8685-A3BE-4A25-A95F-5F437B15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334B-778C-4527-BAF5-A07AC69E2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058-9CC0-4851-AA5B-5642D0BC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7B019-29EE-44A9-BD1E-75C0A94D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E3C3-755F-4117-89DD-04BC76B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47C8-0FC8-4D77-A890-8DCC3B92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30531-9B4D-4AD2-AC32-852DA1A1A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6253-BDF2-457E-8FE7-82CBDE50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1D774-F899-4D12-BF62-4211DFC2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B00B-8AA4-4816-ACBC-E421C6E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8E59-D92F-4B09-8EF4-34A6C1AE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2C5A1-972F-4FD4-87B0-7DBB7EA3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911F0-E128-484E-AFF4-1FAE8A6C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2687-94A1-4A96-82AB-AC25DD54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A933-29B7-46AE-B3D4-E3B88E138EF1}" type="datetimeFigureOut">
              <a:rPr lang="da-DK" smtClean="0"/>
              <a:t>15-02-2022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AD50-D972-4DF6-8214-E7442439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8450-CE89-4B4B-BF96-31F436AD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6726-DE3C-4643-832D-81667E90EBF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2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en Gate Bridge in fog">
            <a:extLst>
              <a:ext uri="{FF2B5EF4-FFF2-40B4-BE49-F238E27FC236}">
                <a16:creationId xmlns:a16="http://schemas.microsoft.com/office/drawing/2014/main" id="{CF50D4A9-B737-4A1F-9A3F-1E86400F1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t="8335" b="7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684B5-5744-4C13-926F-9C58E34B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San Francisco Crime Data</a:t>
            </a:r>
            <a:endParaRPr lang="da-DK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ACF2-1CF8-4C12-BCAB-5314E134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2770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By: Caroline Amalie Fuglsang-</a:t>
            </a:r>
            <a:r>
              <a:rPr lang="en-US" sz="2000" dirty="0" err="1"/>
              <a:t>Damgaard</a:t>
            </a:r>
            <a:endParaRPr lang="da-DK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94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C01-D849-494A-B5AA-FF2C0092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Dataset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B7-6856-4994-9678-2B2B93AD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1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11F6-47B3-4632-83C5-47A4D495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835317"/>
          </a:xfrm>
        </p:spPr>
        <p:txBody>
          <a:bodyPr>
            <a:normAutofit/>
          </a:bodyPr>
          <a:lstStyle/>
          <a:p>
            <a:r>
              <a:rPr lang="en-US" sz="3600" dirty="0" err="1"/>
              <a:t>Kriminalitet</a:t>
            </a:r>
            <a:r>
              <a:rPr lang="en-US" sz="3600" dirty="0"/>
              <a:t> </a:t>
            </a:r>
            <a:r>
              <a:rPr lang="en-US" sz="3600" dirty="0" err="1"/>
              <a:t>fordelt</a:t>
            </a:r>
            <a:r>
              <a:rPr lang="en-US" sz="3600" dirty="0"/>
              <a:t> </a:t>
            </a:r>
            <a:r>
              <a:rPr lang="en-US" sz="3600" dirty="0" err="1"/>
              <a:t>på</a:t>
            </a:r>
            <a:r>
              <a:rPr lang="en-US" sz="3600" dirty="0"/>
              <a:t> </a:t>
            </a:r>
            <a:r>
              <a:rPr lang="en-US" sz="3600" dirty="0" err="1"/>
              <a:t>distrikter</a:t>
            </a:r>
            <a:r>
              <a:rPr lang="en-US" sz="3600" dirty="0"/>
              <a:t> </a:t>
            </a:r>
            <a:endParaRPr lang="da-DK" sz="36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D153B8A-A0B0-41F5-83F2-EC375AF2B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7840"/>
            <a:ext cx="4762076" cy="4123398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939A1CE2-24BE-43DD-BE2A-CEB2B303F2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3"/>
          <a:stretch/>
        </p:blipFill>
        <p:spPr>
          <a:xfrm>
            <a:off x="1468121" y="1767840"/>
            <a:ext cx="3771078" cy="4123398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3CE0AB6-6C15-4438-A7CB-1B604A9C9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18205"/>
              </p:ext>
            </p:extLst>
          </p:nvPr>
        </p:nvGraphicFramePr>
        <p:xfrm>
          <a:off x="3180080" y="892889"/>
          <a:ext cx="5689600" cy="6107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96045619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486927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95043091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053995715"/>
                    </a:ext>
                  </a:extLst>
                </a:gridCol>
              </a:tblGrid>
              <a:tr h="3053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Distrikt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Mission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Tenderloin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Sunnydale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0305"/>
                  </a:ext>
                </a:extLst>
              </a:tr>
              <a:tr h="305396"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234.316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345.421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13.111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2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4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6935-CF49-4F17-AF6F-D97201FD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vs. Time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3D71-25C9-4FB5-AB7A-E9D061AB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6916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91D-0100-4FA5-B18F-69646BFA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Violent crime throughout the week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8FD4-F17B-414A-A911-DA017211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76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71DC-847A-4CCE-9437-4C40B04F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risk of violent crime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5341-0D58-4A32-8FD3-4E83962E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Assumptions</a:t>
            </a:r>
          </a:p>
          <a:p>
            <a:pPr lvl="1"/>
            <a:r>
              <a:rPr lang="en-US" dirty="0"/>
              <a:t>Police officers need to be more alert when handling violent crime </a:t>
            </a:r>
          </a:p>
          <a:p>
            <a:pPr lvl="1"/>
            <a:r>
              <a:rPr lang="en-US" dirty="0"/>
              <a:t>The three districts have an interest in allocating their resources to better handle violent crime </a:t>
            </a:r>
          </a:p>
          <a:p>
            <a:pPr lvl="1"/>
            <a:r>
              <a:rPr lang="en-US" dirty="0"/>
              <a:t>Violent crime is important to handle because people are afraid of violence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Knowing something about the risk of violent crime can help to</a:t>
            </a:r>
          </a:p>
          <a:p>
            <a:pPr lvl="2"/>
            <a:r>
              <a:rPr lang="en-US" dirty="0"/>
              <a:t>Allocate more officers to deal with potentially violent situations</a:t>
            </a:r>
          </a:p>
          <a:p>
            <a:pPr lvl="2"/>
            <a:r>
              <a:rPr lang="en-US" dirty="0"/>
              <a:t>Better prepare the officers for the situation they are about to handle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F757-3C71-4A59-9F07-A5628AF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Modelling the probability of a crime being violent</a:t>
                </a:r>
              </a:p>
              <a:p>
                <a:r>
                  <a:rPr lang="en-US" dirty="0"/>
                  <a:t>The probability that crime </a:t>
                </a:r>
                <a:r>
                  <a:rPr lang="en-US" dirty="0" err="1">
                    <a:latin typeface="Vijaya" panose="020B0502040204020203" pitchFamily="18" charset="0"/>
                    <a:ea typeface="DejaVu Serif" panose="02060603050605020204" pitchFamily="18" charset="0"/>
                    <a:cs typeface="Vijaya" panose="020B0502040204020203" pitchFamily="18" charset="0"/>
                  </a:rPr>
                  <a:t>i</a:t>
                </a:r>
                <a:r>
                  <a:rPr lang="en-US" dirty="0"/>
                  <a:t> is violent is modeled as Bernoulli distributed with probability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da-DK" dirty="0"/>
              </a:p>
              <a:p>
                <a:r>
                  <a:rPr lang="da-DK" dirty="0"/>
                  <a:t>It is </a:t>
                </a:r>
                <a:r>
                  <a:rPr lang="da-DK" dirty="0" err="1"/>
                  <a:t>reasonable</a:t>
                </a:r>
                <a:r>
                  <a:rPr lang="da-DK" dirty="0"/>
                  <a:t> to </a:t>
                </a:r>
                <a:r>
                  <a:rPr lang="da-DK" dirty="0" err="1"/>
                  <a:t>think</a:t>
                </a:r>
                <a:r>
                  <a:rPr lang="da-DK" dirty="0"/>
                  <a:t> </a:t>
                </a:r>
                <a:r>
                  <a:rPr lang="da-DK" dirty="0" err="1"/>
                  <a:t>about</a:t>
                </a:r>
                <a:r>
                  <a:rPr lang="da-DK" dirty="0"/>
                  <a:t> </a:t>
                </a:r>
                <a:r>
                  <a:rPr lang="da-DK" dirty="0" err="1"/>
                  <a:t>each</a:t>
                </a:r>
                <a:r>
                  <a:rPr lang="da-DK" dirty="0"/>
                  <a:t> </a:t>
                </a:r>
                <a:r>
                  <a:rPr lang="da-DK" dirty="0" err="1"/>
                  <a:t>crime</a:t>
                </a:r>
                <a:r>
                  <a:rPr lang="da-DK" dirty="0"/>
                  <a:t> as an independent event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A4324-6023-4349-8A77-FD50F5339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9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2121-63F6-49AA-8AC5-419A2951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	</a:t>
            </a:r>
            <a:endParaRPr lang="da-D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6E8A86-A07D-4F95-BF14-39F945B7C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304118"/>
              </p:ext>
            </p:extLst>
          </p:nvPr>
        </p:nvGraphicFramePr>
        <p:xfrm>
          <a:off x="5547360" y="1510664"/>
          <a:ext cx="5806440" cy="210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220">
                  <a:extLst>
                    <a:ext uri="{9D8B030D-6E8A-4147-A177-3AD203B41FA5}">
                      <a16:colId xmlns:a16="http://schemas.microsoft.com/office/drawing/2014/main" val="754169432"/>
                    </a:ext>
                  </a:extLst>
                </a:gridCol>
                <a:gridCol w="2903220">
                  <a:extLst>
                    <a:ext uri="{9D8B030D-6E8A-4147-A177-3AD203B41FA5}">
                      <a16:colId xmlns:a16="http://schemas.microsoft.com/office/drawing/2014/main" val="2408636989"/>
                    </a:ext>
                  </a:extLst>
                </a:gridCol>
              </a:tblGrid>
              <a:tr h="41663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97310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n layers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{2, 3}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37634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n hidden units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 10}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771555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learning rate 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{1e-4, 1e-3}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98882"/>
                  </a:ext>
                </a:extLst>
              </a:tr>
              <a:tr h="422416">
                <a:tc>
                  <a:txBody>
                    <a:bodyPr/>
                    <a:lstStyle/>
                    <a:p>
                      <a:r>
                        <a:rPr lang="en-US" dirty="0"/>
                        <a:t>Dropout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{0.0, 0.2}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4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A1C9E-8AA2-41CE-933E-559EFA368CE7}"/>
              </a:ext>
            </a:extLst>
          </p:cNvPr>
          <p:cNvSpPr txBox="1"/>
          <p:nvPr/>
        </p:nvSpPr>
        <p:spPr>
          <a:xfrm>
            <a:off x="914400" y="1653846"/>
            <a:ext cx="4389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 non-linear model predicting the risk of a crime being violent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neural networks using </a:t>
            </a:r>
            <a:r>
              <a:rPr lang="en-US" dirty="0" err="1"/>
              <a:t>Optuna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Binary</a:t>
            </a:r>
            <a:r>
              <a:rPr lang="da-DK" dirty="0"/>
              <a:t> Cross </a:t>
            </a:r>
            <a:r>
              <a:rPr lang="da-DK" dirty="0" err="1"/>
              <a:t>Entropy</a:t>
            </a:r>
            <a:r>
              <a:rPr lang="da-DK" dirty="0"/>
              <a:t>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Optimized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loss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16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355</Words>
  <Application>Microsoft Office PowerPoint</Application>
  <PresentationFormat>Widescreen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Vijaya</vt:lpstr>
      <vt:lpstr>Office Theme</vt:lpstr>
      <vt:lpstr>San Francisco Crime Data</vt:lpstr>
      <vt:lpstr>Presentation of Dataset</vt:lpstr>
      <vt:lpstr>Kriminalitet fordelt på distrikter </vt:lpstr>
      <vt:lpstr>Crime vs. Time</vt:lpstr>
      <vt:lpstr>Violent crime throughout the week</vt:lpstr>
      <vt:lpstr>Modelling risk of violent crime</vt:lpstr>
      <vt:lpstr>Logistic Regression</vt:lpstr>
      <vt:lpstr>Neural Network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Data</dc:title>
  <dc:creator>Caroline</dc:creator>
  <cp:lastModifiedBy>Caroline</cp:lastModifiedBy>
  <cp:revision>5</cp:revision>
  <dcterms:created xsi:type="dcterms:W3CDTF">2022-02-15T14:06:59Z</dcterms:created>
  <dcterms:modified xsi:type="dcterms:W3CDTF">2022-02-15T18:01:48Z</dcterms:modified>
</cp:coreProperties>
</file>