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9" r:id="rId4"/>
    <p:sldId id="270" r:id="rId5"/>
    <p:sldId id="262" r:id="rId6"/>
    <p:sldId id="264" r:id="rId7"/>
    <p:sldId id="265" r:id="rId8"/>
    <p:sldId id="263" r:id="rId9"/>
    <p:sldId id="267" r:id="rId10"/>
    <p:sldId id="268" r:id="rId11"/>
    <p:sldId id="258" r:id="rId12"/>
    <p:sldId id="259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50" autoAdjust="0"/>
  </p:normalViewPr>
  <p:slideViewPr>
    <p:cSldViewPr snapToGrid="0">
      <p:cViewPr>
        <p:scale>
          <a:sx n="67" d="100"/>
          <a:sy n="67" d="100"/>
        </p:scale>
        <p:origin x="644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EE6-6434-4557-AD48-1CDE49E82CDB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53778-6204-4A73-9B35-52C51C84CC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333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date and background image of city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3778-6204-4A73-9B35-52C51C84CCAB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5592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Starter med </a:t>
            </a:r>
            <a:r>
              <a:rPr lang="en-US" dirty="0" err="1"/>
              <a:t>ikke</a:t>
            </a:r>
            <a:r>
              <a:rPr lang="en-US" dirty="0"/>
              <a:t> at </a:t>
            </a:r>
            <a:r>
              <a:rPr lang="en-US" dirty="0" err="1"/>
              <a:t>bruge</a:t>
            </a:r>
            <a:r>
              <a:rPr lang="en-US" dirty="0"/>
              <a:t> </a:t>
            </a:r>
            <a:r>
              <a:rPr lang="en-US" dirty="0" err="1"/>
              <a:t>valideringsættet</a:t>
            </a:r>
            <a:r>
              <a:rPr lang="en-US" dirty="0"/>
              <a:t>. Dette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f.eks</a:t>
            </a:r>
            <a:r>
              <a:rPr lang="en-US" dirty="0"/>
              <a:t>. have </a:t>
            </a:r>
            <a:r>
              <a:rPr lang="en-US" dirty="0" err="1"/>
              <a:t>brugt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tune </a:t>
            </a:r>
            <a:r>
              <a:rPr lang="en-US" dirty="0" err="1"/>
              <a:t>regulariseringsstyrker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typer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regularisering</a:t>
            </a:r>
            <a:r>
              <a:rPr lang="en-US" dirty="0"/>
              <a:t>. Det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ide at </a:t>
            </a:r>
            <a:r>
              <a:rPr lang="en-US" dirty="0" err="1"/>
              <a:t>bruge</a:t>
            </a:r>
            <a:r>
              <a:rPr lang="en-US" dirty="0"/>
              <a:t> grid search, </a:t>
            </a:r>
            <a:r>
              <a:rPr lang="en-US" dirty="0" err="1"/>
              <a:t>hvis</a:t>
            </a:r>
            <a:r>
              <a:rPr lang="en-US" dirty="0"/>
              <a:t> man </a:t>
            </a:r>
            <a:r>
              <a:rPr lang="en-US" dirty="0" err="1"/>
              <a:t>virkelig</a:t>
            </a:r>
            <a:r>
              <a:rPr lang="en-US" dirty="0"/>
              <a:t> </a:t>
            </a:r>
            <a:r>
              <a:rPr lang="en-US" dirty="0" err="1"/>
              <a:t>gik</a:t>
            </a:r>
            <a:r>
              <a:rPr lang="en-US" dirty="0"/>
              <a:t> op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modellen</a:t>
            </a:r>
            <a:r>
              <a:rPr lang="en-US" dirty="0"/>
              <a:t> </a:t>
            </a:r>
            <a:r>
              <a:rPr lang="en-US" dirty="0" err="1"/>
              <a:t>perfomer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Tanker om performance: </a:t>
            </a:r>
            <a:r>
              <a:rPr lang="en-US" dirty="0" err="1"/>
              <a:t>Høj</a:t>
            </a:r>
            <a:r>
              <a:rPr lang="en-US" dirty="0"/>
              <a:t> accuracy </a:t>
            </a:r>
            <a:r>
              <a:rPr lang="en-US" dirty="0" err="1"/>
              <a:t>fordi</a:t>
            </a:r>
            <a:r>
              <a:rPr lang="en-US" dirty="0"/>
              <a:t> target-</a:t>
            </a:r>
            <a:r>
              <a:rPr lang="en-US" dirty="0" err="1"/>
              <a:t>variablen</a:t>
            </a:r>
            <a:r>
              <a:rPr lang="en-US" dirty="0"/>
              <a:t> er </a:t>
            </a:r>
            <a:r>
              <a:rPr lang="en-US" dirty="0" err="1"/>
              <a:t>imbalanceret</a:t>
            </a:r>
            <a:r>
              <a:rPr lang="en-US" dirty="0"/>
              <a:t>. </a:t>
            </a:r>
            <a:r>
              <a:rPr lang="en-US" dirty="0" err="1"/>
              <a:t>Måske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god </a:t>
            </a:r>
            <a:r>
              <a:rPr lang="en-US" dirty="0" err="1"/>
              <a:t>idé</a:t>
            </a:r>
            <a:r>
              <a:rPr lang="en-US" dirty="0"/>
              <a:t> at </a:t>
            </a:r>
            <a:r>
              <a:rPr lang="en-US" dirty="0" err="1"/>
              <a:t>kigge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noget</a:t>
            </a:r>
            <a:r>
              <a:rPr lang="en-US" dirty="0"/>
              <a:t> calibration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classifieren</a:t>
            </a:r>
            <a:r>
              <a:rPr lang="en-US" dirty="0"/>
              <a:t>,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undersøge</a:t>
            </a:r>
            <a:r>
              <a:rPr lang="en-US" dirty="0"/>
              <a:t>, om man </a:t>
            </a:r>
            <a:r>
              <a:rPr lang="en-US" dirty="0" err="1"/>
              <a:t>måske</a:t>
            </a:r>
            <a:r>
              <a:rPr lang="en-US" dirty="0"/>
              <a:t> </a:t>
            </a:r>
            <a:r>
              <a:rPr lang="en-US" dirty="0" err="1"/>
              <a:t>skulle</a:t>
            </a:r>
            <a:r>
              <a:rPr lang="en-US" dirty="0"/>
              <a:t> have et cut-off, der var </a:t>
            </a:r>
            <a:r>
              <a:rPr lang="en-US" dirty="0" err="1"/>
              <a:t>lavere</a:t>
            </a:r>
            <a:r>
              <a:rPr lang="en-US" dirty="0"/>
              <a:t> end 50%.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bare </a:t>
            </a:r>
            <a:r>
              <a:rPr lang="en-US" dirty="0" err="1"/>
              <a:t>inspicere</a:t>
            </a:r>
            <a:r>
              <a:rPr lang="en-US" dirty="0"/>
              <a:t> </a:t>
            </a:r>
            <a:r>
              <a:rPr lang="en-US" dirty="0" err="1"/>
              <a:t>prædiktionerne</a:t>
            </a:r>
            <a:r>
              <a:rPr lang="en-US" dirty="0"/>
              <a:t> er der </a:t>
            </a:r>
            <a:r>
              <a:rPr lang="en-US" dirty="0" err="1"/>
              <a:t>nogle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de </a:t>
            </a:r>
            <a:r>
              <a:rPr lang="en-US" dirty="0" err="1"/>
              <a:t>observationer</a:t>
            </a:r>
            <a:r>
              <a:rPr lang="en-US" dirty="0"/>
              <a:t> med </a:t>
            </a:r>
            <a:r>
              <a:rPr lang="en-US" dirty="0" err="1"/>
              <a:t>is_violent</a:t>
            </a:r>
            <a:r>
              <a:rPr lang="en-US" dirty="0"/>
              <a:t>=1, der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højere</a:t>
            </a:r>
            <a:r>
              <a:rPr lang="en-US" dirty="0"/>
              <a:t> </a:t>
            </a:r>
            <a:r>
              <a:rPr lang="en-US" dirty="0" err="1"/>
              <a:t>prædikteret</a:t>
            </a:r>
            <a:r>
              <a:rPr lang="en-US" dirty="0"/>
              <a:t> </a:t>
            </a:r>
            <a:r>
              <a:rPr lang="en-US" dirty="0" err="1"/>
              <a:t>sandsynlighed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Enkelt</a:t>
            </a:r>
            <a:r>
              <a:rPr lang="en-US" dirty="0"/>
              <a:t> </a:t>
            </a:r>
            <a:r>
              <a:rPr lang="en-US" dirty="0" err="1"/>
              <a:t>netværk</a:t>
            </a:r>
            <a:r>
              <a:rPr lang="en-US" dirty="0"/>
              <a:t>: 2 lag m. </a:t>
            </a:r>
            <a:r>
              <a:rPr lang="en-US" dirty="0" err="1"/>
              <a:t>hhv</a:t>
            </a:r>
            <a:r>
              <a:rPr lang="en-US" dirty="0"/>
              <a:t>. 3 </a:t>
            </a:r>
            <a:r>
              <a:rPr lang="en-US" dirty="0" err="1"/>
              <a:t>og</a:t>
            </a:r>
            <a:r>
              <a:rPr lang="en-US" dirty="0"/>
              <a:t> 6 hidden units. LR = 0.0001, dropout = 0.2</a:t>
            </a:r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3778-6204-4A73-9B35-52C51C84CCAB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8301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3778-6204-4A73-9B35-52C51C84CCAB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289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3778-6204-4A73-9B35-52C51C84CCAB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241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3778-6204-4A73-9B35-52C51C84CCAB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649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3778-6204-4A73-9B35-52C51C84CCAB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4281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3778-6204-4A73-9B35-52C51C84CCA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037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3778-6204-4A73-9B35-52C51C84CCAB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8551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3778-6204-4A73-9B35-52C51C84CCAB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384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3778-6204-4A73-9B35-52C51C84CCAB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1642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3778-6204-4A73-9B35-52C51C84CCAB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943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E4EF-E2BB-4AEC-8DF9-5CC14062A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72FF3-4638-4184-96E4-F9FDE86F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48363-9592-4B02-BD4B-39BB7D65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4490F-EE2F-46CB-B486-6CEE3B0A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44C7-6E86-42EA-BCBC-FC100E81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080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2873-C002-4EAD-B672-37B6E7CA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07986-3D8A-4E7C-AA4D-8F142F930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B9A78-B367-4794-9A4C-792B9E64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825B6-A34E-41F9-B564-7D83BB89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195C-BD82-4BE0-8699-EBBBEE69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533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5DCA7-B84C-44E7-B4FB-D99C15B63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97CB0-2611-4451-81B6-7F6D53E4B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51AA3-8260-4723-8E16-518429DC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B6D4A-B29B-451B-AF7C-409BDEC2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396D3-22AF-4D8F-B5BD-9BCB02CC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767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0BAD-83F3-411D-AC3B-619F31C8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0D8CC-FCFA-46EB-8C8F-27D5B1CE4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BE7B-6D44-4500-8B94-03682644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7D449-43FB-444A-8534-6E06C18F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EE946-6A35-4234-88C1-BA5B03AA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181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05AD-ED37-494C-AEE0-971166D7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13871-7DBE-4DC6-A9F2-11FD218B4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2B1AB-FC9A-468B-BC8C-94F721C4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0296D-8F78-4F76-AD64-6D2F639F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84013-4A17-43A5-9C91-35BA63C5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164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37F3-B7E5-46BC-A2B7-9E59450A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421A-A8EB-4AC7-9B10-A4C57BB25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EE618-EF4B-420B-9AFE-CB7547827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95F23-BCC3-4D94-B93E-9C8934FC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F83C7-EE93-43AF-88A3-EA1944AB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4AEDB-DD42-45A5-AA25-1667F028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854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2F76-3E30-4B7D-81A9-27B30F75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5DB34-A2C8-4229-9897-D5632B4B2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B200D-50F2-4307-B35C-75F4150E7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89478-55C9-412D-B3BC-05F32D9DE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EF436-2BEC-4197-AA27-424B61F90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A1BD8-CDFD-4D1D-85D9-A563354D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503FA-B7BB-45D3-8FBA-D2EDC003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4CCA9-8361-4736-B7D7-03DCAB5D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295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9294-7D63-4EB2-A380-F7D94263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FDC5B-AD71-4346-BD47-968A14F4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EAABA-FFFE-47A8-A27E-61602132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73F46-8512-4032-8A3C-1DFB5177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259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43FE7-C95C-421D-B976-4D044B73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E825F-4F47-4C9A-BB19-0FFBB474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B7C91-F76E-46C0-8342-CDC11189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054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0274-BBE9-443D-B4DB-1CEF246C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8685-A3BE-4A25-A95F-5F437B15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C334B-778C-4527-BAF5-A07AC69E2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058-9CC0-4851-AA5B-5642D0BC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7B019-29EE-44A9-BD1E-75C0A94D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EE3C3-755F-4117-89DD-04BC76BC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335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47C8-0FC8-4D77-A890-8DCC3B92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30531-9B4D-4AD2-AC32-852DA1A1A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E6253-BDF2-457E-8FE7-82CBDE500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1D774-F899-4D12-BF62-4211DFC2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FB00B-8AA4-4816-ACBC-E421C6EB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28E59-D92F-4B09-8EF4-34A6C1AE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725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2C5A1-972F-4FD4-87B0-7DBB7EA3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911F0-E128-484E-AFF4-1FAE8A6C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62687-94A1-4A96-82AB-AC25DD54D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1AD50-D972-4DF6-8214-E74424397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8450-CE89-4B4B-BF96-31F436ADD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325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olden Gate Bridge in fog">
            <a:extLst>
              <a:ext uri="{FF2B5EF4-FFF2-40B4-BE49-F238E27FC236}">
                <a16:creationId xmlns:a16="http://schemas.microsoft.com/office/drawing/2014/main" id="{CF50D4A9-B737-4A1F-9A3F-1E86400F1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98" t="8335" b="75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684B5-5744-4C13-926F-9C58E34B0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San Francisco Crime Data</a:t>
            </a:r>
            <a:endParaRPr lang="da-DK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CACF2-1CF8-4C12-BCAB-5314E1349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327700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16-02-2022</a:t>
            </a:r>
          </a:p>
          <a:p>
            <a:pPr algn="l"/>
            <a:r>
              <a:rPr lang="en-US" sz="2000" dirty="0"/>
              <a:t>Caroline Amalie Fuglsang-</a:t>
            </a:r>
            <a:r>
              <a:rPr lang="en-US" sz="2000" dirty="0" err="1"/>
              <a:t>Damgaard</a:t>
            </a:r>
            <a:endParaRPr lang="da-DK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394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5341-0D58-4A32-8FD3-4E83962E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080"/>
            <a:ext cx="10515600" cy="5669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+mj-lt"/>
              </a:rPr>
              <a:t>Spørgsmål</a:t>
            </a:r>
            <a:endParaRPr lang="en-US" sz="2200" dirty="0">
              <a:latin typeface="+mj-lt"/>
            </a:endParaRPr>
          </a:p>
          <a:p>
            <a:pPr marL="457200" lvl="1" indent="0">
              <a:spcAft>
                <a:spcPts val="500"/>
              </a:spcAft>
              <a:buNone/>
            </a:pPr>
            <a:r>
              <a:rPr lang="en-US" sz="2200" dirty="0">
                <a:latin typeface="+mj-lt"/>
              </a:rPr>
              <a:t>Kan vi </a:t>
            </a:r>
            <a:r>
              <a:rPr lang="en-US" sz="2200" dirty="0" err="1">
                <a:latin typeface="+mj-lt"/>
              </a:rPr>
              <a:t>bruge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datasættet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til</a:t>
            </a:r>
            <a:r>
              <a:rPr lang="en-US" sz="2200" dirty="0">
                <a:latin typeface="+mj-lt"/>
              </a:rPr>
              <a:t> at </a:t>
            </a:r>
            <a:r>
              <a:rPr lang="en-US" sz="2200" dirty="0" err="1">
                <a:latin typeface="+mj-lt"/>
              </a:rPr>
              <a:t>hjælpe</a:t>
            </a:r>
            <a:r>
              <a:rPr lang="en-US" sz="2200" dirty="0">
                <a:latin typeface="+mj-lt"/>
              </a:rPr>
              <a:t> de </a:t>
            </a:r>
            <a:r>
              <a:rPr lang="en-US" sz="2200" dirty="0" err="1">
                <a:latin typeface="+mj-lt"/>
              </a:rPr>
              <a:t>tre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distrikter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til</a:t>
            </a:r>
            <a:r>
              <a:rPr lang="en-US" sz="2200" dirty="0">
                <a:latin typeface="+mj-lt"/>
              </a:rPr>
              <a:t> at </a:t>
            </a:r>
            <a:r>
              <a:rPr lang="en-US" sz="2200" dirty="0" err="1">
                <a:latin typeface="+mj-lt"/>
              </a:rPr>
              <a:t>bekæmpe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voldelig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kriminalitet</a:t>
            </a:r>
            <a:r>
              <a:rPr lang="en-US" sz="2200" dirty="0">
                <a:latin typeface="+mj-lt"/>
              </a:rPr>
              <a:t>?</a:t>
            </a:r>
            <a:br>
              <a:rPr lang="en-US" sz="2200" dirty="0">
                <a:latin typeface="+mj-lt"/>
              </a:rPr>
            </a:br>
            <a:endParaRPr lang="en-US" sz="2200" dirty="0">
              <a:latin typeface="+mj-lt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Ide </a:t>
            </a:r>
            <a:r>
              <a:rPr lang="en-US" sz="2200" dirty="0" err="1">
                <a:latin typeface="+mj-lt"/>
              </a:rPr>
              <a:t>til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svar</a:t>
            </a:r>
            <a:endParaRPr lang="en-US" sz="2200" dirty="0">
              <a:latin typeface="+mj-lt"/>
            </a:endParaRPr>
          </a:p>
          <a:p>
            <a:pPr marL="457200" lvl="1" indent="0">
              <a:spcAft>
                <a:spcPts val="500"/>
              </a:spcAft>
              <a:buNone/>
            </a:pPr>
            <a:r>
              <a:rPr lang="en-US" sz="2200" dirty="0" err="1">
                <a:latin typeface="+mj-lt"/>
              </a:rPr>
              <a:t>Risikovurdering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af</a:t>
            </a:r>
            <a:r>
              <a:rPr lang="en-US" sz="2200" dirty="0">
                <a:latin typeface="+mj-lt"/>
              </a:rPr>
              <a:t> om </a:t>
            </a:r>
            <a:r>
              <a:rPr lang="en-US" sz="2200" dirty="0" err="1">
                <a:latin typeface="+mj-lt"/>
              </a:rPr>
              <a:t>politiet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møder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en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voldelig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hændelse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eller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ej</a:t>
            </a:r>
            <a:br>
              <a:rPr lang="en-US" sz="2200" dirty="0">
                <a:latin typeface="+mj-lt"/>
              </a:rPr>
            </a:br>
            <a:endParaRPr lang="en-US" sz="2200" dirty="0">
              <a:latin typeface="+mj-lt"/>
            </a:endParaRPr>
          </a:p>
          <a:p>
            <a:pPr marL="0" indent="0">
              <a:buNone/>
            </a:pPr>
            <a:r>
              <a:rPr lang="en-US" sz="2200" dirty="0" err="1">
                <a:latin typeface="+mj-lt"/>
              </a:rPr>
              <a:t>Hvorfor</a:t>
            </a:r>
            <a:endParaRPr lang="en-US" sz="2200" dirty="0">
              <a:latin typeface="+mj-lt"/>
            </a:endParaRPr>
          </a:p>
          <a:p>
            <a:pPr marL="457200" lvl="1" indent="0">
              <a:spcAft>
                <a:spcPts val="500"/>
              </a:spcAft>
              <a:buNone/>
            </a:pPr>
            <a:r>
              <a:rPr lang="en-US" sz="2200" dirty="0">
                <a:latin typeface="+mj-lt"/>
              </a:rPr>
              <a:t>At </a:t>
            </a:r>
            <a:r>
              <a:rPr lang="en-US" sz="2200" dirty="0" err="1">
                <a:latin typeface="+mj-lt"/>
              </a:rPr>
              <a:t>kende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risikoen</a:t>
            </a:r>
            <a:r>
              <a:rPr lang="en-US" sz="2200" dirty="0">
                <a:latin typeface="+mj-lt"/>
              </a:rPr>
              <a:t> for </a:t>
            </a:r>
            <a:r>
              <a:rPr lang="en-US" sz="2200" dirty="0" err="1">
                <a:latin typeface="+mj-lt"/>
              </a:rPr>
              <a:t>vold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hjælpe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politiet</a:t>
            </a:r>
            <a:r>
              <a:rPr lang="en-US" sz="2200" dirty="0">
                <a:latin typeface="+mj-lt"/>
              </a:rPr>
              <a:t> med at…</a:t>
            </a:r>
          </a:p>
          <a:p>
            <a:pPr marL="457200" lvl="1" indent="0">
              <a:spcAft>
                <a:spcPts val="500"/>
              </a:spcAft>
              <a:buNone/>
            </a:pPr>
            <a:r>
              <a:rPr lang="en-US" sz="2200" dirty="0">
                <a:latin typeface="+mj-lt"/>
              </a:rPr>
              <a:t>…</a:t>
            </a:r>
            <a:r>
              <a:rPr lang="en-US" sz="2200" dirty="0" err="1">
                <a:latin typeface="+mj-lt"/>
              </a:rPr>
              <a:t>Prioritere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flere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betjente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til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potentielt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voldelige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situationer</a:t>
            </a:r>
            <a:endParaRPr lang="en-US" sz="2200" dirty="0">
              <a:latin typeface="+mj-lt"/>
            </a:endParaRPr>
          </a:p>
          <a:p>
            <a:pPr marL="457200" lvl="1" indent="0">
              <a:spcAft>
                <a:spcPts val="500"/>
              </a:spcAft>
              <a:buNone/>
            </a:pPr>
            <a:r>
              <a:rPr lang="en-US" sz="2200" dirty="0">
                <a:latin typeface="+mj-lt"/>
              </a:rPr>
              <a:t>…Give den </a:t>
            </a:r>
            <a:r>
              <a:rPr lang="en-US" sz="2200" dirty="0" err="1">
                <a:latin typeface="+mj-lt"/>
              </a:rPr>
              <a:t>enkelte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betjent</a:t>
            </a:r>
            <a:r>
              <a:rPr lang="en-US" sz="2200" dirty="0">
                <a:latin typeface="+mj-lt"/>
              </a:rPr>
              <a:t> det </a:t>
            </a:r>
            <a:r>
              <a:rPr lang="en-US" sz="2200" dirty="0" err="1">
                <a:latin typeface="+mj-lt"/>
              </a:rPr>
              <a:t>rette</a:t>
            </a:r>
            <a:r>
              <a:rPr lang="en-US" sz="2200" dirty="0">
                <a:latin typeface="+mj-lt"/>
              </a:rPr>
              <a:t> mindset </a:t>
            </a:r>
            <a:r>
              <a:rPr lang="en-US" sz="2200" dirty="0" err="1">
                <a:latin typeface="+mj-lt"/>
              </a:rPr>
              <a:t>inden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kører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ud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til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en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opgave</a:t>
            </a:r>
            <a:br>
              <a:rPr lang="en-US" sz="2200" dirty="0">
                <a:latin typeface="+mj-lt"/>
              </a:rPr>
            </a:br>
            <a:endParaRPr lang="en-US" sz="2200" dirty="0">
              <a:latin typeface="+mj-lt"/>
            </a:endParaRPr>
          </a:p>
          <a:p>
            <a:pPr marL="457200" lvl="1" indent="0">
              <a:spcAft>
                <a:spcPts val="500"/>
              </a:spcAft>
              <a:buNone/>
            </a:pPr>
            <a:r>
              <a:rPr lang="en-US" sz="2200" dirty="0">
                <a:latin typeface="+mj-lt"/>
              </a:rPr>
              <a:t>At </a:t>
            </a:r>
            <a:r>
              <a:rPr lang="en-US" sz="2200" dirty="0" err="1">
                <a:latin typeface="+mj-lt"/>
              </a:rPr>
              <a:t>være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beredt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på</a:t>
            </a:r>
            <a:r>
              <a:rPr lang="en-US" sz="2200" dirty="0">
                <a:latin typeface="+mj-lt"/>
              </a:rPr>
              <a:t>, at </a:t>
            </a:r>
            <a:r>
              <a:rPr lang="da-DK" sz="2200" dirty="0">
                <a:latin typeface="+mj-lt"/>
              </a:rPr>
              <a:t>en</a:t>
            </a:r>
            <a:r>
              <a:rPr lang="en-US" sz="2200" dirty="0">
                <a:latin typeface="+mj-lt"/>
              </a:rPr>
              <a:t> situation </a:t>
            </a:r>
            <a:r>
              <a:rPr lang="en-US" sz="2200" dirty="0" err="1">
                <a:latin typeface="+mj-lt"/>
              </a:rPr>
              <a:t>kan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være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voldelig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vil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muligvis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hjælpe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politiet</a:t>
            </a:r>
            <a:r>
              <a:rPr lang="en-US" sz="2200" dirty="0">
                <a:latin typeface="+mj-lt"/>
              </a:rPr>
              <a:t> med at </a:t>
            </a:r>
            <a:r>
              <a:rPr lang="en-US" sz="2200" dirty="0" err="1">
                <a:latin typeface="+mj-lt"/>
              </a:rPr>
              <a:t>håndtere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situationen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bedre</a:t>
            </a:r>
            <a:endParaRPr lang="en-US" sz="2200" dirty="0">
              <a:latin typeface="+mj-lt"/>
            </a:endParaRPr>
          </a:p>
          <a:p>
            <a:pPr marL="457200" lvl="1" indent="0">
              <a:spcAft>
                <a:spcPts val="500"/>
              </a:spcAft>
              <a:buNone/>
            </a:pPr>
            <a:r>
              <a:rPr lang="en-US" sz="22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latin typeface="+mj-lt"/>
                <a:sym typeface="Wingdings" panose="05000000000000000000" pitchFamily="2" charset="2"/>
              </a:rPr>
              <a:t>Hvilket</a:t>
            </a:r>
            <a:r>
              <a:rPr lang="en-US" sz="2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+mj-lt"/>
                <a:sym typeface="Wingdings" panose="05000000000000000000" pitchFamily="2" charset="2"/>
              </a:rPr>
              <a:t>ultimativt</a:t>
            </a:r>
            <a:r>
              <a:rPr lang="en-US" sz="2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+mj-lt"/>
                <a:sym typeface="Wingdings" panose="05000000000000000000" pitchFamily="2" charset="2"/>
              </a:rPr>
              <a:t>ville</a:t>
            </a:r>
            <a:r>
              <a:rPr lang="en-US" sz="2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+mj-lt"/>
                <a:sym typeface="Wingdings" panose="05000000000000000000" pitchFamily="2" charset="2"/>
              </a:rPr>
              <a:t>kunne</a:t>
            </a:r>
            <a:r>
              <a:rPr lang="en-US" sz="2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+mj-lt"/>
                <a:sym typeface="Wingdings" panose="05000000000000000000" pitchFamily="2" charset="2"/>
              </a:rPr>
              <a:t>medføre</a:t>
            </a:r>
            <a:r>
              <a:rPr lang="en-US" sz="2200" dirty="0">
                <a:latin typeface="+mj-lt"/>
                <a:sym typeface="Wingdings" panose="05000000000000000000" pitchFamily="2" charset="2"/>
              </a:rPr>
              <a:t> et </a:t>
            </a:r>
            <a:r>
              <a:rPr lang="en-US" sz="2200" dirty="0" err="1">
                <a:latin typeface="+mj-lt"/>
                <a:sym typeface="Wingdings" panose="05000000000000000000" pitchFamily="2" charset="2"/>
              </a:rPr>
              <a:t>fald</a:t>
            </a:r>
            <a:r>
              <a:rPr lang="en-US" sz="2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+mj-lt"/>
                <a:sym typeface="Wingdings" panose="05000000000000000000" pitchFamily="2" charset="2"/>
              </a:rPr>
              <a:t>i</a:t>
            </a:r>
            <a:r>
              <a:rPr lang="en-US" sz="2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+mj-lt"/>
                <a:sym typeface="Wingdings" panose="05000000000000000000" pitchFamily="2" charset="2"/>
              </a:rPr>
              <a:t>voldelig</a:t>
            </a:r>
            <a:r>
              <a:rPr lang="en-US" sz="2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+mj-lt"/>
                <a:sym typeface="Wingdings" panose="05000000000000000000" pitchFamily="2" charset="2"/>
              </a:rPr>
              <a:t>kriminalitet</a:t>
            </a:r>
            <a:endParaRPr lang="da-DK" sz="2200" dirty="0">
              <a:latin typeface="+mj-lt"/>
            </a:endParaRPr>
          </a:p>
          <a:p>
            <a:pPr marL="0" indent="0">
              <a:buNone/>
            </a:pPr>
            <a:endParaRPr lang="da-DK" sz="2200" dirty="0">
              <a:latin typeface="+mj-lt"/>
            </a:endParaRPr>
          </a:p>
          <a:p>
            <a:pPr marL="914400" lvl="2" indent="0">
              <a:buNone/>
            </a:pPr>
            <a:endParaRPr lang="en-US" sz="2200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5795BF-C601-4F49-A788-886012BFAFE1}"/>
              </a:ext>
            </a:extLst>
          </p:cNvPr>
          <p:cNvSpPr txBox="1">
            <a:spLocks/>
          </p:cNvSpPr>
          <p:nvPr/>
        </p:nvSpPr>
        <p:spPr>
          <a:xfrm>
            <a:off x="838200" y="131445"/>
            <a:ext cx="10515600" cy="83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Case-</a:t>
            </a:r>
            <a:r>
              <a:rPr lang="en-US" sz="3600" dirty="0" err="1"/>
              <a:t>idé</a:t>
            </a:r>
            <a:r>
              <a:rPr lang="en-US" sz="3600" dirty="0"/>
              <a:t> II</a:t>
            </a:r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65544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F757-3C71-4A59-9F07-A5628AFC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06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Modellering</a:t>
            </a:r>
            <a:endParaRPr lang="da-DK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A4324-6023-4349-8A77-FD50F5339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9158"/>
                <a:ext cx="10515600" cy="580739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 err="1">
                    <a:latin typeface="+mj-lt"/>
                  </a:rPr>
                  <a:t>Modellerer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 err="1">
                    <a:latin typeface="+mj-lt"/>
                  </a:rPr>
                  <a:t>sandsynligheden</a:t>
                </a:r>
                <a:r>
                  <a:rPr lang="en-US" sz="2400" dirty="0">
                    <a:latin typeface="+mj-lt"/>
                  </a:rPr>
                  <a:t> for, at </a:t>
                </a:r>
                <a:r>
                  <a:rPr lang="en-US" sz="2400" dirty="0" err="1">
                    <a:latin typeface="+mj-lt"/>
                  </a:rPr>
                  <a:t>en</a:t>
                </a:r>
                <a:r>
                  <a:rPr lang="en-US" sz="2400" dirty="0">
                    <a:latin typeface="+mj-lt"/>
                  </a:rPr>
                  <a:t> given </a:t>
                </a:r>
                <a:r>
                  <a:rPr lang="en-US" sz="2400" dirty="0" err="1">
                    <a:latin typeface="+mj-lt"/>
                  </a:rPr>
                  <a:t>forbrydelse</a:t>
                </a:r>
                <a:r>
                  <a:rPr lang="en-US" sz="2400" dirty="0">
                    <a:latin typeface="+mj-lt"/>
                  </a:rPr>
                  <a:t> er </a:t>
                </a:r>
                <a:r>
                  <a:rPr lang="en-US" sz="2400" dirty="0" err="1">
                    <a:latin typeface="+mj-lt"/>
                  </a:rPr>
                  <a:t>voldelig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 err="1">
                    <a:latin typeface="+mj-lt"/>
                  </a:rPr>
                  <a:t>baseret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 err="1">
                    <a:latin typeface="+mj-lt"/>
                  </a:rPr>
                  <a:t>på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 err="1">
                    <a:latin typeface="+mj-lt"/>
                  </a:rPr>
                  <a:t>attributterne</a:t>
                </a:r>
                <a:endParaRPr lang="en-US" sz="2400" dirty="0">
                  <a:latin typeface="+mj-lt"/>
                </a:endParaRPr>
              </a:p>
              <a:p>
                <a:pPr lvl="1"/>
                <a:r>
                  <a:rPr lang="en-US" sz="2000" i="1" dirty="0">
                    <a:latin typeface="+mj-lt"/>
                  </a:rPr>
                  <a:t>weekday</a:t>
                </a:r>
                <a:r>
                  <a:rPr lang="en-US" sz="2000" dirty="0">
                    <a:latin typeface="+mj-lt"/>
                  </a:rPr>
                  <a:t>,</a:t>
                </a:r>
                <a:r>
                  <a:rPr lang="en-US" sz="2000" i="1" dirty="0">
                    <a:latin typeface="+mj-lt"/>
                  </a:rPr>
                  <a:t> district</a:t>
                </a:r>
                <a:r>
                  <a:rPr lang="en-US" sz="2000" dirty="0">
                    <a:latin typeface="+mj-lt"/>
                  </a:rPr>
                  <a:t>, </a:t>
                </a:r>
                <a:r>
                  <a:rPr lang="en-US" sz="2000" i="1" dirty="0">
                    <a:latin typeface="+mj-lt"/>
                  </a:rPr>
                  <a:t>day, month, year, hour</a:t>
                </a:r>
              </a:p>
              <a:p>
                <a:pPr lvl="1"/>
                <a:r>
                  <a:rPr lang="da-DK" sz="2000" dirty="0">
                    <a:latin typeface="+mj-lt"/>
                  </a:rPr>
                  <a:t>Det er rimelig at tænke på hver forbrydelse som uafhængige hændelser</a:t>
                </a:r>
              </a:p>
              <a:p>
                <a:pPr lvl="1"/>
                <a:r>
                  <a:rPr lang="en-US" sz="2000" dirty="0" err="1">
                    <a:latin typeface="+mj-lt"/>
                  </a:rPr>
                  <a:t>Derfor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anvendes</a:t>
                </a:r>
                <a:r>
                  <a:rPr lang="en-US" sz="2000" dirty="0">
                    <a:latin typeface="+mj-lt"/>
                  </a:rPr>
                  <a:t> der med et </a:t>
                </a:r>
                <a:r>
                  <a:rPr lang="en-US" sz="2000" dirty="0" err="1">
                    <a:latin typeface="+mj-lt"/>
                  </a:rPr>
                  <a:t>klassisk</a:t>
                </a:r>
                <a:r>
                  <a:rPr lang="en-US" sz="2000" dirty="0">
                    <a:latin typeface="+mj-lt"/>
                  </a:rPr>
                  <a:t> random train-</a:t>
                </a:r>
                <a:r>
                  <a:rPr lang="en-US" sz="2000" dirty="0" err="1">
                    <a:latin typeface="+mj-lt"/>
                  </a:rPr>
                  <a:t>val</a:t>
                </a:r>
                <a:r>
                  <a:rPr lang="en-US" sz="2000" dirty="0">
                    <a:latin typeface="+mj-lt"/>
                  </a:rPr>
                  <a:t>-test split </a:t>
                </a:r>
              </a:p>
              <a:p>
                <a:pPr marL="457200" lvl="1" indent="0">
                  <a:buNone/>
                </a:pPr>
                <a:endParaRPr lang="en-US" sz="2000" i="1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b="1" dirty="0" err="1">
                    <a:latin typeface="+mj-lt"/>
                  </a:rPr>
                  <a:t>Logistisk</a:t>
                </a:r>
                <a:r>
                  <a:rPr lang="en-US" sz="2400" b="1" dirty="0">
                    <a:latin typeface="+mj-lt"/>
                  </a:rPr>
                  <a:t> Regression</a:t>
                </a:r>
              </a:p>
              <a:p>
                <a:pPr marL="457200" lvl="1" indent="0">
                  <a:spcAft>
                    <a:spcPts val="1000"/>
                  </a:spcAft>
                  <a:buNone/>
                </a:pPr>
                <a:r>
                  <a:rPr lang="en-US" sz="2000" dirty="0" err="1">
                    <a:latin typeface="+mj-lt"/>
                  </a:rPr>
                  <a:t>Forbrydelse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  <a:ea typeface="DejaVu Serif" panose="02060603050605020204" pitchFamily="18" charset="0"/>
                    <a:cs typeface="Vijaya" panose="020B0502040204020203" pitchFamily="18" charset="0"/>
                  </a:rPr>
                  <a:t>i</a:t>
                </a:r>
                <a:r>
                  <a:rPr lang="en-US" sz="2000" dirty="0">
                    <a:latin typeface="+mj-lt"/>
                    <a:ea typeface="DejaVu Serif" panose="02060603050605020204" pitchFamily="18" charset="0"/>
                    <a:cs typeface="Vijaya" panose="020B0502040204020203" pitchFamily="18" charset="0"/>
                  </a:rPr>
                  <a:t> </a:t>
                </a:r>
                <a:r>
                  <a:rPr lang="en-US" sz="2000" dirty="0">
                    <a:latin typeface="+mj-lt"/>
                  </a:rPr>
                  <a:t> er Bernoulli </a:t>
                </a:r>
                <a:r>
                  <a:rPr lang="en-US" sz="2000" dirty="0" err="1">
                    <a:latin typeface="+mj-lt"/>
                  </a:rPr>
                  <a:t>fordelt</a:t>
                </a:r>
                <a:r>
                  <a:rPr lang="en-US" sz="2000" dirty="0">
                    <a:latin typeface="+mj-lt"/>
                  </a:rPr>
                  <a:t> med </a:t>
                </a:r>
                <a:r>
                  <a:rPr lang="en-US" sz="2000" dirty="0" err="1">
                    <a:latin typeface="+mj-lt"/>
                  </a:rPr>
                  <a:t>sandsynligheden</a:t>
                </a:r>
                <a:endParaRPr lang="en-US" sz="20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+mj-lt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+mj-lt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+mj-lt"/>
                        </a:rPr>
                        <m:t>=</m:t>
                      </m:r>
                      <m:r>
                        <a:rPr lang="en-US" sz="2400" b="0" i="1" smtClean="0">
                          <a:latin typeface="+mj-lt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+mj-lt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+mj-lt"/>
                            </a:rPr>
                            <m:t>=1 </m:t>
                          </m:r>
                        </m:e>
                      </m:d>
                      <m:r>
                        <a:rPr lang="en-US" sz="2400" b="0" i="1" smtClean="0">
                          <a:latin typeface="+mj-lt"/>
                        </a:rPr>
                        <m:t> </m:t>
                      </m:r>
                      <m:r>
                        <a:rPr lang="en-US" sz="2400" b="0" i="1" smtClean="0">
                          <a:latin typeface="+mj-lt"/>
                        </a:rPr>
                        <m:t>𝑋</m:t>
                      </m:r>
                      <m:r>
                        <a:rPr lang="en-US" sz="2400" b="0" i="1" smtClean="0">
                          <a:latin typeface="+mj-lt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+mj-lt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+mj-lt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da-DK" sz="2000" dirty="0">
                    <a:latin typeface="+mj-lt"/>
                  </a:rPr>
                  <a:t>for at være voldelig</a:t>
                </a:r>
              </a:p>
              <a:p>
                <a:pPr marL="457200" lvl="1" indent="0">
                  <a:buNone/>
                </a:pPr>
                <a:endParaRPr lang="da-DK" sz="20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a-DK" sz="2400" b="1" dirty="0">
                    <a:latin typeface="+mj-lt"/>
                  </a:rPr>
                  <a:t>Neural Netværk</a:t>
                </a:r>
              </a:p>
              <a:p>
                <a:pPr lvl="1"/>
                <a:r>
                  <a:rPr lang="da-DK" sz="2000" dirty="0">
                    <a:latin typeface="+mj-lt"/>
                  </a:rPr>
                  <a:t>Fleksibel ikke-</a:t>
                </a:r>
                <a:r>
                  <a:rPr lang="da-DK" sz="2000" dirty="0" err="1">
                    <a:latin typeface="+mj-lt"/>
                  </a:rPr>
                  <a:t>linear</a:t>
                </a:r>
                <a:r>
                  <a:rPr lang="da-DK" sz="2000" dirty="0">
                    <a:latin typeface="+mj-lt"/>
                  </a:rPr>
                  <a:t> model til at modellere sandsynligheden</a:t>
                </a:r>
              </a:p>
              <a:p>
                <a:pPr lvl="1"/>
                <a:r>
                  <a:rPr lang="da-DK" sz="2000" dirty="0">
                    <a:latin typeface="+mj-lt"/>
                  </a:rPr>
                  <a:t>To </a:t>
                </a:r>
                <a:r>
                  <a:rPr lang="da-DK" sz="2000" dirty="0" err="1">
                    <a:latin typeface="+mj-lt"/>
                  </a:rPr>
                  <a:t>hidden</a:t>
                </a:r>
                <a:r>
                  <a:rPr lang="da-DK" sz="2000" dirty="0">
                    <a:latin typeface="+mj-lt"/>
                  </a:rPr>
                  <a:t> </a:t>
                </a:r>
                <a:r>
                  <a:rPr lang="da-DK" sz="2000" dirty="0" err="1">
                    <a:latin typeface="+mj-lt"/>
                  </a:rPr>
                  <a:t>layers</a:t>
                </a:r>
                <a:r>
                  <a:rPr lang="da-DK" sz="2000" dirty="0">
                    <a:latin typeface="+mj-lt"/>
                  </a:rPr>
                  <a:t> med 6 og 3 neuroner </a:t>
                </a:r>
              </a:p>
              <a:p>
                <a:pPr lvl="1"/>
                <a:r>
                  <a:rPr lang="da-DK" sz="2000" dirty="0">
                    <a:latin typeface="+mj-lt"/>
                  </a:rPr>
                  <a:t>Learning rate på 1e-3</a:t>
                </a:r>
              </a:p>
              <a:p>
                <a:pPr lvl="1"/>
                <a:r>
                  <a:rPr lang="da-DK" sz="2000" dirty="0" err="1">
                    <a:latin typeface="+mj-lt"/>
                  </a:rPr>
                  <a:t>Minibatches</a:t>
                </a:r>
                <a:r>
                  <a:rPr lang="da-DK" sz="2000" dirty="0">
                    <a:latin typeface="+mj-lt"/>
                  </a:rPr>
                  <a:t> på 32, og </a:t>
                </a:r>
                <a:r>
                  <a:rPr lang="da-DK" sz="2000" dirty="0" err="1">
                    <a:latin typeface="+mj-lt"/>
                  </a:rPr>
                  <a:t>early</a:t>
                </a:r>
                <a:r>
                  <a:rPr lang="da-DK" sz="2000" dirty="0">
                    <a:latin typeface="+mj-lt"/>
                  </a:rPr>
                  <a:t> stopping samt max 10 </a:t>
                </a:r>
                <a:r>
                  <a:rPr lang="da-DK" sz="2000" dirty="0" err="1">
                    <a:latin typeface="+mj-lt"/>
                  </a:rPr>
                  <a:t>epochs</a:t>
                </a:r>
                <a:r>
                  <a:rPr lang="da-DK" sz="2000" dirty="0">
                    <a:latin typeface="+mj-lt"/>
                  </a:rPr>
                  <a:t> </a:t>
                </a:r>
              </a:p>
              <a:p>
                <a:pPr lvl="1"/>
                <a:r>
                  <a:rPr lang="da-DK" sz="2000" dirty="0" err="1">
                    <a:latin typeface="+mj-lt"/>
                  </a:rPr>
                  <a:t>Sigmoid</a:t>
                </a:r>
                <a:r>
                  <a:rPr lang="da-DK" sz="2000" dirty="0">
                    <a:latin typeface="+mj-lt"/>
                  </a:rPr>
                  <a:t> funktionen som output </a:t>
                </a:r>
                <a:r>
                  <a:rPr lang="da-DK" sz="2000" dirty="0" err="1">
                    <a:latin typeface="+mj-lt"/>
                  </a:rPr>
                  <a:t>activation</a:t>
                </a:r>
                <a:r>
                  <a:rPr lang="da-DK" sz="2000" dirty="0">
                    <a:latin typeface="+mj-lt"/>
                  </a:rPr>
                  <a:t> </a:t>
                </a:r>
                <a:r>
                  <a:rPr lang="da-DK" sz="2000" dirty="0" err="1">
                    <a:latin typeface="+mj-lt"/>
                  </a:rPr>
                  <a:t>function</a:t>
                </a:r>
                <a:endParaRPr lang="da-DK" sz="2000" dirty="0">
                  <a:latin typeface="+mj-lt"/>
                </a:endParaRPr>
              </a:p>
              <a:p>
                <a:endParaRPr lang="da-DK" sz="2400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A4324-6023-4349-8A77-FD50F5339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9158"/>
                <a:ext cx="10515600" cy="5807392"/>
              </a:xfrm>
              <a:blipFill>
                <a:blip r:embed="rId3"/>
                <a:stretch>
                  <a:fillRect l="-928" t="-199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19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2121-63F6-49AA-8AC5-419A2951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Resultater</a:t>
            </a:r>
            <a:endParaRPr lang="da-DK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35B2D90-4063-4A1C-BD81-44AA07B6B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211005"/>
              </p:ext>
            </p:extLst>
          </p:nvPr>
        </p:nvGraphicFramePr>
        <p:xfrm>
          <a:off x="2590800" y="1482725"/>
          <a:ext cx="7010400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350039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69356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test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8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Logistisk</a:t>
                      </a:r>
                      <a:r>
                        <a:rPr lang="en-US" dirty="0"/>
                        <a:t> Regression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0.856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4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</a:t>
                      </a:r>
                      <a:r>
                        <a:rPr lang="en-US" dirty="0" err="1"/>
                        <a:t>Netværk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0.856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4512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63266BE-F841-4A69-BC5E-458779DE2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33" y="3118499"/>
            <a:ext cx="4875848" cy="3169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E502C7-8FB2-420A-B468-789F6776E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18498"/>
            <a:ext cx="4930967" cy="316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6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11F6-47B3-4632-83C5-47A4D495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835317"/>
          </a:xfrm>
        </p:spPr>
        <p:txBody>
          <a:bodyPr>
            <a:normAutofit/>
          </a:bodyPr>
          <a:lstStyle/>
          <a:p>
            <a:r>
              <a:rPr lang="en-US" sz="3600" dirty="0" err="1"/>
              <a:t>Præsentation</a:t>
            </a:r>
            <a:r>
              <a:rPr lang="en-US" sz="3600" dirty="0"/>
              <a:t> </a:t>
            </a:r>
            <a:r>
              <a:rPr lang="en-US" sz="3600" dirty="0" err="1"/>
              <a:t>af</a:t>
            </a:r>
            <a:r>
              <a:rPr lang="en-US" sz="3600" dirty="0"/>
              <a:t> dataset</a:t>
            </a:r>
            <a:endParaRPr lang="da-DK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94ECF8-ECE3-4F48-8589-53B55202DEC9}"/>
              </a:ext>
            </a:extLst>
          </p:cNvPr>
          <p:cNvSpPr txBox="1"/>
          <p:nvPr/>
        </p:nvSpPr>
        <p:spPr>
          <a:xfrm>
            <a:off x="948690" y="1051560"/>
            <a:ext cx="10847070" cy="3952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sf_crime_data.csv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2.129.216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observationer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10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attributter</a:t>
            </a:r>
            <a:endParaRPr lang="en-US" sz="2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Id, category, description, weekday, date, time, resolution, longitude, latitude, label </a:t>
            </a:r>
          </a:p>
          <a:p>
            <a:pPr lvl="0">
              <a:lnSpc>
                <a:spcPct val="107000"/>
              </a:lnSpc>
            </a:pPr>
            <a:endParaRPr lang="en-US" sz="2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sf_districts.csv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592,854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observationer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2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attributter</a:t>
            </a:r>
            <a:endParaRPr lang="en-US" sz="2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Id, district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unikke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distrikter</a:t>
            </a:r>
            <a:endParaRPr lang="da-DK" sz="2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sz="22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24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11F6-47B3-4632-83C5-47A4D495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835317"/>
          </a:xfrm>
        </p:spPr>
        <p:txBody>
          <a:bodyPr>
            <a:normAutofit/>
          </a:bodyPr>
          <a:lstStyle/>
          <a:p>
            <a:r>
              <a:rPr lang="en-US" sz="3600" dirty="0" err="1"/>
              <a:t>Kriminalitet</a:t>
            </a:r>
            <a:r>
              <a:rPr lang="en-US" sz="3600" dirty="0"/>
              <a:t> </a:t>
            </a:r>
            <a:r>
              <a:rPr lang="en-US" sz="3600" dirty="0" err="1"/>
              <a:t>fordelt</a:t>
            </a:r>
            <a:r>
              <a:rPr lang="en-US" sz="3600" dirty="0"/>
              <a:t> </a:t>
            </a:r>
            <a:r>
              <a:rPr lang="en-US" sz="3600" dirty="0" err="1"/>
              <a:t>på</a:t>
            </a:r>
            <a:r>
              <a:rPr lang="en-US" sz="3600" dirty="0"/>
              <a:t> </a:t>
            </a:r>
            <a:r>
              <a:rPr lang="en-US" sz="3600" dirty="0" err="1"/>
              <a:t>distrikter</a:t>
            </a:r>
            <a:r>
              <a:rPr lang="en-US" sz="3600" dirty="0"/>
              <a:t> I </a:t>
            </a:r>
            <a:endParaRPr lang="da-DK" sz="36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D153B8A-A0B0-41F5-83F2-EC375AF2B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67840"/>
            <a:ext cx="4762076" cy="4123398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39A1CE2-24BE-43DD-BE2A-CEB2B303F2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3"/>
          <a:stretch/>
        </p:blipFill>
        <p:spPr>
          <a:xfrm>
            <a:off x="1468121" y="1767840"/>
            <a:ext cx="3771078" cy="4123398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3CE0AB6-6C15-4438-A7CB-1B604A9C9F2D}"/>
              </a:ext>
            </a:extLst>
          </p:cNvPr>
          <p:cNvGraphicFramePr>
            <a:graphicFrameLocks noGrp="1"/>
          </p:cNvGraphicFramePr>
          <p:nvPr/>
        </p:nvGraphicFramePr>
        <p:xfrm>
          <a:off x="3180080" y="892889"/>
          <a:ext cx="5689600" cy="6107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960456199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4869272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95043091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4053995715"/>
                    </a:ext>
                  </a:extLst>
                </a:gridCol>
              </a:tblGrid>
              <a:tr h="305396">
                <a:tc>
                  <a:txBody>
                    <a:bodyPr/>
                    <a:lstStyle/>
                    <a:p>
                      <a:r>
                        <a:rPr lang="en-US" sz="1400" dirty="0" err="1"/>
                        <a:t>Distrikt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Mission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Tenderloin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Sunnydale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10305"/>
                  </a:ext>
                </a:extLst>
              </a:tr>
              <a:tr h="305396"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234.316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345.421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13.111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622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04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11F6-47B3-4632-83C5-47A4D495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835317"/>
          </a:xfrm>
        </p:spPr>
        <p:txBody>
          <a:bodyPr>
            <a:normAutofit/>
          </a:bodyPr>
          <a:lstStyle/>
          <a:p>
            <a:r>
              <a:rPr lang="en-US" sz="3600" dirty="0" err="1"/>
              <a:t>Kriminalitet</a:t>
            </a:r>
            <a:r>
              <a:rPr lang="en-US" sz="3600" dirty="0"/>
              <a:t> </a:t>
            </a:r>
            <a:r>
              <a:rPr lang="en-US" sz="3600" dirty="0" err="1"/>
              <a:t>fordelt</a:t>
            </a:r>
            <a:r>
              <a:rPr lang="en-US" sz="3600" dirty="0"/>
              <a:t> </a:t>
            </a:r>
            <a:r>
              <a:rPr lang="en-US" sz="3600" dirty="0" err="1"/>
              <a:t>på</a:t>
            </a:r>
            <a:r>
              <a:rPr lang="en-US" sz="3600" dirty="0"/>
              <a:t> </a:t>
            </a:r>
            <a:r>
              <a:rPr lang="en-US" sz="3600" dirty="0" err="1"/>
              <a:t>distrikter</a:t>
            </a:r>
            <a:r>
              <a:rPr lang="en-US" sz="3600" dirty="0"/>
              <a:t> II</a:t>
            </a:r>
            <a:endParaRPr lang="da-DK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457539-1C16-4842-85F8-9F6FBE1D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5" y="549103"/>
            <a:ext cx="1085850" cy="1266825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60264D-B3F9-4D27-9122-4E604EAFF5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8"/>
          <a:stretch/>
        </p:blipFill>
        <p:spPr>
          <a:xfrm>
            <a:off x="47625" y="1579069"/>
            <a:ext cx="12144375" cy="404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2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05DA3B-1A31-4D10-AAA4-C520D26A1B6C}"/>
              </a:ext>
            </a:extLst>
          </p:cNvPr>
          <p:cNvSpPr txBox="1">
            <a:spLocks/>
          </p:cNvSpPr>
          <p:nvPr/>
        </p:nvSpPr>
        <p:spPr>
          <a:xfrm>
            <a:off x="838200" y="131445"/>
            <a:ext cx="10515600" cy="83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Kriminalitet</a:t>
            </a:r>
            <a:r>
              <a:rPr lang="en-US" sz="3600" dirty="0"/>
              <a:t> over </a:t>
            </a:r>
            <a:r>
              <a:rPr lang="en-US" sz="3600" dirty="0" err="1"/>
              <a:t>tid</a:t>
            </a:r>
            <a:r>
              <a:rPr lang="en-US" sz="3600" dirty="0"/>
              <a:t> I</a:t>
            </a:r>
            <a:endParaRPr lang="da-DK" sz="3600" dirty="0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9EF6AE3-995B-42A1-9EB6-B81CADD93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57" y="966762"/>
            <a:ext cx="11314285" cy="4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6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05DA3B-1A31-4D10-AAA4-C520D26A1B6C}"/>
              </a:ext>
            </a:extLst>
          </p:cNvPr>
          <p:cNvSpPr txBox="1">
            <a:spLocks/>
          </p:cNvSpPr>
          <p:nvPr/>
        </p:nvSpPr>
        <p:spPr>
          <a:xfrm>
            <a:off x="838200" y="131445"/>
            <a:ext cx="10515600" cy="83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Kriminalitet</a:t>
            </a:r>
            <a:r>
              <a:rPr lang="en-US" sz="3600" dirty="0"/>
              <a:t> over </a:t>
            </a:r>
            <a:r>
              <a:rPr lang="en-US" sz="3600" dirty="0" err="1"/>
              <a:t>tid</a:t>
            </a:r>
            <a:r>
              <a:rPr lang="en-US" sz="3600" dirty="0"/>
              <a:t> II</a:t>
            </a:r>
            <a:endParaRPr lang="da-DK" sz="3600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76FD957-5A0D-4CD9-ADDC-5B9E50B63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57" y="966762"/>
            <a:ext cx="11314285" cy="4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9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05DA3B-1A31-4D10-AAA4-C520D26A1B6C}"/>
              </a:ext>
            </a:extLst>
          </p:cNvPr>
          <p:cNvSpPr txBox="1">
            <a:spLocks/>
          </p:cNvSpPr>
          <p:nvPr/>
        </p:nvSpPr>
        <p:spPr>
          <a:xfrm>
            <a:off x="838200" y="131445"/>
            <a:ext cx="10515600" cy="83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Kriminalitet</a:t>
            </a:r>
            <a:r>
              <a:rPr lang="en-US" sz="3600" dirty="0"/>
              <a:t> over </a:t>
            </a:r>
            <a:r>
              <a:rPr lang="en-US" sz="3600" dirty="0" err="1"/>
              <a:t>tid</a:t>
            </a:r>
            <a:r>
              <a:rPr lang="en-US" sz="3600" dirty="0"/>
              <a:t> III</a:t>
            </a:r>
            <a:endParaRPr lang="da-DK" sz="3600" dirty="0"/>
          </a:p>
        </p:txBody>
      </p:sp>
      <p:pic>
        <p:nvPicPr>
          <p:cNvPr id="5" name="Picture 4" descr="Chart, background pattern&#10;&#10;Description automatically generated">
            <a:extLst>
              <a:ext uri="{FF2B5EF4-FFF2-40B4-BE49-F238E27FC236}">
                <a16:creationId xmlns:a16="http://schemas.microsoft.com/office/drawing/2014/main" id="{926E543D-6261-4F03-A437-3F087BED0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2" y="1009952"/>
            <a:ext cx="11238095" cy="4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6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D91D-0100-4FA5-B18F-69646BFA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Voldelig</a:t>
            </a:r>
            <a:r>
              <a:rPr lang="en-US" dirty="0"/>
              <a:t> </a:t>
            </a:r>
            <a:r>
              <a:rPr lang="en-US" dirty="0" err="1"/>
              <a:t>kriminalitet</a:t>
            </a:r>
            <a:r>
              <a:rPr lang="en-US" dirty="0"/>
              <a:t> </a:t>
            </a:r>
            <a:r>
              <a:rPr lang="en-US" dirty="0" err="1"/>
              <a:t>fordelt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timer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uger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F4209-AAC2-4B24-BE58-E7228B124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52" y="1473199"/>
            <a:ext cx="5953747" cy="4936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D136F-A317-4381-A860-766EAC0E1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3" y="1454151"/>
            <a:ext cx="5953746" cy="493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5341-0D58-4A32-8FD3-4E83962E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080"/>
            <a:ext cx="10515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+mj-lt"/>
              </a:rPr>
              <a:t>Observationer</a:t>
            </a:r>
            <a:r>
              <a:rPr lang="en-US" sz="2200" dirty="0">
                <a:latin typeface="+mj-lt"/>
              </a:rPr>
              <a:t> </a:t>
            </a:r>
          </a:p>
          <a:p>
            <a:pPr lvl="1">
              <a:spcAft>
                <a:spcPts val="500"/>
              </a:spcAft>
            </a:pPr>
            <a:r>
              <a:rPr lang="en-US" sz="2200" dirty="0" err="1">
                <a:latin typeface="+mj-lt"/>
              </a:rPr>
              <a:t>Antallet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af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incidenser</a:t>
            </a:r>
            <a:r>
              <a:rPr lang="en-US" sz="2200" dirty="0">
                <a:latin typeface="+mj-lt"/>
              </a:rPr>
              <a:t> ser </a:t>
            </a:r>
            <a:r>
              <a:rPr lang="en-US" sz="2200" dirty="0" err="1">
                <a:latin typeface="+mj-lt"/>
              </a:rPr>
              <a:t>generelt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nedadgående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ud</a:t>
            </a:r>
            <a:endParaRPr lang="en-US" sz="2200" dirty="0">
              <a:latin typeface="+mj-lt"/>
            </a:endParaRPr>
          </a:p>
          <a:p>
            <a:pPr lvl="1">
              <a:spcAft>
                <a:spcPts val="500"/>
              </a:spcAft>
            </a:pPr>
            <a:r>
              <a:rPr lang="en-US" sz="2200" dirty="0">
                <a:latin typeface="+mj-lt"/>
              </a:rPr>
              <a:t>Men… </a:t>
            </a:r>
            <a:r>
              <a:rPr lang="en-US" sz="2200" dirty="0" err="1">
                <a:latin typeface="+mj-lt"/>
              </a:rPr>
              <a:t>mængden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af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voldelig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kriminalitet</a:t>
            </a:r>
            <a:r>
              <a:rPr lang="en-US" sz="2200" dirty="0">
                <a:latin typeface="+mj-lt"/>
              </a:rPr>
              <a:t> ser </a:t>
            </a:r>
            <a:r>
              <a:rPr lang="en-US" sz="2200" dirty="0" err="1">
                <a:latin typeface="+mj-lt"/>
              </a:rPr>
              <a:t>stabil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ud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fra</a:t>
            </a:r>
            <a:r>
              <a:rPr lang="en-US" sz="2200" dirty="0">
                <a:latin typeface="+mj-lt"/>
              </a:rPr>
              <a:t> 2013-2018</a:t>
            </a:r>
            <a:br>
              <a:rPr lang="en-US" sz="2200" dirty="0">
                <a:latin typeface="+mj-lt"/>
              </a:rPr>
            </a:br>
            <a:endParaRPr lang="en-US" sz="2200" dirty="0">
              <a:latin typeface="+mj-lt"/>
            </a:endParaRPr>
          </a:p>
          <a:p>
            <a:pPr marL="0" indent="0">
              <a:buNone/>
            </a:pPr>
            <a:r>
              <a:rPr lang="en-US" sz="2200" dirty="0" err="1">
                <a:latin typeface="+mj-lt"/>
              </a:rPr>
              <a:t>Antagelser</a:t>
            </a:r>
            <a:endParaRPr lang="en-US" sz="2200" dirty="0">
              <a:latin typeface="+mj-lt"/>
            </a:endParaRPr>
          </a:p>
          <a:p>
            <a:pPr lvl="1">
              <a:spcAft>
                <a:spcPts val="500"/>
              </a:spcAft>
            </a:pPr>
            <a:r>
              <a:rPr lang="en-US" sz="2200" dirty="0" err="1">
                <a:latin typeface="+mj-lt"/>
              </a:rPr>
              <a:t>En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voldelig</a:t>
            </a:r>
            <a:r>
              <a:rPr lang="en-US" sz="2200" dirty="0">
                <a:latin typeface="+mj-lt"/>
              </a:rPr>
              <a:t> situation </a:t>
            </a:r>
            <a:r>
              <a:rPr lang="en-US" sz="2200" dirty="0" err="1">
                <a:latin typeface="+mj-lt"/>
              </a:rPr>
              <a:t>kræver</a:t>
            </a:r>
            <a:r>
              <a:rPr lang="en-US" sz="2200" dirty="0">
                <a:latin typeface="+mj-lt"/>
              </a:rPr>
              <a:t> mere </a:t>
            </a:r>
            <a:r>
              <a:rPr lang="en-US" sz="2200" dirty="0" err="1">
                <a:latin typeface="+mj-lt"/>
              </a:rPr>
              <a:t>af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politiet</a:t>
            </a:r>
            <a:endParaRPr lang="en-US" sz="2200" dirty="0">
              <a:latin typeface="+mj-lt"/>
            </a:endParaRPr>
          </a:p>
          <a:p>
            <a:pPr lvl="1">
              <a:spcAft>
                <a:spcPts val="500"/>
              </a:spcAft>
            </a:pPr>
            <a:r>
              <a:rPr lang="en-US" sz="2200" dirty="0" err="1">
                <a:latin typeface="+mj-lt"/>
              </a:rPr>
              <a:t>Voldelig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kriminalitet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har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generelt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større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konsekvenser</a:t>
            </a:r>
            <a:r>
              <a:rPr lang="en-US" sz="2200" dirty="0">
                <a:latin typeface="+mj-lt"/>
              </a:rPr>
              <a:t> for </a:t>
            </a:r>
            <a:r>
              <a:rPr lang="en-US" sz="2200" dirty="0" err="1">
                <a:latin typeface="+mj-lt"/>
              </a:rPr>
              <a:t>ofrene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og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gør</a:t>
            </a:r>
            <a:r>
              <a:rPr lang="en-US" sz="2200" dirty="0">
                <a:latin typeface="+mj-lt"/>
              </a:rPr>
              <a:t> folk mere bange end </a:t>
            </a:r>
            <a:r>
              <a:rPr lang="en-US" sz="2200" dirty="0" err="1">
                <a:latin typeface="+mj-lt"/>
              </a:rPr>
              <a:t>anden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kriminalitet</a:t>
            </a:r>
            <a:endParaRPr lang="en-US" sz="2200" dirty="0">
              <a:latin typeface="+mj-lt"/>
            </a:endParaRPr>
          </a:p>
          <a:p>
            <a:pPr lvl="1">
              <a:spcAft>
                <a:spcPts val="500"/>
              </a:spcAft>
            </a:pPr>
            <a:r>
              <a:rPr lang="en-US" sz="2200" dirty="0" err="1">
                <a:latin typeface="+mj-lt"/>
              </a:rPr>
              <a:t>Derfor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har</a:t>
            </a:r>
            <a:r>
              <a:rPr lang="en-US" sz="2200" dirty="0">
                <a:latin typeface="+mj-lt"/>
              </a:rPr>
              <a:t> de </a:t>
            </a:r>
            <a:r>
              <a:rPr lang="en-US" sz="2200" dirty="0" err="1">
                <a:latin typeface="+mj-lt"/>
              </a:rPr>
              <a:t>tre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distrikter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har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en</a:t>
            </a:r>
            <a:r>
              <a:rPr lang="en-US" sz="2200" dirty="0">
                <a:latin typeface="+mj-lt"/>
              </a:rPr>
              <a:t> interesse </a:t>
            </a:r>
            <a:r>
              <a:rPr lang="en-US" sz="2200" dirty="0" err="1">
                <a:latin typeface="+mj-lt"/>
              </a:rPr>
              <a:t>i</a:t>
            </a:r>
            <a:r>
              <a:rPr lang="en-US" sz="2200" dirty="0">
                <a:latin typeface="+mj-lt"/>
              </a:rPr>
              <a:t> at </a:t>
            </a:r>
            <a:r>
              <a:rPr lang="en-US" sz="2200" dirty="0" err="1">
                <a:latin typeface="+mj-lt"/>
              </a:rPr>
              <a:t>allokere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deres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ressourcer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til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bedre</a:t>
            </a:r>
            <a:r>
              <a:rPr lang="en-US" sz="2200" dirty="0">
                <a:latin typeface="+mj-lt"/>
              </a:rPr>
              <a:t> at </a:t>
            </a:r>
            <a:r>
              <a:rPr lang="en-US" sz="2200" dirty="0" err="1">
                <a:latin typeface="+mj-lt"/>
              </a:rPr>
              <a:t>kunne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bekæmpe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voldelig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kriminalitet</a:t>
            </a:r>
            <a:endParaRPr lang="en-US" sz="2200" dirty="0">
              <a:latin typeface="+mj-lt"/>
            </a:endParaRPr>
          </a:p>
          <a:p>
            <a:pPr marL="914400" lvl="2" indent="0">
              <a:buNone/>
            </a:pPr>
            <a:endParaRPr lang="en-US" sz="2200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5795BF-C601-4F49-A788-886012BFAFE1}"/>
              </a:ext>
            </a:extLst>
          </p:cNvPr>
          <p:cNvSpPr txBox="1">
            <a:spLocks/>
          </p:cNvSpPr>
          <p:nvPr/>
        </p:nvSpPr>
        <p:spPr>
          <a:xfrm>
            <a:off x="838200" y="131445"/>
            <a:ext cx="10515600" cy="83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Case-</a:t>
            </a:r>
            <a:r>
              <a:rPr lang="en-US" sz="3600" dirty="0" err="1"/>
              <a:t>idé</a:t>
            </a:r>
            <a:r>
              <a:rPr lang="en-US" sz="3600" dirty="0"/>
              <a:t> I</a:t>
            </a:r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370283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526</Words>
  <Application>Microsoft Office PowerPoint</Application>
  <PresentationFormat>Widescreen</PresentationFormat>
  <Paragraphs>87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San Francisco Crime Data</vt:lpstr>
      <vt:lpstr>Præsentation af dataset</vt:lpstr>
      <vt:lpstr>Kriminalitet fordelt på distrikter I </vt:lpstr>
      <vt:lpstr>Kriminalitet fordelt på distrikter II</vt:lpstr>
      <vt:lpstr>PowerPoint Presentation</vt:lpstr>
      <vt:lpstr>PowerPoint Presentation</vt:lpstr>
      <vt:lpstr>PowerPoint Presentation</vt:lpstr>
      <vt:lpstr>Voldelig kriminalitet fordelt på timer og uger</vt:lpstr>
      <vt:lpstr>PowerPoint Presentation</vt:lpstr>
      <vt:lpstr>PowerPoint Presentation</vt:lpstr>
      <vt:lpstr>Modellering</vt:lpstr>
      <vt:lpstr>Resultater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Francisco Crime Data</dc:title>
  <dc:creator>Caroline</dc:creator>
  <cp:lastModifiedBy>Caroline</cp:lastModifiedBy>
  <cp:revision>25</cp:revision>
  <dcterms:created xsi:type="dcterms:W3CDTF">2022-02-15T14:06:59Z</dcterms:created>
  <dcterms:modified xsi:type="dcterms:W3CDTF">2022-02-15T20:10:31Z</dcterms:modified>
</cp:coreProperties>
</file>