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CBE48-60EE-4893-B4F9-15D37C3821B1}">
  <a:tblStyle styleId="{198CBE48-60EE-4893-B4F9-15D37C3821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a536d7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1a536d7d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b69ec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7b69ec8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60660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460660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12b57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112b57b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2/2021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-5/10/2022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PMO: Hanyu Chen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7179656" y="812009"/>
            <a:ext cx="4410241" cy="314678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8838073" y="872178"/>
            <a:ext cx="1124700" cy="200054"/>
            <a:chOff x="5412843" y="390173"/>
            <a:chExt cx="938322" cy="199408"/>
          </a:xfrm>
        </p:grpSpPr>
        <p:sp>
          <p:nvSpPr>
            <p:cNvPr id="87" name="Google Shape;87;p13"/>
            <p:cNvSpPr/>
            <p:nvPr/>
          </p:nvSpPr>
          <p:spPr>
            <a:xfrm>
              <a:off x="5412843" y="398239"/>
              <a:ext cx="182584" cy="181973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5619244" y="390173"/>
              <a:ext cx="73192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766154" y="872325"/>
            <a:ext cx="1610449" cy="200054"/>
            <a:chOff x="6200869" y="390319"/>
            <a:chExt cx="1343577" cy="199408"/>
          </a:xfrm>
        </p:grpSpPr>
        <p:sp>
          <p:nvSpPr>
            <p:cNvPr id="90" name="Google Shape;90;p13"/>
            <p:cNvSpPr/>
            <p:nvPr/>
          </p:nvSpPr>
          <p:spPr>
            <a:xfrm>
              <a:off x="6200869" y="398239"/>
              <a:ext cx="182583" cy="18197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6407665" y="390319"/>
              <a:ext cx="113678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10640810" y="818910"/>
            <a:ext cx="1443459" cy="307777"/>
            <a:chOff x="7369404" y="337078"/>
            <a:chExt cx="1204258" cy="306782"/>
          </a:xfrm>
        </p:grpSpPr>
        <p:sp>
          <p:nvSpPr>
            <p:cNvPr id="93" name="Google Shape;93;p13"/>
            <p:cNvSpPr/>
            <p:nvPr/>
          </p:nvSpPr>
          <p:spPr>
            <a:xfrm>
              <a:off x="7369404" y="398239"/>
              <a:ext cx="182583" cy="18197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568659" y="337078"/>
              <a:ext cx="1005003" cy="306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95" name="Google Shape;95;p13"/>
          <p:cNvGraphicFramePr/>
          <p:nvPr/>
        </p:nvGraphicFramePr>
        <p:xfrm>
          <a:off x="714440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2267700"/>
                <a:gridCol w="1463050"/>
                <a:gridCol w="731525"/>
              </a:tblGrid>
              <a:tr h="24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Midterm presentation and status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Mid-</a:t>
                      </a:r>
                      <a:r>
                        <a:rPr lang="en-US" sz="1100"/>
                        <a:t>February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5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Elgar / set up meeting for this week (PMO)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larify with Elgar if we meet with BA with Elgar or not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biweekly meeting time with Elgar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98" name="Google Shape;98;p13"/>
          <p:cNvGrpSpPr/>
          <p:nvPr/>
        </p:nvGrpSpPr>
        <p:grpSpPr>
          <a:xfrm>
            <a:off x="7875811" y="872930"/>
            <a:ext cx="1124700" cy="200054"/>
            <a:chOff x="5412843" y="390173"/>
            <a:chExt cx="938322" cy="199408"/>
          </a:xfrm>
        </p:grpSpPr>
        <p:sp>
          <p:nvSpPr>
            <p:cNvPr id="99" name="Google Shape;99;p13"/>
            <p:cNvSpPr/>
            <p:nvPr/>
          </p:nvSpPr>
          <p:spPr>
            <a:xfrm>
              <a:off x="5412843" y="398239"/>
              <a:ext cx="182584" cy="181973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5619244" y="390173"/>
              <a:ext cx="73192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01" name="Google Shape;101;p13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3"/>
          <p:cNvSpPr txBox="1"/>
          <p:nvPr/>
        </p:nvSpPr>
        <p:spPr>
          <a:xfrm>
            <a:off x="609600" y="337229"/>
            <a:ext cx="8534400" cy="47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4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- 02/03/2022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4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10" name="Google Shape;110;p1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13" name="Google Shape;113;p14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16" name="Google Shape;116;p14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18" name="Google Shape;118;p14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2267700"/>
                <a:gridCol w="1359575"/>
                <a:gridCol w="835000"/>
              </a:tblGrid>
              <a:tr h="24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2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Analysis &amp; Prediction Model Building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14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distribution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Wordcloud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H-Clustering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the questions by category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the detailed personal response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4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21" name="Google Shape;121;p14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22" name="Google Shape;122;p1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24" name="Google Shape;124;p14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14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3rd)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5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- 02/17/2022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15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33" name="Google Shape;133;p1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36" name="Google Shape;136;p15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39" name="Google Shape;139;p15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41" name="Google Shape;141;p15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5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WordCloud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4" name="Google Shape;144;p15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45" name="Google Shape;145;p1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47" name="Google Shape;147;p15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5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16th)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6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- 03/04/2022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16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56" name="Google Shape;156;p1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59" name="Google Shape;159;p16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62" name="Google Shape;162;p16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64" name="Google Shape;164;p16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analysis &amp; new analysis towards users aspect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 &amp; report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571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18th (after spring break)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16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 &amp;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Count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Insights of users’ aspects (like how often they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respond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the age range of our users)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Continuously update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month!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16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7" name="Google Shape;167;p16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68" name="Google Shape;168;p1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70" name="Google Shape;170;p16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6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(Mar 1st)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17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- 03/31/2022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17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79" name="Google Shape;179;p1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81" name="Google Shape;181;p17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82" name="Google Shape;182;p17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85" name="Google Shape;185;p17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87" name="Google Shape;187;p17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datasets; Also get updated with users’ aspects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24th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24th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571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Meeting &amp; Another 100 quesh, also discuss our next steps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17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 &amp;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Count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Insights of users’ aspects (like how often they respond and the age range of our users)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characteristics make a question popular.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using features we have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meeting with OneQuesh to discuss our next steps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100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 and try to organize &amp; link all the technical results we have for now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Continuously update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month!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7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0" name="Google Shape;190;p17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91" name="Google Shape;191;p1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93" name="Google Shape;193;p17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{198CBE48-60EE-4893-B4F9-15D37C3821B1}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7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(Mar 31st)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