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ato"/>
      <p:regular r:id="rId29"/>
      <p:bold r:id="rId30"/>
      <p:italic r:id="rId31"/>
      <p:boldItalic r:id="rId32"/>
    </p:embeddedFont>
    <p:embeddedFont>
      <p:font typeface="Source Code Pr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F1602D-487E-4326-9B5F-F2FF2797B085}">
  <a:tblStyle styleId="{2BF1602D-487E-4326-9B5F-F2FF2797B0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e4b77b3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e4b77b3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8296608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8296608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8296608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8296608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8296608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8296608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8296608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8296608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08855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08855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31ee9db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31ee9db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d08855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d08855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b36c9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b36c9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b45331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b45331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31ee9db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31ee9db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you ever had a bad first date from a dating app? Do you never get any matches? Do your matches never respond to your messages or </a:t>
            </a:r>
            <a:r>
              <a:rPr lang="en"/>
              <a:t>unmatch</a:t>
            </a:r>
            <a:r>
              <a:rPr lang="en"/>
              <a:t> you? Well fear no more and never have a bad date again with our dating </a:t>
            </a:r>
            <a:r>
              <a:rPr lang="en"/>
              <a:t>algorithm</a:t>
            </a:r>
            <a:r>
              <a:rPr lang="en"/>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b36c99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b36c99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b36c99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b36c99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31ee9db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631ee9db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8296608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8296608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standard data cleaning, we combined the text essay columns into one Full_essay variable and turned certain categorical variables like drinks into a numerical scale to conduct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829660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829660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a4c346d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a4c346d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a4c346d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a4c346d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e4b77b3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e4b77b3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82966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82966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829660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6829660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OK Cupid</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rPr lang="en"/>
              <a:t>Team B3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730"/>
              <a:t>Hanyu Chen, Yipeng Guo, Luke Hong, Ting-Ann Lu, Yuyan Ma</a:t>
            </a:r>
            <a:endParaRPr sz="2730"/>
          </a:p>
        </p:txBody>
      </p:sp>
      <p:pic>
        <p:nvPicPr>
          <p:cNvPr id="64" name="Google Shape;64;p13"/>
          <p:cNvPicPr preferRelativeResize="0"/>
          <p:nvPr/>
        </p:nvPicPr>
        <p:blipFill>
          <a:blip r:embed="rId3">
            <a:alphaModFix/>
          </a:blip>
          <a:stretch>
            <a:fillRect/>
          </a:stretch>
        </p:blipFill>
        <p:spPr>
          <a:xfrm>
            <a:off x="8042950" y="4042450"/>
            <a:ext cx="1101050" cy="110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411175" y="437250"/>
            <a:ext cx="8282400" cy="231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H-clusters and K-Means Clusters</a:t>
            </a:r>
            <a:endParaRPr sz="3400"/>
          </a:p>
        </p:txBody>
      </p:sp>
      <p:sp>
        <p:nvSpPr>
          <p:cNvPr id="140" name="Google Shape;140;p2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Trade-off</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H-Clustering or K-means</a:t>
            </a:r>
            <a:endParaRPr/>
          </a:p>
        </p:txBody>
      </p:sp>
      <p:sp>
        <p:nvSpPr>
          <p:cNvPr id="146" name="Google Shape;146;p23"/>
          <p:cNvSpPr txBox="1"/>
          <p:nvPr>
            <p:ph idx="1" type="body"/>
          </p:nvPr>
        </p:nvSpPr>
        <p:spPr>
          <a:xfrm>
            <a:off x="311700" y="1468825"/>
            <a:ext cx="3999900" cy="347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Compare the </a:t>
            </a:r>
            <a:r>
              <a:rPr b="1" lang="en"/>
              <a:t>Silhouette average Score</a:t>
            </a:r>
            <a:endParaRPr b="1"/>
          </a:p>
          <a:p>
            <a:pPr indent="-317500" lvl="0" marL="457200" rtl="0" algn="l">
              <a:spcBef>
                <a:spcPts val="0"/>
              </a:spcBef>
              <a:spcAft>
                <a:spcPts val="0"/>
              </a:spcAft>
              <a:buSzPts val="1400"/>
              <a:buChar char="-"/>
            </a:pPr>
            <a:r>
              <a:rPr lang="en"/>
              <a:t>Best H-clustering:</a:t>
            </a:r>
            <a:endParaRPr/>
          </a:p>
          <a:p>
            <a:pPr indent="0" lvl="0" marL="0" rtl="0" algn="l">
              <a:spcBef>
                <a:spcPts val="1200"/>
              </a:spcBef>
              <a:spcAft>
                <a:spcPts val="0"/>
              </a:spcAft>
              <a:buNone/>
            </a:pPr>
            <a:r>
              <a:rPr lang="en"/>
              <a:t>        0.205 for 4 clusters</a:t>
            </a:r>
            <a:endParaRPr/>
          </a:p>
          <a:p>
            <a:pPr indent="0" lvl="0" marL="0" rtl="0" algn="l">
              <a:spcBef>
                <a:spcPts val="1200"/>
              </a:spcBef>
              <a:spcAft>
                <a:spcPts val="0"/>
              </a:spcAft>
              <a:buNone/>
            </a:pPr>
            <a:r>
              <a:rPr lang="en"/>
              <a:t>	   </a:t>
            </a:r>
            <a:r>
              <a:rPr b="1" lang="en">
                <a:solidFill>
                  <a:srgbClr val="CC4125"/>
                </a:solidFill>
              </a:rPr>
              <a:t> 0.201 for 8 clusters</a:t>
            </a:r>
            <a:endParaRPr b="1">
              <a:solidFill>
                <a:srgbClr val="CC4125"/>
              </a:solidFill>
            </a:endParaRPr>
          </a:p>
          <a:p>
            <a:pPr indent="-317500" lvl="0" marL="457200" rtl="0" algn="l">
              <a:spcBef>
                <a:spcPts val="1200"/>
              </a:spcBef>
              <a:spcAft>
                <a:spcPts val="0"/>
              </a:spcAft>
              <a:buSzPts val="1400"/>
              <a:buChar char="-"/>
            </a:pPr>
            <a:r>
              <a:rPr lang="en"/>
              <a:t>Best K-means: </a:t>
            </a:r>
            <a:endParaRPr/>
          </a:p>
          <a:p>
            <a:pPr indent="457200" lvl="0" marL="457200" rtl="0" algn="l">
              <a:spcBef>
                <a:spcPts val="1200"/>
              </a:spcBef>
              <a:spcAft>
                <a:spcPts val="0"/>
              </a:spcAft>
              <a:buNone/>
            </a:pPr>
            <a:r>
              <a:rPr lang="en"/>
              <a:t>0.172 for 4 clusters</a:t>
            </a:r>
            <a:endParaRPr/>
          </a:p>
          <a:p>
            <a:pPr indent="457200" lvl="0" marL="457200" rtl="0" algn="l">
              <a:spcBef>
                <a:spcPts val="1200"/>
              </a:spcBef>
              <a:spcAft>
                <a:spcPts val="0"/>
              </a:spcAft>
              <a:buNone/>
            </a:pPr>
            <a:r>
              <a:rPr lang="en"/>
              <a:t>0.196 for 8 clusters</a:t>
            </a:r>
            <a:endParaRPr/>
          </a:p>
          <a:p>
            <a:pPr indent="0" lvl="0" marL="914400" rtl="0" algn="l">
              <a:spcBef>
                <a:spcPts val="1200"/>
              </a:spcBef>
              <a:spcAft>
                <a:spcPts val="1200"/>
              </a:spcAft>
              <a:buNone/>
            </a:pPr>
            <a:r>
              <a:t/>
            </a:r>
            <a:endParaRPr/>
          </a:p>
        </p:txBody>
      </p:sp>
      <p:sp>
        <p:nvSpPr>
          <p:cNvPr id="147" name="Google Shape;147;p23"/>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Make a decision with our business problem</a:t>
            </a:r>
            <a:endParaRPr b="1"/>
          </a:p>
        </p:txBody>
      </p:sp>
      <p:sp>
        <p:nvSpPr>
          <p:cNvPr id="148" name="Google Shape;148;p23"/>
          <p:cNvSpPr/>
          <p:nvPr/>
        </p:nvSpPr>
        <p:spPr>
          <a:xfrm>
            <a:off x="862850" y="2431675"/>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862850" y="2881475"/>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862850" y="3683850"/>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862850" y="4093950"/>
            <a:ext cx="2577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3"/>
          <p:cNvPicPr preferRelativeResize="0"/>
          <p:nvPr/>
        </p:nvPicPr>
        <p:blipFill>
          <a:blip r:embed="rId3">
            <a:alphaModFix/>
          </a:blip>
          <a:stretch>
            <a:fillRect/>
          </a:stretch>
        </p:blipFill>
        <p:spPr>
          <a:xfrm>
            <a:off x="4936875" y="2571750"/>
            <a:ext cx="3790950" cy="16763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Analysis</a:t>
            </a:r>
            <a:endParaRPr/>
          </a:p>
        </p:txBody>
      </p:sp>
      <p:sp>
        <p:nvSpPr>
          <p:cNvPr id="158" name="Google Shape;158;p2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a:t>
            </a:r>
            <a:r>
              <a:rPr lang="en"/>
              <a:t>ification</a:t>
            </a:r>
            <a:endParaRPr/>
          </a:p>
        </p:txBody>
      </p:sp>
      <p:sp>
        <p:nvSpPr>
          <p:cNvPr id="159" name="Google Shape;159;p24"/>
          <p:cNvSpPr txBox="1"/>
          <p:nvPr>
            <p:ph idx="2" type="body"/>
          </p:nvPr>
        </p:nvSpPr>
        <p:spPr>
          <a:xfrm>
            <a:off x="4929200" y="724200"/>
            <a:ext cx="3837000" cy="3695100"/>
          </a:xfrm>
          <a:prstGeom prst="rect">
            <a:avLst/>
          </a:prstGeom>
        </p:spPr>
        <p:txBody>
          <a:bodyPr anchorCtr="0" anchor="ctr" bIns="91425" lIns="91425" spcFirstLastPara="1" rIns="91425" wrap="square" tIns="91425">
            <a:normAutofit/>
          </a:bodyPr>
          <a:lstStyle/>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1:  Tokenizer - Spacy </a:t>
            </a:r>
            <a:endParaRPr b="1" sz="1500">
              <a:solidFill>
                <a:srgbClr val="434343"/>
              </a:solidFill>
            </a:endParaRPr>
          </a:p>
          <a:p>
            <a:pPr indent="-323850" lvl="1" marL="914400" marR="0" rtl="0" algn="l">
              <a:lnSpc>
                <a:spcPct val="100000"/>
              </a:lnSpc>
              <a:spcBef>
                <a:spcPts val="0"/>
              </a:spcBef>
              <a:spcAft>
                <a:spcPts val="0"/>
              </a:spcAft>
              <a:buClr>
                <a:srgbClr val="434343"/>
              </a:buClr>
              <a:buSzPts val="1500"/>
              <a:buChar char="○"/>
            </a:pPr>
            <a:r>
              <a:rPr lang="en" sz="1500">
                <a:solidFill>
                  <a:srgbClr val="434343"/>
                </a:solidFill>
              </a:rPr>
              <a:t>Mo</a:t>
            </a:r>
            <a:r>
              <a:rPr lang="en" sz="1500">
                <a:solidFill>
                  <a:srgbClr val="434343"/>
                </a:solidFill>
              </a:rPr>
              <a:t>del used “ en_core_web_md”</a:t>
            </a:r>
            <a:endParaRPr sz="1500">
              <a:solidFill>
                <a:srgbClr val="434343"/>
              </a:solidFill>
            </a:endParaRPr>
          </a:p>
          <a:p>
            <a:pPr indent="-323850" lvl="1" marL="914400" marR="0" rtl="0" algn="l">
              <a:lnSpc>
                <a:spcPct val="100000"/>
              </a:lnSpc>
              <a:spcBef>
                <a:spcPts val="0"/>
              </a:spcBef>
              <a:spcAft>
                <a:spcPts val="0"/>
              </a:spcAft>
              <a:buClr>
                <a:srgbClr val="434343"/>
              </a:buClr>
              <a:buSzPts val="1500"/>
              <a:buChar char="○"/>
            </a:pPr>
            <a:r>
              <a:rPr lang="en" sz="1500">
                <a:solidFill>
                  <a:srgbClr val="434343"/>
                </a:solidFill>
              </a:rPr>
              <a:t>Only include ‘tok2vec’</a:t>
            </a:r>
            <a:endParaRPr sz="1500">
              <a:solidFill>
                <a:srgbClr val="434343"/>
              </a:solidFill>
            </a:endParaRPr>
          </a:p>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2 : Reducer - PCA; UMAP</a:t>
            </a:r>
            <a:r>
              <a:rPr lang="en" sz="1500">
                <a:solidFill>
                  <a:srgbClr val="434343"/>
                </a:solidFill>
              </a:rPr>
              <a:t>  </a:t>
            </a:r>
            <a:endParaRPr sz="1500">
              <a:solidFill>
                <a:srgbClr val="434343"/>
              </a:solidFill>
            </a:endParaRPr>
          </a:p>
          <a:p>
            <a:pPr indent="-323850" lvl="0" marL="457200" marR="0" rtl="0" algn="l">
              <a:lnSpc>
                <a:spcPct val="100000"/>
              </a:lnSpc>
              <a:spcBef>
                <a:spcPts val="0"/>
              </a:spcBef>
              <a:spcAft>
                <a:spcPts val="0"/>
              </a:spcAft>
              <a:buClr>
                <a:srgbClr val="434343"/>
              </a:buClr>
              <a:buSzPts val="1500"/>
              <a:buChar char="●"/>
            </a:pPr>
            <a:r>
              <a:rPr b="1" lang="en" sz="1500">
                <a:solidFill>
                  <a:srgbClr val="434343"/>
                </a:solidFill>
              </a:rPr>
              <a:t>Step 3: Using K-Means</a:t>
            </a:r>
            <a:r>
              <a:rPr lang="en" sz="1500">
                <a:solidFill>
                  <a:srgbClr val="434343"/>
                </a:solidFill>
              </a:rPr>
              <a:t> to do classification</a:t>
            </a:r>
            <a:endParaRPr sz="15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 clustering for unsupervised learning</a:t>
            </a:r>
            <a:endParaRPr/>
          </a:p>
        </p:txBody>
      </p:sp>
      <p:sp>
        <p:nvSpPr>
          <p:cNvPr id="165" name="Google Shape;165;p2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Elbow method </a:t>
            </a:r>
            <a:endParaRPr/>
          </a:p>
        </p:txBody>
      </p:sp>
      <p:sp>
        <p:nvSpPr>
          <p:cNvPr id="166" name="Google Shape;166;p2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457200" lvl="0" marL="457200" rtl="0" algn="l">
              <a:lnSpc>
                <a:spcPct val="100000"/>
              </a:lnSpc>
              <a:spcBef>
                <a:spcPts val="1000"/>
              </a:spcBef>
              <a:spcAft>
                <a:spcPts val="0"/>
              </a:spcAft>
              <a:buNone/>
            </a:pPr>
            <a:r>
              <a:rPr lang="en"/>
              <a:t> S</a:t>
            </a:r>
            <a:r>
              <a:rPr lang="en"/>
              <a:t>ilhouette score</a:t>
            </a:r>
            <a:endParaRPr/>
          </a:p>
        </p:txBody>
      </p:sp>
      <p:pic>
        <p:nvPicPr>
          <p:cNvPr id="167" name="Google Shape;167;p25"/>
          <p:cNvPicPr preferRelativeResize="0"/>
          <p:nvPr/>
        </p:nvPicPr>
        <p:blipFill>
          <a:blip r:embed="rId3">
            <a:alphaModFix/>
          </a:blip>
          <a:stretch>
            <a:fillRect/>
          </a:stretch>
        </p:blipFill>
        <p:spPr>
          <a:xfrm>
            <a:off x="567775" y="2000313"/>
            <a:ext cx="3487753" cy="2423475"/>
          </a:xfrm>
          <a:prstGeom prst="rect">
            <a:avLst/>
          </a:prstGeom>
          <a:noFill/>
          <a:ln>
            <a:noFill/>
          </a:ln>
        </p:spPr>
      </p:pic>
      <p:pic>
        <p:nvPicPr>
          <p:cNvPr id="168" name="Google Shape;168;p25"/>
          <p:cNvPicPr preferRelativeResize="0"/>
          <p:nvPr/>
        </p:nvPicPr>
        <p:blipFill rotWithShape="1">
          <a:blip r:embed="rId4">
            <a:alphaModFix/>
          </a:blip>
          <a:srcRect b="0" l="0" r="-2637" t="0"/>
          <a:stretch/>
        </p:blipFill>
        <p:spPr>
          <a:xfrm>
            <a:off x="4832400" y="1855400"/>
            <a:ext cx="3999900" cy="2713325"/>
          </a:xfrm>
          <a:prstGeom prst="rect">
            <a:avLst/>
          </a:prstGeom>
          <a:noFill/>
          <a:ln>
            <a:noFill/>
          </a:ln>
        </p:spPr>
      </p:pic>
      <p:sp>
        <p:nvSpPr>
          <p:cNvPr id="169" name="Google Shape;169;p25"/>
          <p:cNvSpPr/>
          <p:nvPr/>
        </p:nvSpPr>
        <p:spPr>
          <a:xfrm rot="-1830151">
            <a:off x="1114188" y="3714561"/>
            <a:ext cx="754172" cy="246092"/>
          </a:xfrm>
          <a:prstGeom prst="notch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5815900" y="3738475"/>
            <a:ext cx="1168800" cy="336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631800"/>
            <a:ext cx="4579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700">
                <a:latin typeface="Source Code Pro"/>
                <a:ea typeface="Source Code Pro"/>
                <a:cs typeface="Source Code Pro"/>
                <a:sym typeface="Source Code Pro"/>
              </a:rPr>
              <a:t>6 Clusters (</a:t>
            </a:r>
            <a:r>
              <a:rPr lang="en" sz="1400">
                <a:latin typeface="Source Code Pro"/>
                <a:ea typeface="Source Code Pro"/>
                <a:cs typeface="Source Code Pro"/>
                <a:sym typeface="Source Code Pro"/>
              </a:rPr>
              <a:t>S</a:t>
            </a:r>
            <a:r>
              <a:rPr lang="en" sz="1400">
                <a:latin typeface="Source Code Pro"/>
                <a:ea typeface="Source Code Pro"/>
                <a:cs typeface="Source Code Pro"/>
                <a:sym typeface="Source Code Pro"/>
              </a:rPr>
              <a:t>ilhouette score = 0.42 ) </a:t>
            </a:r>
            <a:endParaRPr sz="1400">
              <a:latin typeface="Source Code Pro"/>
              <a:ea typeface="Source Code Pro"/>
              <a:cs typeface="Source Code Pro"/>
              <a:sym typeface="Source Code Pro"/>
            </a:endParaRPr>
          </a:p>
          <a:p>
            <a:pPr indent="0" lvl="0" marL="0" rtl="0" algn="l">
              <a:spcBef>
                <a:spcPts val="0"/>
              </a:spcBef>
              <a:spcAft>
                <a:spcPts val="0"/>
              </a:spcAft>
              <a:buNone/>
            </a:pPr>
            <a:r>
              <a:t/>
            </a:r>
            <a:endParaRPr sz="1700">
              <a:latin typeface="Source Code Pro"/>
              <a:ea typeface="Source Code Pro"/>
              <a:cs typeface="Source Code Pro"/>
              <a:sym typeface="Source Code Pro"/>
            </a:endParaRPr>
          </a:p>
        </p:txBody>
      </p:sp>
      <p:sp>
        <p:nvSpPr>
          <p:cNvPr id="176" name="Google Shape;176;p26"/>
          <p:cNvSpPr txBox="1"/>
          <p:nvPr>
            <p:ph idx="1" type="body"/>
          </p:nvPr>
        </p:nvSpPr>
        <p:spPr>
          <a:xfrm>
            <a:off x="311700" y="1618204"/>
            <a:ext cx="2808000" cy="29508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lang="en" sz="1400"/>
              <a:t>It </a:t>
            </a:r>
            <a:r>
              <a:rPr lang="en" sz="1400"/>
              <a:t>might</a:t>
            </a:r>
            <a:r>
              <a:rPr lang="en" sz="1400"/>
              <a:t> be some </a:t>
            </a:r>
            <a:r>
              <a:rPr lang="en" sz="1400"/>
              <a:t>outlinear data</a:t>
            </a:r>
            <a:endParaRPr sz="1400"/>
          </a:p>
          <a:p>
            <a:pPr indent="0" lvl="0" marL="457200" rtl="0" algn="l">
              <a:lnSpc>
                <a:spcPct val="115000"/>
              </a:lnSpc>
              <a:spcBef>
                <a:spcPts val="1200"/>
              </a:spcBef>
              <a:spcAft>
                <a:spcPts val="0"/>
              </a:spcAft>
              <a:buNone/>
            </a:pPr>
            <a:r>
              <a:t/>
            </a:r>
            <a:endParaRPr sz="1400"/>
          </a:p>
          <a:p>
            <a:pPr indent="-317500" lvl="0" marL="457200" rtl="0" algn="l">
              <a:lnSpc>
                <a:spcPct val="115000"/>
              </a:lnSpc>
              <a:spcBef>
                <a:spcPts val="1200"/>
              </a:spcBef>
              <a:spcAft>
                <a:spcPts val="0"/>
              </a:spcAft>
              <a:buSzPts val="1400"/>
              <a:buChar char="●"/>
            </a:pPr>
            <a:r>
              <a:rPr lang="en" sz="1400"/>
              <a:t>Clusters are evenly distributed</a:t>
            </a:r>
            <a:endParaRPr sz="1400"/>
          </a:p>
          <a:p>
            <a:pPr indent="0" lvl="0" marL="457200" rtl="0" algn="l">
              <a:lnSpc>
                <a:spcPct val="115000"/>
              </a:lnSpc>
              <a:spcBef>
                <a:spcPts val="1200"/>
              </a:spcBef>
              <a:spcAft>
                <a:spcPts val="0"/>
              </a:spcAft>
              <a:buNone/>
            </a:pPr>
            <a:r>
              <a:t/>
            </a:r>
            <a:endParaRPr sz="1400"/>
          </a:p>
          <a:p>
            <a:pPr indent="-317500" lvl="0" marL="457200" rtl="0" algn="l">
              <a:lnSpc>
                <a:spcPct val="115000"/>
              </a:lnSpc>
              <a:spcBef>
                <a:spcPts val="1200"/>
              </a:spcBef>
              <a:spcAft>
                <a:spcPts val="0"/>
              </a:spcAft>
              <a:buSzPts val="1400"/>
              <a:buChar char="●"/>
            </a:pPr>
            <a:r>
              <a:rPr lang="en" sz="1400"/>
              <a:t>Having 6 clusters fits our business better </a:t>
            </a:r>
            <a:endParaRPr sz="1400"/>
          </a:p>
          <a:p>
            <a:pPr indent="0" lvl="0" marL="0" rtl="0" algn="l">
              <a:spcBef>
                <a:spcPts val="1200"/>
              </a:spcBef>
              <a:spcAft>
                <a:spcPts val="1200"/>
              </a:spcAft>
              <a:buNone/>
            </a:pPr>
            <a:r>
              <a:rPr lang="en"/>
              <a:t> </a:t>
            </a:r>
            <a:endParaRPr/>
          </a:p>
        </p:txBody>
      </p:sp>
      <p:pic>
        <p:nvPicPr>
          <p:cNvPr id="177" name="Google Shape;177;p26"/>
          <p:cNvPicPr preferRelativeResize="0"/>
          <p:nvPr/>
        </p:nvPicPr>
        <p:blipFill>
          <a:blip r:embed="rId3">
            <a:alphaModFix/>
          </a:blip>
          <a:stretch>
            <a:fillRect/>
          </a:stretch>
        </p:blipFill>
        <p:spPr>
          <a:xfrm>
            <a:off x="4117725" y="1550200"/>
            <a:ext cx="3883275" cy="266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65500" y="1455475"/>
            <a:ext cx="4045200" cy="178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Findings &amp;</a:t>
            </a:r>
            <a:endParaRPr/>
          </a:p>
          <a:p>
            <a:pPr indent="0" lvl="0" marL="0" rtl="0" algn="ctr">
              <a:spcBef>
                <a:spcPts val="0"/>
              </a:spcBef>
              <a:spcAft>
                <a:spcPts val="0"/>
              </a:spcAft>
              <a:buNone/>
            </a:pPr>
            <a:r>
              <a:rPr lang="en"/>
              <a:t>Recommendations</a:t>
            </a:r>
            <a:endParaRPr/>
          </a:p>
        </p:txBody>
      </p:sp>
      <p:sp>
        <p:nvSpPr>
          <p:cNvPr id="183" name="Google Shape;183;p27"/>
          <p:cNvSpPr txBox="1"/>
          <p:nvPr>
            <p:ph idx="2" type="body"/>
          </p:nvPr>
        </p:nvSpPr>
        <p:spPr>
          <a:xfrm>
            <a:off x="4929200" y="724200"/>
            <a:ext cx="3837000" cy="3695100"/>
          </a:xfrm>
          <a:prstGeom prst="rect">
            <a:avLst/>
          </a:prstGeom>
        </p:spPr>
        <p:txBody>
          <a:bodyPr anchorCtr="0" anchor="ctr" bIns="91425" lIns="91425" spcFirstLastPara="1" rIns="91425" wrap="square" tIns="91425">
            <a:normAutofit/>
          </a:bodyPr>
          <a:lstStyle/>
          <a:p>
            <a:pPr indent="-342900" lvl="0" marL="457200" marR="0" rtl="0" algn="l">
              <a:lnSpc>
                <a:spcPct val="100000"/>
              </a:lnSpc>
              <a:spcBef>
                <a:spcPts val="0"/>
              </a:spcBef>
              <a:spcAft>
                <a:spcPts val="0"/>
              </a:spcAft>
              <a:buClr>
                <a:srgbClr val="434343"/>
              </a:buClr>
              <a:buSzPts val="1800"/>
              <a:buChar char="●"/>
            </a:pPr>
            <a:r>
              <a:rPr lang="en">
                <a:solidFill>
                  <a:srgbClr val="434343"/>
                </a:solidFill>
              </a:rPr>
              <a:t>Conclusions</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n">
                <a:solidFill>
                  <a:srgbClr val="434343"/>
                </a:solidFill>
              </a:rPr>
              <a:t>Limitations</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n">
                <a:solidFill>
                  <a:srgbClr val="434343"/>
                </a:solidFill>
              </a:rPr>
              <a:t>Looking Forward...</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189" name="Google Shape;189;p28"/>
          <p:cNvSpPr txBox="1"/>
          <p:nvPr>
            <p:ph idx="1" type="body"/>
          </p:nvPr>
        </p:nvSpPr>
        <p:spPr>
          <a:xfrm>
            <a:off x="385775" y="1427675"/>
            <a:ext cx="8220600" cy="10728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 sz="1400">
                <a:solidFill>
                  <a:srgbClr val="000000"/>
                </a:solidFill>
              </a:rPr>
              <a:t>Based on our earlier findings, we are good to see that we have </a:t>
            </a:r>
            <a:endParaRPr sz="1400">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8 clusters for our numerical part (basic information of users)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6 clusters for our text part (text description about their preference)</a:t>
            </a:r>
            <a:endParaRPr sz="1900"/>
          </a:p>
        </p:txBody>
      </p:sp>
      <p:pic>
        <p:nvPicPr>
          <p:cNvPr id="190" name="Google Shape;190;p28"/>
          <p:cNvPicPr preferRelativeResize="0"/>
          <p:nvPr/>
        </p:nvPicPr>
        <p:blipFill>
          <a:blip r:embed="rId3">
            <a:alphaModFix/>
          </a:blip>
          <a:stretch>
            <a:fillRect/>
          </a:stretch>
        </p:blipFill>
        <p:spPr>
          <a:xfrm>
            <a:off x="627075" y="2393475"/>
            <a:ext cx="3280100" cy="2536825"/>
          </a:xfrm>
          <a:prstGeom prst="rect">
            <a:avLst/>
          </a:prstGeom>
          <a:noFill/>
          <a:ln>
            <a:noFill/>
          </a:ln>
        </p:spPr>
      </p:pic>
      <p:pic>
        <p:nvPicPr>
          <p:cNvPr id="191" name="Google Shape;191;p28"/>
          <p:cNvPicPr preferRelativeResize="0"/>
          <p:nvPr/>
        </p:nvPicPr>
        <p:blipFill>
          <a:blip r:embed="rId4">
            <a:alphaModFix/>
          </a:blip>
          <a:stretch>
            <a:fillRect/>
          </a:stretch>
        </p:blipFill>
        <p:spPr>
          <a:xfrm>
            <a:off x="4364600" y="2480800"/>
            <a:ext cx="3448050" cy="240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197" name="Google Shape;197;p29"/>
          <p:cNvSpPr txBox="1"/>
          <p:nvPr>
            <p:ph idx="1" type="body"/>
          </p:nvPr>
        </p:nvSpPr>
        <p:spPr>
          <a:xfrm>
            <a:off x="385775" y="1427675"/>
            <a:ext cx="8220600" cy="107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000"/>
              </a:spcBef>
              <a:spcAft>
                <a:spcPts val="0"/>
              </a:spcAft>
              <a:buNone/>
            </a:pPr>
            <a:r>
              <a:rPr lang="en" sz="1400">
                <a:solidFill>
                  <a:srgbClr val="000000"/>
                </a:solidFill>
              </a:rPr>
              <a:t>This is how things works:</a:t>
            </a:r>
            <a:endParaRPr sz="1400">
              <a:solidFill>
                <a:srgbClr val="000000"/>
              </a:solidFill>
            </a:endParaRPr>
          </a:p>
          <a:p>
            <a:pPr indent="-317500" lvl="0" marL="457200" rtl="0" algn="l">
              <a:lnSpc>
                <a:spcPct val="100000"/>
              </a:lnSpc>
              <a:spcBef>
                <a:spcPts val="1000"/>
              </a:spcBef>
              <a:spcAft>
                <a:spcPts val="0"/>
              </a:spcAft>
              <a:buClr>
                <a:srgbClr val="000000"/>
              </a:buClr>
              <a:buSzPts val="1400"/>
              <a:buChar char="●"/>
            </a:pPr>
            <a:r>
              <a:rPr lang="en" sz="1400">
                <a:solidFill>
                  <a:srgbClr val="000000"/>
                </a:solidFill>
              </a:rPr>
              <a:t>Input newbie users’ required information, </a:t>
            </a:r>
            <a:r>
              <a:rPr lang="en" sz="1300">
                <a:solidFill>
                  <a:srgbClr val="000000"/>
                </a:solidFill>
              </a:rPr>
              <a:t>the system will automatically assign him/her into the basic user pool according to our first clustering algorithm.</a:t>
            </a:r>
            <a:endParaRPr sz="1400">
              <a:solidFill>
                <a:srgbClr val="000000"/>
              </a:solidFill>
            </a:endParaRPr>
          </a:p>
        </p:txBody>
      </p:sp>
      <p:graphicFrame>
        <p:nvGraphicFramePr>
          <p:cNvPr id="198" name="Google Shape;198;p29"/>
          <p:cNvGraphicFramePr/>
          <p:nvPr/>
        </p:nvGraphicFramePr>
        <p:xfrm>
          <a:off x="876575" y="2571750"/>
          <a:ext cx="3000000" cy="3000000"/>
        </p:xfrm>
        <a:graphic>
          <a:graphicData uri="http://schemas.openxmlformats.org/drawingml/2006/table">
            <a:tbl>
              <a:tblPr>
                <a:noFill/>
                <a:tableStyleId>{2BF1602D-487E-4326-9B5F-F2FF2797B085}</a:tableStyleId>
              </a:tblPr>
              <a:tblGrid>
                <a:gridCol w="1447800"/>
                <a:gridCol w="1447800"/>
                <a:gridCol w="1447800"/>
                <a:gridCol w="1447800"/>
                <a:gridCol w="1447800"/>
              </a:tblGrid>
              <a:tr h="381000">
                <a:tc gridSpan="5">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What do we know about Caroline?</a:t>
                      </a:r>
                      <a:endParaRPr sz="1100">
                        <a:latin typeface="Source Code Pro"/>
                        <a:ea typeface="Source Code Pro"/>
                        <a:cs typeface="Source Code Pro"/>
                        <a:sym typeface="Source Code Pro"/>
                      </a:endParaRPr>
                    </a:p>
                  </a:txBody>
                  <a:tcPr marT="91425" marB="91425" marR="91425" marL="91425"/>
                </a:tc>
                <a:tc hMerge="1"/>
                <a:tc hMerge="1"/>
                <a:tc hMerge="1"/>
                <a:tc hMerge="1"/>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age - 22</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status - seeing someone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sex - female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Orientation - straight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Body_type - average</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Diet - anything</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Drinks - rarely</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Drugs - never</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Smokes - no</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Education - masters</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Height - 174cm</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Income - 0 (as student)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Offspring</a:t>
                      </a:r>
                      <a:r>
                        <a:rPr lang="en" sz="1100">
                          <a:latin typeface="Source Code Pro"/>
                          <a:ea typeface="Source Code Pro"/>
                          <a:cs typeface="Source Code Pro"/>
                          <a:sym typeface="Source Code Pro"/>
                        </a:rPr>
                        <a:t> - no or dont want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Pets - has dog and has cat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About yourself?</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(text..)</a:t>
                      </a:r>
                      <a:endParaRPr sz="1100">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04" name="Google Shape;204;p30"/>
          <p:cNvSpPr txBox="1"/>
          <p:nvPr>
            <p:ph idx="1" type="body"/>
          </p:nvPr>
        </p:nvSpPr>
        <p:spPr>
          <a:xfrm>
            <a:off x="385775" y="1427675"/>
            <a:ext cx="8220600" cy="10728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The system will automatically assign him/her into the basic user pool according to our first clustering algorithm.</a:t>
            </a:r>
            <a:endParaRPr sz="1400">
              <a:solidFill>
                <a:srgbClr val="000000"/>
              </a:solidFill>
            </a:endParaRPr>
          </a:p>
        </p:txBody>
      </p:sp>
      <p:graphicFrame>
        <p:nvGraphicFramePr>
          <p:cNvPr id="205" name="Google Shape;205;p30"/>
          <p:cNvGraphicFramePr/>
          <p:nvPr/>
        </p:nvGraphicFramePr>
        <p:xfrm>
          <a:off x="876575" y="2571750"/>
          <a:ext cx="3000000" cy="3000000"/>
        </p:xfrm>
        <a:graphic>
          <a:graphicData uri="http://schemas.openxmlformats.org/drawingml/2006/table">
            <a:tbl>
              <a:tblPr>
                <a:noFill/>
                <a:tableStyleId>{2BF1602D-487E-4326-9B5F-F2FF2797B085}</a:tableStyleId>
              </a:tblPr>
              <a:tblGrid>
                <a:gridCol w="1447800"/>
                <a:gridCol w="1447800"/>
                <a:gridCol w="1447800"/>
                <a:gridCol w="1447800"/>
                <a:gridCol w="1447800"/>
              </a:tblGrid>
              <a:tr h="381000">
                <a:tc gridSpan="5">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What do we know about Caroline?</a:t>
                      </a:r>
                      <a:endParaRPr sz="1100">
                        <a:latin typeface="Source Code Pro"/>
                        <a:ea typeface="Source Code Pro"/>
                        <a:cs typeface="Source Code Pro"/>
                        <a:sym typeface="Source Code Pro"/>
                      </a:endParaRPr>
                    </a:p>
                  </a:txBody>
                  <a:tcPr marT="91425" marB="91425" marR="91425" marL="91425"/>
                </a:tc>
                <a:tc hMerge="1"/>
                <a:tc hMerge="1"/>
                <a:tc hMerge="1"/>
                <a:tc hMerge="1"/>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age - 22</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status - seeing someone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sex - female</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Orientation - straight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Body_type - average</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Diet - anything</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Drinks - rarely</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Drugs - never</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Smokes - no</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Education - masters</a:t>
                      </a:r>
                      <a:endParaRPr sz="11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Height - 174cm</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Income - 0 (as student)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Offspring - no or dont want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Pets - has dog and has cat</a:t>
                      </a:r>
                      <a:endParaRPr sz="11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100">
                          <a:latin typeface="Source Code Pro"/>
                          <a:ea typeface="Source Code Pro"/>
                          <a:cs typeface="Source Code Pro"/>
                          <a:sym typeface="Source Code Pro"/>
                        </a:rPr>
                        <a:t>About yourself?</a:t>
                      </a:r>
                      <a:endParaRPr sz="1100">
                        <a:latin typeface="Source Code Pro"/>
                        <a:ea typeface="Source Code Pro"/>
                        <a:cs typeface="Source Code Pro"/>
                        <a:sym typeface="Source Code Pro"/>
                      </a:endParaRPr>
                    </a:p>
                    <a:p>
                      <a:pPr indent="0" lvl="0" marL="0" rtl="0" algn="l">
                        <a:spcBef>
                          <a:spcPts val="0"/>
                        </a:spcBef>
                        <a:spcAft>
                          <a:spcPts val="0"/>
                        </a:spcAft>
                        <a:buNone/>
                      </a:pPr>
                      <a:r>
                        <a:rPr lang="en" sz="1100">
                          <a:latin typeface="Source Code Pro"/>
                          <a:ea typeface="Source Code Pro"/>
                          <a:cs typeface="Source Code Pro"/>
                          <a:sym typeface="Source Code Pro"/>
                        </a:rPr>
                        <a:t>(text..)</a:t>
                      </a:r>
                      <a:endParaRPr sz="1100">
                        <a:latin typeface="Source Code Pro"/>
                        <a:ea typeface="Source Code Pro"/>
                        <a:cs typeface="Source Code Pro"/>
                        <a:sym typeface="Source Code Pro"/>
                      </a:endParaRPr>
                    </a:p>
                  </a:txBody>
                  <a:tcPr marT="91425" marB="91425" marR="91425" marL="91425"/>
                </a:tc>
              </a:tr>
            </a:tbl>
          </a:graphicData>
        </a:graphic>
      </p:graphicFrame>
      <p:sp>
        <p:nvSpPr>
          <p:cNvPr id="206" name="Google Shape;206;p30"/>
          <p:cNvSpPr txBox="1"/>
          <p:nvPr/>
        </p:nvSpPr>
        <p:spPr>
          <a:xfrm>
            <a:off x="1592025" y="1900175"/>
            <a:ext cx="5509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2! Good to know!</a:t>
            </a:r>
            <a:endParaRPr b="1" sz="2700">
              <a:solidFill>
                <a:schemeClr val="dk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12" name="Google Shape;212;p31"/>
          <p:cNvSpPr txBox="1"/>
          <p:nvPr>
            <p:ph idx="1" type="body"/>
          </p:nvPr>
        </p:nvSpPr>
        <p:spPr>
          <a:xfrm>
            <a:off x="385775" y="1427675"/>
            <a:ext cx="4186200" cy="35283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Once the user has been placed on their ‘planet’, fill in other selective verbal descriptions at least one. That way our second sorting algorithm will be working on it and sort the user into the second pool as well.</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sz="1300">
                <a:solidFill>
                  <a:srgbClr val="000000"/>
                </a:solidFill>
              </a:rPr>
              <a:t>One sentence about yourself?</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What are things that can make you happy?</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Description about your ideal future.</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p:txBody>
      </p:sp>
      <p:sp>
        <p:nvSpPr>
          <p:cNvPr id="213" name="Google Shape;213;p31"/>
          <p:cNvSpPr txBox="1"/>
          <p:nvPr/>
        </p:nvSpPr>
        <p:spPr>
          <a:xfrm>
            <a:off x="560950" y="3967225"/>
            <a:ext cx="481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D! (D2)</a:t>
            </a:r>
            <a:endParaRPr b="1" sz="2700">
              <a:solidFill>
                <a:schemeClr val="dk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pic>
        <p:nvPicPr>
          <p:cNvPr id="70" name="Google Shape;70;p14"/>
          <p:cNvPicPr preferRelativeResize="0"/>
          <p:nvPr/>
        </p:nvPicPr>
        <p:blipFill>
          <a:blip r:embed="rId3">
            <a:alphaModFix/>
          </a:blip>
          <a:stretch>
            <a:fillRect/>
          </a:stretch>
        </p:blipFill>
        <p:spPr>
          <a:xfrm>
            <a:off x="120025" y="1258400"/>
            <a:ext cx="4924901" cy="2613400"/>
          </a:xfrm>
          <a:prstGeom prst="rect">
            <a:avLst/>
          </a:prstGeom>
          <a:noFill/>
          <a:ln>
            <a:noFill/>
          </a:ln>
        </p:spPr>
      </p:pic>
      <p:pic>
        <p:nvPicPr>
          <p:cNvPr id="71" name="Google Shape;71;p14"/>
          <p:cNvPicPr preferRelativeResize="0"/>
          <p:nvPr/>
        </p:nvPicPr>
        <p:blipFill>
          <a:blip r:embed="rId4">
            <a:alphaModFix/>
          </a:blip>
          <a:stretch>
            <a:fillRect/>
          </a:stretch>
        </p:blipFill>
        <p:spPr>
          <a:xfrm>
            <a:off x="5114651" y="1258400"/>
            <a:ext cx="3920074" cy="261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and Recommendations</a:t>
            </a:r>
            <a:endParaRPr/>
          </a:p>
        </p:txBody>
      </p:sp>
      <p:sp>
        <p:nvSpPr>
          <p:cNvPr id="219" name="Google Shape;219;p32"/>
          <p:cNvSpPr txBox="1"/>
          <p:nvPr>
            <p:ph idx="1" type="body"/>
          </p:nvPr>
        </p:nvSpPr>
        <p:spPr>
          <a:xfrm>
            <a:off x="385775" y="1427675"/>
            <a:ext cx="4186200" cy="35283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1000"/>
              </a:spcBef>
              <a:spcAft>
                <a:spcPts val="0"/>
              </a:spcAft>
              <a:buClr>
                <a:srgbClr val="000000"/>
              </a:buClr>
              <a:buSzPts val="1400"/>
              <a:buChar char="●"/>
            </a:pPr>
            <a:r>
              <a:rPr lang="en" sz="1300">
                <a:solidFill>
                  <a:srgbClr val="000000"/>
                </a:solidFill>
              </a:rPr>
              <a:t>Once the user has been placed on their ‘planet’, fill in other selective verbal descriptions at least one. That way our second sorting algorithm will be working on it and sort the user into the second pool as well.</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 sz="1300">
                <a:solidFill>
                  <a:srgbClr val="000000"/>
                </a:solidFill>
              </a:rPr>
              <a:t>One sentence about yourself?</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What are things that can make you happy?</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Description about your ideal future.</a:t>
            </a:r>
            <a:endParaRPr sz="13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sz="1300">
                <a:solidFill>
                  <a:srgbClr val="000000"/>
                </a:solidFill>
              </a:rPr>
              <a:t>...</a:t>
            </a:r>
            <a:r>
              <a:rPr lang="en" sz="1300">
                <a:solidFill>
                  <a:srgbClr val="000000"/>
                </a:solidFill>
              </a:rPr>
              <a:t>...</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a:p>
            <a:pPr indent="0" lvl="0" marL="0" rtl="0" algn="l">
              <a:lnSpc>
                <a:spcPct val="100000"/>
              </a:lnSpc>
              <a:spcBef>
                <a:spcPts val="1000"/>
              </a:spcBef>
              <a:spcAft>
                <a:spcPts val="0"/>
              </a:spcAft>
              <a:buNone/>
            </a:pPr>
            <a:r>
              <a:t/>
            </a:r>
            <a:endParaRPr sz="1300">
              <a:solidFill>
                <a:srgbClr val="000000"/>
              </a:solidFill>
            </a:endParaRPr>
          </a:p>
        </p:txBody>
      </p:sp>
      <p:sp>
        <p:nvSpPr>
          <p:cNvPr id="220" name="Google Shape;220;p32"/>
          <p:cNvSpPr txBox="1"/>
          <p:nvPr/>
        </p:nvSpPr>
        <p:spPr>
          <a:xfrm>
            <a:off x="560950" y="3967225"/>
            <a:ext cx="4814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Source Code Pro"/>
                <a:ea typeface="Source Code Pro"/>
                <a:cs typeface="Source Code Pro"/>
                <a:sym typeface="Source Code Pro"/>
              </a:rPr>
              <a:t>Cluster D! (D2)</a:t>
            </a:r>
            <a:endParaRPr b="1" sz="2700">
              <a:solidFill>
                <a:schemeClr val="dk1"/>
              </a:solidFill>
              <a:latin typeface="Source Code Pro"/>
              <a:ea typeface="Source Code Pro"/>
              <a:cs typeface="Source Code Pro"/>
              <a:sym typeface="Source Code Pro"/>
            </a:endParaRPr>
          </a:p>
        </p:txBody>
      </p:sp>
      <p:pic>
        <p:nvPicPr>
          <p:cNvPr id="221" name="Google Shape;221;p32"/>
          <p:cNvPicPr preferRelativeResize="0"/>
          <p:nvPr/>
        </p:nvPicPr>
        <p:blipFill>
          <a:blip r:embed="rId3">
            <a:alphaModFix/>
          </a:blip>
          <a:stretch>
            <a:fillRect/>
          </a:stretch>
        </p:blipFill>
        <p:spPr>
          <a:xfrm>
            <a:off x="5267400" y="1106000"/>
            <a:ext cx="2938043" cy="3732700"/>
          </a:xfrm>
          <a:prstGeom prst="rect">
            <a:avLst/>
          </a:prstGeom>
          <a:noFill/>
          <a:ln>
            <a:noFill/>
          </a:ln>
        </p:spPr>
      </p:pic>
      <p:sp>
        <p:nvSpPr>
          <p:cNvPr id="222" name="Google Shape;222;p32"/>
          <p:cNvSpPr/>
          <p:nvPr/>
        </p:nvSpPr>
        <p:spPr>
          <a:xfrm>
            <a:off x="4443150" y="2380900"/>
            <a:ext cx="8244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E06666">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28" name="Google Shape;228;p33"/>
          <p:cNvSpPr txBox="1"/>
          <p:nvPr>
            <p:ph idx="1" type="body"/>
          </p:nvPr>
        </p:nvSpPr>
        <p:spPr>
          <a:xfrm>
            <a:off x="368275" y="1392650"/>
            <a:ext cx="8134200" cy="3449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Moreover, we still have some limitations.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We currently have no means to deal with the users’ location. But due to our raw material, the main resource of our user is southern California, so we would like to put the precise location into users’ profile after being sorted into two precise pools. That way, people can think for themselves whether they care about it or not. (Like we did with Hiddleston :)</a:t>
            </a:r>
            <a:endParaRPr sz="1400">
              <a:solidFill>
                <a:srgbClr val="000000"/>
              </a:solidFill>
            </a:endParaRPr>
          </a:p>
          <a:p>
            <a:pPr indent="-317500" lvl="0" marL="457200" marR="38100" rtl="0" algn="l">
              <a:lnSpc>
                <a:spcPct val="120000"/>
              </a:lnSpc>
              <a:spcBef>
                <a:spcPts val="1000"/>
              </a:spcBef>
              <a:spcAft>
                <a:spcPts val="0"/>
              </a:spcAft>
              <a:buClr>
                <a:srgbClr val="000000"/>
              </a:buClr>
              <a:buSzPts val="1400"/>
              <a:buChar char="●"/>
            </a:pPr>
            <a:r>
              <a:rPr lang="en" sz="1400">
                <a:solidFill>
                  <a:srgbClr val="212529"/>
                </a:solidFill>
              </a:rPr>
              <a:t>Applying </a:t>
            </a:r>
            <a:r>
              <a:rPr lang="en" sz="1400">
                <a:solidFill>
                  <a:srgbClr val="212529"/>
                </a:solidFill>
              </a:rPr>
              <a:t>c</a:t>
            </a:r>
            <a:r>
              <a:rPr lang="en" sz="1400">
                <a:solidFill>
                  <a:srgbClr val="212529"/>
                </a:solidFill>
              </a:rPr>
              <a:t>dist to determine the distance between two datasets for next step </a:t>
            </a:r>
            <a:endParaRPr sz="1400">
              <a:solidFill>
                <a:srgbClr val="212529"/>
              </a:solidFill>
            </a:endParaRPr>
          </a:p>
          <a:p>
            <a:pPr indent="0" lvl="0" marL="0" rtl="0" algn="l">
              <a:lnSpc>
                <a:spcPct val="115000"/>
              </a:lnSpc>
              <a:spcBef>
                <a:spcPts val="1000"/>
              </a:spcBef>
              <a:spcAft>
                <a:spcPts val="0"/>
              </a:spcAft>
              <a:buNone/>
            </a:pPr>
            <a:r>
              <a:t/>
            </a:r>
            <a:endParaRPr sz="1300">
              <a:solidFill>
                <a:srgbClr val="000000"/>
              </a:solidFill>
            </a:endParaRPr>
          </a:p>
        </p:txBody>
      </p:sp>
      <p:pic>
        <p:nvPicPr>
          <p:cNvPr id="229" name="Google Shape;229;p33"/>
          <p:cNvPicPr preferRelativeResize="0"/>
          <p:nvPr/>
        </p:nvPicPr>
        <p:blipFill>
          <a:blip r:embed="rId3">
            <a:alphaModFix/>
          </a:blip>
          <a:stretch>
            <a:fillRect/>
          </a:stretch>
        </p:blipFill>
        <p:spPr>
          <a:xfrm>
            <a:off x="7808750" y="3742875"/>
            <a:ext cx="1400625" cy="140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54800" y="405700"/>
            <a:ext cx="8520600" cy="62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Overview / Cleaning</a:t>
            </a:r>
            <a:endParaRPr/>
          </a:p>
        </p:txBody>
      </p:sp>
      <p:sp>
        <p:nvSpPr>
          <p:cNvPr id="77" name="Google Shape;77;p15"/>
          <p:cNvSpPr/>
          <p:nvPr/>
        </p:nvSpPr>
        <p:spPr>
          <a:xfrm>
            <a:off x="7024350" y="800700"/>
            <a:ext cx="1228800" cy="11550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341426" y="2102087"/>
            <a:ext cx="1453800" cy="13965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7006492" y="898045"/>
            <a:ext cx="1264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Average"/>
                <a:ea typeface="Average"/>
                <a:cs typeface="Average"/>
                <a:sym typeface="Average"/>
              </a:rPr>
              <a:t>16</a:t>
            </a:r>
            <a:endParaRPr b="1" sz="2400">
              <a:solidFill>
                <a:schemeClr val="lt1"/>
              </a:solidFill>
              <a:latin typeface="Average"/>
              <a:ea typeface="Average"/>
              <a:cs typeface="Average"/>
              <a:sym typeface="Average"/>
            </a:endParaRPr>
          </a:p>
          <a:p>
            <a:pPr indent="0" lvl="0" marL="0" rtl="0" algn="ctr">
              <a:spcBef>
                <a:spcPts val="0"/>
              </a:spcBef>
              <a:spcAft>
                <a:spcPts val="0"/>
              </a:spcAft>
              <a:buNone/>
            </a:pPr>
            <a:r>
              <a:rPr lang="en" sz="1600">
                <a:solidFill>
                  <a:schemeClr val="lt1"/>
                </a:solidFill>
                <a:latin typeface="Average"/>
                <a:ea typeface="Average"/>
                <a:cs typeface="Average"/>
                <a:sym typeface="Average"/>
              </a:rPr>
              <a:t>Variables</a:t>
            </a:r>
            <a:endParaRPr sz="1600">
              <a:solidFill>
                <a:schemeClr val="lt1"/>
              </a:solidFill>
              <a:latin typeface="Average"/>
              <a:ea typeface="Average"/>
              <a:cs typeface="Average"/>
              <a:sym typeface="Average"/>
            </a:endParaRPr>
          </a:p>
        </p:txBody>
      </p:sp>
      <p:sp>
        <p:nvSpPr>
          <p:cNvPr id="80" name="Google Shape;80;p15"/>
          <p:cNvSpPr txBox="1"/>
          <p:nvPr/>
        </p:nvSpPr>
        <p:spPr>
          <a:xfrm>
            <a:off x="6384623" y="2400132"/>
            <a:ext cx="1367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Average"/>
                <a:ea typeface="Average"/>
                <a:cs typeface="Average"/>
                <a:sym typeface="Average"/>
              </a:rPr>
              <a:t>9055</a:t>
            </a:r>
            <a:endParaRPr b="1" sz="2400">
              <a:solidFill>
                <a:schemeClr val="lt1"/>
              </a:solidFill>
              <a:latin typeface="Average"/>
              <a:ea typeface="Average"/>
              <a:cs typeface="Average"/>
              <a:sym typeface="Average"/>
            </a:endParaRPr>
          </a:p>
          <a:p>
            <a:pPr indent="0" lvl="0" marL="0" rtl="0" algn="ctr">
              <a:spcBef>
                <a:spcPts val="0"/>
              </a:spcBef>
              <a:spcAft>
                <a:spcPts val="0"/>
              </a:spcAft>
              <a:buNone/>
            </a:pPr>
            <a:r>
              <a:rPr lang="en" sz="1600">
                <a:solidFill>
                  <a:schemeClr val="lt1"/>
                </a:solidFill>
                <a:latin typeface="Average"/>
                <a:ea typeface="Average"/>
                <a:cs typeface="Average"/>
                <a:sym typeface="Average"/>
              </a:rPr>
              <a:t>users</a:t>
            </a:r>
            <a:endParaRPr sz="1600">
              <a:solidFill>
                <a:schemeClr val="lt1"/>
              </a:solidFill>
              <a:latin typeface="Average"/>
              <a:ea typeface="Average"/>
              <a:cs typeface="Average"/>
              <a:sym typeface="Average"/>
            </a:endParaRPr>
          </a:p>
        </p:txBody>
      </p:sp>
      <p:sp>
        <p:nvSpPr>
          <p:cNvPr id="81" name="Google Shape;81;p15"/>
          <p:cNvSpPr txBox="1"/>
          <p:nvPr>
            <p:ph idx="4294967295" type="body"/>
          </p:nvPr>
        </p:nvSpPr>
        <p:spPr>
          <a:xfrm>
            <a:off x="311700" y="4568875"/>
            <a:ext cx="8380200" cy="57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000">
                <a:solidFill>
                  <a:schemeClr val="dk1"/>
                </a:solidFill>
              </a:rPr>
              <a:t>Data Source - Kaggle (</a:t>
            </a:r>
            <a:r>
              <a:rPr b="1" lang="en" sz="5000">
                <a:solidFill>
                  <a:schemeClr val="dk1"/>
                </a:solidFill>
              </a:rPr>
              <a:t>https://www.kaggle.com/andrewmvd/okcupid-profiles</a:t>
            </a:r>
            <a:r>
              <a:rPr b="1" lang="en" sz="5000">
                <a:solidFill>
                  <a:schemeClr val="dk1"/>
                </a:solidFill>
              </a:rPr>
              <a:t>)</a:t>
            </a:r>
            <a:endParaRPr sz="5000">
              <a:solidFill>
                <a:srgbClr val="000000"/>
              </a:solidFill>
            </a:endParaRPr>
          </a:p>
          <a:p>
            <a:pPr indent="0" lvl="0" marL="0" rtl="0" algn="l">
              <a:spcBef>
                <a:spcPts val="1200"/>
              </a:spcBef>
              <a:spcAft>
                <a:spcPts val="1200"/>
              </a:spcAft>
              <a:buNone/>
            </a:pPr>
            <a:r>
              <a:t/>
            </a:r>
            <a:endParaRPr b="1" sz="2000">
              <a:solidFill>
                <a:schemeClr val="dk1"/>
              </a:solidFill>
            </a:endParaRPr>
          </a:p>
        </p:txBody>
      </p:sp>
      <p:sp>
        <p:nvSpPr>
          <p:cNvPr id="82" name="Google Shape;82;p15"/>
          <p:cNvSpPr txBox="1"/>
          <p:nvPr/>
        </p:nvSpPr>
        <p:spPr>
          <a:xfrm>
            <a:off x="1075550" y="1107275"/>
            <a:ext cx="478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14</a:t>
            </a:r>
            <a:r>
              <a:rPr lang="en">
                <a:latin typeface="Lato"/>
                <a:ea typeface="Lato"/>
                <a:cs typeface="Lato"/>
                <a:sym typeface="Lato"/>
              </a:rPr>
              <a:t> Categorical Variables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2 Numeric Variables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3" name="Google Shape;83;p15"/>
          <p:cNvSpPr txBox="1"/>
          <p:nvPr/>
        </p:nvSpPr>
        <p:spPr>
          <a:xfrm>
            <a:off x="354800" y="2009225"/>
            <a:ext cx="1130100" cy="6696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Dropped</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sign</a:t>
            </a:r>
            <a:endParaRPr sz="1050">
              <a:solidFill>
                <a:srgbClr val="212121"/>
              </a:solidFill>
              <a:latin typeface="Lato"/>
              <a:ea typeface="Lato"/>
              <a:cs typeface="Lato"/>
              <a:sym typeface="Lato"/>
            </a:endParaRPr>
          </a:p>
        </p:txBody>
      </p:sp>
      <p:sp>
        <p:nvSpPr>
          <p:cNvPr id="84" name="Google Shape;84;p15"/>
          <p:cNvSpPr txBox="1"/>
          <p:nvPr/>
        </p:nvSpPr>
        <p:spPr>
          <a:xfrm>
            <a:off x="1592975" y="1685975"/>
            <a:ext cx="2238600" cy="2932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Categorical Variables</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Full_essay</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Location</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pets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age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status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sex</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orientation</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body_type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diet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drinks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drugs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education</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offspring</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smokes</a:t>
            </a:r>
            <a:endParaRPr sz="1050">
              <a:solidFill>
                <a:srgbClr val="212121"/>
              </a:solidFill>
              <a:latin typeface="Lato"/>
              <a:ea typeface="Lato"/>
              <a:cs typeface="Lato"/>
              <a:sym typeface="Lato"/>
            </a:endParaRPr>
          </a:p>
        </p:txBody>
      </p:sp>
      <p:sp>
        <p:nvSpPr>
          <p:cNvPr id="85" name="Google Shape;85;p15"/>
          <p:cNvSpPr txBox="1"/>
          <p:nvPr/>
        </p:nvSpPr>
        <p:spPr>
          <a:xfrm>
            <a:off x="3939648" y="3048900"/>
            <a:ext cx="1924200" cy="8313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latin typeface="Lato"/>
                <a:ea typeface="Lato"/>
                <a:cs typeface="Lato"/>
                <a:sym typeface="Lato"/>
              </a:rPr>
              <a:t>Numerical Variables</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height</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income</a:t>
            </a:r>
            <a:endParaRPr sz="1050">
              <a:solidFill>
                <a:srgbClr val="21212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Numerical Analysis</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PCA</a:t>
            </a:r>
            <a:endParaRPr/>
          </a:p>
          <a:p>
            <a:pPr indent="-342900" lvl="0" marL="457200" rtl="0" algn="l">
              <a:spcBef>
                <a:spcPts val="0"/>
              </a:spcBef>
              <a:spcAft>
                <a:spcPts val="0"/>
              </a:spcAft>
              <a:buSzPts val="1800"/>
              <a:buChar char="●"/>
            </a:pPr>
            <a:r>
              <a:rPr lang="en"/>
              <a:t>H-Clustering</a:t>
            </a:r>
            <a:endParaRPr/>
          </a:p>
          <a:p>
            <a:pPr indent="-342900" lvl="0" marL="457200" rtl="0" algn="l">
              <a:spcBef>
                <a:spcPts val="0"/>
              </a:spcBef>
              <a:spcAft>
                <a:spcPts val="0"/>
              </a:spcAft>
              <a:buSzPts val="1800"/>
              <a:buChar char="●"/>
            </a:pPr>
            <a:r>
              <a:rPr lang="en"/>
              <a:t>K-Means Clustering</a:t>
            </a:r>
            <a:endParaRPr/>
          </a:p>
          <a:p>
            <a:pPr indent="0" lvl="0" marL="457200" rtl="0" algn="l">
              <a:spcBef>
                <a:spcPts val="1200"/>
              </a:spcBef>
              <a:spcAft>
                <a:spcPts val="1200"/>
              </a:spcAft>
              <a:buNone/>
            </a:pPr>
            <a:r>
              <a:t/>
            </a:r>
            <a:endParaRPr/>
          </a:p>
        </p:txBody>
      </p:sp>
      <p:sp>
        <p:nvSpPr>
          <p:cNvPr id="92" name="Google Shape;92;p1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Clusters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65500" y="1162150"/>
            <a:ext cx="4045200" cy="117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Principal Component Analysis</a:t>
            </a:r>
            <a:endParaRPr sz="3000"/>
          </a:p>
        </p:txBody>
      </p:sp>
      <p:sp>
        <p:nvSpPr>
          <p:cNvPr id="98" name="Google Shape;98;p17"/>
          <p:cNvSpPr txBox="1"/>
          <p:nvPr>
            <p:ph idx="1" type="subTitle"/>
          </p:nvPr>
        </p:nvSpPr>
        <p:spPr>
          <a:xfrm>
            <a:off x="265500" y="2571750"/>
            <a:ext cx="4045200" cy="20427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a:t>We do PCA for the numerical variables.</a:t>
            </a:r>
            <a:endParaRPr/>
          </a:p>
          <a:p>
            <a:pPr indent="-349250" lvl="0" marL="457200" rtl="0" algn="l">
              <a:lnSpc>
                <a:spcPct val="115000"/>
              </a:lnSpc>
              <a:spcBef>
                <a:spcPts val="0"/>
              </a:spcBef>
              <a:spcAft>
                <a:spcPts val="0"/>
              </a:spcAft>
              <a:buSzPts val="1900"/>
              <a:buChar char="●"/>
            </a:pPr>
            <a:r>
              <a:rPr lang="en"/>
              <a:t>Variable has </a:t>
            </a:r>
            <a:r>
              <a:rPr b="1" lang="en"/>
              <a:t>low correlation</a:t>
            </a:r>
            <a:r>
              <a:rPr lang="en"/>
              <a:t> with each other.</a:t>
            </a:r>
            <a:endParaRPr/>
          </a:p>
        </p:txBody>
      </p:sp>
      <p:pic>
        <p:nvPicPr>
          <p:cNvPr id="99" name="Google Shape;99;p17"/>
          <p:cNvPicPr preferRelativeResize="0"/>
          <p:nvPr/>
        </p:nvPicPr>
        <p:blipFill>
          <a:blip r:embed="rId3">
            <a:alphaModFix/>
          </a:blip>
          <a:stretch>
            <a:fillRect/>
          </a:stretch>
        </p:blipFill>
        <p:spPr>
          <a:xfrm>
            <a:off x="4969825" y="782450"/>
            <a:ext cx="3964874" cy="3578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2" type="body"/>
          </p:nvPr>
        </p:nvSpPr>
        <p:spPr>
          <a:xfrm>
            <a:off x="4939500" y="1641150"/>
            <a:ext cx="3837000" cy="2778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We decided to retain </a:t>
            </a:r>
            <a:r>
              <a:rPr b="1" lang="en"/>
              <a:t>9 components</a:t>
            </a:r>
            <a:r>
              <a:rPr lang="en"/>
              <a:t> from the explained variance plots.</a:t>
            </a:r>
            <a:endParaRPr/>
          </a:p>
        </p:txBody>
      </p:sp>
      <p:pic>
        <p:nvPicPr>
          <p:cNvPr id="105" name="Google Shape;105;p18"/>
          <p:cNvPicPr preferRelativeResize="0"/>
          <p:nvPr/>
        </p:nvPicPr>
        <p:blipFill>
          <a:blip r:embed="rId3">
            <a:alphaModFix/>
          </a:blip>
          <a:stretch>
            <a:fillRect/>
          </a:stretch>
        </p:blipFill>
        <p:spPr>
          <a:xfrm>
            <a:off x="639575" y="164550"/>
            <a:ext cx="3370524" cy="2349675"/>
          </a:xfrm>
          <a:prstGeom prst="rect">
            <a:avLst/>
          </a:prstGeom>
          <a:noFill/>
          <a:ln>
            <a:noFill/>
          </a:ln>
        </p:spPr>
      </p:pic>
      <p:pic>
        <p:nvPicPr>
          <p:cNvPr id="106" name="Google Shape;106;p18"/>
          <p:cNvPicPr preferRelativeResize="0"/>
          <p:nvPr/>
        </p:nvPicPr>
        <p:blipFill>
          <a:blip r:embed="rId4">
            <a:alphaModFix/>
          </a:blip>
          <a:stretch>
            <a:fillRect/>
          </a:stretch>
        </p:blipFill>
        <p:spPr>
          <a:xfrm>
            <a:off x="639575" y="2571750"/>
            <a:ext cx="3370524" cy="2432227"/>
          </a:xfrm>
          <a:prstGeom prst="rect">
            <a:avLst/>
          </a:prstGeom>
          <a:noFill/>
          <a:ln>
            <a:noFill/>
          </a:ln>
        </p:spPr>
      </p:pic>
      <p:sp>
        <p:nvSpPr>
          <p:cNvPr id="107" name="Google Shape;107;p18"/>
          <p:cNvSpPr txBox="1"/>
          <p:nvPr>
            <p:ph type="title"/>
          </p:nvPr>
        </p:nvSpPr>
        <p:spPr>
          <a:xfrm>
            <a:off x="4971450" y="864013"/>
            <a:ext cx="3773100" cy="120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chemeClr val="dk2"/>
                </a:solidFill>
              </a:rPr>
              <a:t>Principal Components Analysis</a:t>
            </a:r>
            <a:endParaRPr sz="3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H-Clustering</a:t>
            </a:r>
            <a:endParaRPr sz="3000"/>
          </a:p>
        </p:txBody>
      </p:sp>
      <p:sp>
        <p:nvSpPr>
          <p:cNvPr id="113" name="Google Shape;113;p19"/>
          <p:cNvSpPr txBox="1"/>
          <p:nvPr>
            <p:ph idx="1" type="body"/>
          </p:nvPr>
        </p:nvSpPr>
        <p:spPr>
          <a:xfrm>
            <a:off x="311700" y="1852575"/>
            <a:ext cx="2921700" cy="294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Linkage method:</a:t>
            </a:r>
            <a:r>
              <a:rPr b="1" lang="en" sz="1600"/>
              <a:t> </a:t>
            </a:r>
            <a:r>
              <a:rPr lang="en" sz="1600"/>
              <a:t>single,complete, average,</a:t>
            </a:r>
            <a:r>
              <a:rPr b="1" lang="en" sz="1600"/>
              <a:t> ward</a:t>
            </a:r>
            <a:endParaRPr b="1" sz="1600"/>
          </a:p>
          <a:p>
            <a:pPr indent="-330200" lvl="0" marL="457200" rtl="0" algn="l">
              <a:spcBef>
                <a:spcPts val="0"/>
              </a:spcBef>
              <a:spcAft>
                <a:spcPts val="0"/>
              </a:spcAft>
              <a:buSzPts val="1600"/>
              <a:buChar char="●"/>
            </a:pPr>
            <a:r>
              <a:rPr b="1" lang="en" sz="1600"/>
              <a:t>4 clusters</a:t>
            </a:r>
            <a:endParaRPr b="1" sz="1600"/>
          </a:p>
          <a:p>
            <a:pPr indent="-330200" lvl="1" marL="914400" rtl="0" algn="l">
              <a:spcBef>
                <a:spcPts val="0"/>
              </a:spcBef>
              <a:spcAft>
                <a:spcPts val="0"/>
              </a:spcAft>
              <a:buSzPts val="1600"/>
              <a:buChar char="○"/>
            </a:pPr>
            <a:r>
              <a:rPr lang="en" sz="1600"/>
              <a:t>Silhouette score: 0.205</a:t>
            </a:r>
            <a:endParaRPr sz="1600"/>
          </a:p>
          <a:p>
            <a:pPr indent="-330200" lvl="0" marL="457200" rtl="0" algn="l">
              <a:spcBef>
                <a:spcPts val="0"/>
              </a:spcBef>
              <a:spcAft>
                <a:spcPts val="0"/>
              </a:spcAft>
              <a:buSzPts val="1600"/>
              <a:buChar char="●"/>
            </a:pPr>
            <a:r>
              <a:rPr b="1" lang="en" sz="1600"/>
              <a:t>8 clusters</a:t>
            </a:r>
            <a:endParaRPr b="1" sz="1600"/>
          </a:p>
          <a:p>
            <a:pPr indent="-330200" lvl="1" marL="914400" rtl="0" algn="l">
              <a:spcBef>
                <a:spcPts val="0"/>
              </a:spcBef>
              <a:spcAft>
                <a:spcPts val="0"/>
              </a:spcAft>
              <a:buSzPts val="1600"/>
              <a:buChar char="○"/>
            </a:pPr>
            <a:r>
              <a:rPr lang="en" sz="1600"/>
              <a:t>Silhouette score: 0.201</a:t>
            </a:r>
            <a:endParaRPr sz="1600"/>
          </a:p>
        </p:txBody>
      </p:sp>
      <p:pic>
        <p:nvPicPr>
          <p:cNvPr id="114" name="Google Shape;114;p19"/>
          <p:cNvPicPr preferRelativeResize="0"/>
          <p:nvPr/>
        </p:nvPicPr>
        <p:blipFill>
          <a:blip r:embed="rId3">
            <a:alphaModFix/>
          </a:blip>
          <a:stretch>
            <a:fillRect/>
          </a:stretch>
        </p:blipFill>
        <p:spPr>
          <a:xfrm>
            <a:off x="3601600" y="299175"/>
            <a:ext cx="5091608" cy="2432652"/>
          </a:xfrm>
          <a:prstGeom prst="rect">
            <a:avLst/>
          </a:prstGeom>
          <a:noFill/>
          <a:ln>
            <a:noFill/>
          </a:ln>
        </p:spPr>
      </p:pic>
      <p:pic>
        <p:nvPicPr>
          <p:cNvPr id="115" name="Google Shape;115;p19"/>
          <p:cNvPicPr preferRelativeResize="0"/>
          <p:nvPr/>
        </p:nvPicPr>
        <p:blipFill>
          <a:blip r:embed="rId4">
            <a:alphaModFix/>
          </a:blip>
          <a:stretch>
            <a:fillRect/>
          </a:stretch>
        </p:blipFill>
        <p:spPr>
          <a:xfrm>
            <a:off x="3601600" y="2731825"/>
            <a:ext cx="2588890" cy="2216050"/>
          </a:xfrm>
          <a:prstGeom prst="rect">
            <a:avLst/>
          </a:prstGeom>
          <a:noFill/>
          <a:ln>
            <a:noFill/>
          </a:ln>
        </p:spPr>
      </p:pic>
      <p:pic>
        <p:nvPicPr>
          <p:cNvPr id="116" name="Google Shape;116;p19"/>
          <p:cNvPicPr preferRelativeResize="0"/>
          <p:nvPr/>
        </p:nvPicPr>
        <p:blipFill>
          <a:blip r:embed="rId5">
            <a:alphaModFix/>
          </a:blip>
          <a:stretch>
            <a:fillRect/>
          </a:stretch>
        </p:blipFill>
        <p:spPr>
          <a:xfrm>
            <a:off x="6269346" y="2737507"/>
            <a:ext cx="2545379" cy="22046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950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122" name="Google Shape;122;p20"/>
          <p:cNvSpPr txBox="1"/>
          <p:nvPr>
            <p:ph idx="1" type="body"/>
          </p:nvPr>
        </p:nvSpPr>
        <p:spPr>
          <a:xfrm>
            <a:off x="311700" y="1578900"/>
            <a:ext cx="3263100" cy="328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PCS</a:t>
            </a:r>
            <a:r>
              <a:rPr lang="en"/>
              <a:t>: retain 9 pcs after looking at the average </a:t>
            </a:r>
            <a:r>
              <a:rPr lang="en"/>
              <a:t>silhouette</a:t>
            </a:r>
            <a:r>
              <a:rPr lang="en"/>
              <a:t> score</a:t>
            </a:r>
            <a:endParaRPr/>
          </a:p>
          <a:p>
            <a:pPr indent="-317500" lvl="0" marL="457200" rtl="0" algn="l">
              <a:spcBef>
                <a:spcPts val="0"/>
              </a:spcBef>
              <a:spcAft>
                <a:spcPts val="0"/>
              </a:spcAft>
              <a:buSzPts val="1400"/>
              <a:buChar char="●"/>
            </a:pPr>
            <a:r>
              <a:rPr b="1" lang="en"/>
              <a:t>K: </a:t>
            </a:r>
            <a:r>
              <a:rPr lang="en"/>
              <a:t>Based on Inertia plot and </a:t>
            </a:r>
            <a:r>
              <a:rPr lang="en"/>
              <a:t>Silhouette</a:t>
            </a:r>
            <a:r>
              <a:rPr lang="en"/>
              <a:t> Score Plot</a:t>
            </a:r>
            <a:endParaRPr/>
          </a:p>
        </p:txBody>
      </p:sp>
      <p:graphicFrame>
        <p:nvGraphicFramePr>
          <p:cNvPr id="123" name="Google Shape;123;p20"/>
          <p:cNvGraphicFramePr/>
          <p:nvPr/>
        </p:nvGraphicFramePr>
        <p:xfrm>
          <a:off x="412938" y="3356285"/>
          <a:ext cx="3000000" cy="3000000"/>
        </p:xfrm>
        <a:graphic>
          <a:graphicData uri="http://schemas.openxmlformats.org/drawingml/2006/table">
            <a:tbl>
              <a:tblPr>
                <a:noFill/>
                <a:tableStyleId>{2BF1602D-487E-4326-9B5F-F2FF2797B085}</a:tableStyleId>
              </a:tblPr>
              <a:tblGrid>
                <a:gridCol w="1386350"/>
                <a:gridCol w="1386350"/>
                <a:gridCol w="1386350"/>
              </a:tblGrid>
              <a:tr h="557450">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PC</a:t>
                      </a:r>
                      <a:endParaRPr b="1">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K</a:t>
                      </a:r>
                      <a:endParaRPr b="1">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en">
                          <a:solidFill>
                            <a:schemeClr val="dk2"/>
                          </a:solidFill>
                          <a:latin typeface="Source Code Pro"/>
                          <a:ea typeface="Source Code Pro"/>
                          <a:cs typeface="Source Code Pro"/>
                          <a:sym typeface="Source Code Pro"/>
                        </a:rPr>
                        <a:t>Avg.silhouette score</a:t>
                      </a:r>
                      <a:endParaRPr b="1">
                        <a:solidFill>
                          <a:schemeClr val="dk2"/>
                        </a:solidFill>
                        <a:latin typeface="Source Code Pro"/>
                        <a:ea typeface="Source Code Pro"/>
                        <a:cs typeface="Source Code Pro"/>
                        <a:sym typeface="Source Code Pro"/>
                      </a:endParaRPr>
                    </a:p>
                  </a:txBody>
                  <a:tcPr marT="91425" marB="91425" marR="91425" marL="91425"/>
                </a:tc>
              </a:tr>
              <a:tr h="268400">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14</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9</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0.160</a:t>
                      </a:r>
                      <a:endParaRPr>
                        <a:solidFill>
                          <a:schemeClr val="dk2"/>
                        </a:solidFill>
                        <a:latin typeface="Source Code Pro"/>
                        <a:ea typeface="Source Code Pro"/>
                        <a:cs typeface="Source Code Pro"/>
                        <a:sym typeface="Source Code Pro"/>
                      </a:endParaRPr>
                    </a:p>
                  </a:txBody>
                  <a:tcPr marT="91425" marB="91425" marR="91425" marL="91425"/>
                </a:tc>
              </a:tr>
              <a:tr h="268400">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9</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8</a:t>
                      </a:r>
                      <a:endParaRPr>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0.196</a:t>
                      </a:r>
                      <a:endParaRPr>
                        <a:solidFill>
                          <a:schemeClr val="dk2"/>
                        </a:solidFill>
                        <a:latin typeface="Source Code Pro"/>
                        <a:ea typeface="Source Code Pro"/>
                        <a:cs typeface="Source Code Pro"/>
                        <a:sym typeface="Source Code Pro"/>
                      </a:endParaRPr>
                    </a:p>
                  </a:txBody>
                  <a:tcPr marT="91425" marB="91425" marR="91425" marL="91425"/>
                </a:tc>
              </a:tr>
            </a:tbl>
          </a:graphicData>
        </a:graphic>
      </p:graphicFrame>
      <p:pic>
        <p:nvPicPr>
          <p:cNvPr id="124" name="Google Shape;124;p20"/>
          <p:cNvPicPr preferRelativeResize="0"/>
          <p:nvPr/>
        </p:nvPicPr>
        <p:blipFill>
          <a:blip r:embed="rId3">
            <a:alphaModFix/>
          </a:blip>
          <a:stretch>
            <a:fillRect/>
          </a:stretch>
        </p:blipFill>
        <p:spPr>
          <a:xfrm>
            <a:off x="5327000" y="2710550"/>
            <a:ext cx="3453350" cy="2433225"/>
          </a:xfrm>
          <a:prstGeom prst="rect">
            <a:avLst/>
          </a:prstGeom>
          <a:noFill/>
          <a:ln>
            <a:noFill/>
          </a:ln>
        </p:spPr>
      </p:pic>
      <p:sp>
        <p:nvSpPr>
          <p:cNvPr id="125" name="Google Shape;125;p20"/>
          <p:cNvSpPr txBox="1"/>
          <p:nvPr/>
        </p:nvSpPr>
        <p:spPr>
          <a:xfrm>
            <a:off x="6308900" y="4818525"/>
            <a:ext cx="23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990000"/>
                </a:solidFill>
                <a:latin typeface="Source Code Pro"/>
                <a:ea typeface="Source Code Pro"/>
                <a:cs typeface="Source Code Pro"/>
                <a:sym typeface="Source Code Pro"/>
              </a:rPr>
              <a:t>8</a:t>
            </a:r>
            <a:endParaRPr b="1" sz="1100">
              <a:solidFill>
                <a:srgbClr val="990000"/>
              </a:solidFill>
              <a:latin typeface="Source Code Pro"/>
              <a:ea typeface="Source Code Pro"/>
              <a:cs typeface="Source Code Pro"/>
              <a:sym typeface="Source Code Pro"/>
            </a:endParaRPr>
          </a:p>
        </p:txBody>
      </p:sp>
      <p:pic>
        <p:nvPicPr>
          <p:cNvPr id="126" name="Google Shape;126;p20"/>
          <p:cNvPicPr preferRelativeResize="0"/>
          <p:nvPr/>
        </p:nvPicPr>
        <p:blipFill>
          <a:blip r:embed="rId4">
            <a:alphaModFix/>
          </a:blip>
          <a:stretch>
            <a:fillRect/>
          </a:stretch>
        </p:blipFill>
        <p:spPr>
          <a:xfrm>
            <a:off x="5327000" y="181650"/>
            <a:ext cx="3377975" cy="2473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132" name="Google Shape;132;p21"/>
          <p:cNvSpPr txBox="1"/>
          <p:nvPr>
            <p:ph idx="1" type="body"/>
          </p:nvPr>
        </p:nvSpPr>
        <p:spPr>
          <a:xfrm>
            <a:off x="311700" y="2263600"/>
            <a:ext cx="3999900" cy="2305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Silhouette</a:t>
            </a:r>
            <a:r>
              <a:rPr lang="en"/>
              <a:t> Analysis</a:t>
            </a:r>
            <a:endParaRPr/>
          </a:p>
          <a:p>
            <a:pPr indent="-317500" lvl="0" marL="457200" rtl="0" algn="l">
              <a:spcBef>
                <a:spcPts val="0"/>
              </a:spcBef>
              <a:spcAft>
                <a:spcPts val="0"/>
              </a:spcAft>
              <a:buSzPts val="1400"/>
              <a:buChar char="-"/>
            </a:pPr>
            <a:r>
              <a:rPr lang="en"/>
              <a:t>Silhouette</a:t>
            </a:r>
            <a:r>
              <a:rPr lang="en"/>
              <a:t> Score: 0.196</a:t>
            </a:r>
            <a:endParaRPr/>
          </a:p>
          <a:p>
            <a:pPr indent="-317500" lvl="0" marL="457200" rtl="0" algn="l">
              <a:spcBef>
                <a:spcPts val="0"/>
              </a:spcBef>
              <a:spcAft>
                <a:spcPts val="0"/>
              </a:spcAft>
              <a:buSzPts val="1400"/>
              <a:buChar char="-"/>
            </a:pPr>
            <a:r>
              <a:rPr lang="en"/>
              <a:t>Some negative values</a:t>
            </a:r>
            <a:endParaRPr/>
          </a:p>
          <a:p>
            <a:pPr indent="-317500" lvl="0" marL="457200" rtl="0" algn="l">
              <a:spcBef>
                <a:spcPts val="0"/>
              </a:spcBef>
              <a:spcAft>
                <a:spcPts val="0"/>
              </a:spcAft>
              <a:buSzPts val="1400"/>
              <a:buChar char="-"/>
            </a:pPr>
            <a:r>
              <a:rPr lang="en"/>
              <a:t>Size of the cluster is uneven</a:t>
            </a:r>
            <a:endParaRPr/>
          </a:p>
        </p:txBody>
      </p:sp>
      <p:sp>
        <p:nvSpPr>
          <p:cNvPr id="133" name="Google Shape;133;p21"/>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4832400" y="1345912"/>
            <a:ext cx="3999900" cy="33457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