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 name="Shape 6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63" name="Shape 6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blipFill rotWithShape="1">
          <a:blip r:embed="rId2">
            <a:alphaModFix/>
          </a:blip>
          <a:stretch>
            <a:fillRect b="0" l="0" r="0" t="0"/>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bg>
      <p:bgPr>
        <a:blipFill rotWithShape="1">
          <a:blip r:embed="rId2">
            <a:alphaModFix/>
          </a:blip>
          <a:stretch>
            <a:fillRect b="0" l="0" r="0" t="0"/>
          </a:stretch>
        </a:blipFill>
      </p:bgPr>
    </p:bg>
    <p:spTree>
      <p:nvGrpSpPr>
        <p:cNvPr id="52" name="Shape 52"/>
        <p:cNvGrpSpPr/>
        <p:nvPr/>
      </p:nvGrpSpPr>
      <p:grpSpPr>
        <a:xfrm>
          <a:off x="0" y="0"/>
          <a:ext cx="0" cy="0"/>
          <a:chOff x="0" y="0"/>
          <a:chExt cx="0" cy="0"/>
        </a:xfrm>
      </p:grpSpPr>
      <p:sp>
        <p:nvSpPr>
          <p:cNvPr id="53" name="Shape 53"/>
          <p:cNvSpPr txBox="1"/>
          <p:nvPr>
            <p:ph type="title"/>
          </p:nvPr>
        </p:nvSpPr>
        <p:spPr>
          <a:xfrm>
            <a:off x="0" y="0"/>
            <a:ext cx="9144000" cy="884466"/>
          </a:xfrm>
          <a:prstGeom prst="rect">
            <a:avLst/>
          </a:prstGeom>
          <a:noFill/>
          <a:ln>
            <a:noFill/>
          </a:ln>
        </p:spPr>
        <p:txBody>
          <a:bodyPr anchorCtr="0" anchor="ctr" bIns="91425" lIns="91425" rIns="91425" wrap="square" tIns="91425"/>
          <a:lstStyle>
            <a:lvl1pPr indent="0" lvl="0" marL="0" marR="0" rtl="0" algn="l">
              <a:spcBef>
                <a:spcPts val="0"/>
              </a:spcBef>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4" name="Shape 54"/>
          <p:cNvSpPr txBox="1"/>
          <p:nvPr>
            <p:ph idx="1" type="body"/>
          </p:nvPr>
        </p:nvSpPr>
        <p:spPr>
          <a:xfrm>
            <a:off x="395536" y="987574"/>
            <a:ext cx="8496944" cy="460648"/>
          </a:xfrm>
          <a:prstGeom prst="rect">
            <a:avLst/>
          </a:prstGeom>
          <a:noFill/>
          <a:ln>
            <a:noFill/>
          </a:ln>
        </p:spPr>
        <p:txBody>
          <a:bodyPr anchorCtr="0" anchor="ctr" bIns="91425" lIns="91425" rIns="91425" wrap="square" tIns="91425"/>
          <a:lstStyle>
            <a:lvl1pPr indent="0" lvl="0" marL="0" marR="0" rtl="0" algn="l">
              <a:spcBef>
                <a:spcPts val="400"/>
              </a:spcBef>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Shape 55"/>
          <p:cNvSpPr txBox="1"/>
          <p:nvPr>
            <p:ph idx="2" type="body"/>
          </p:nvPr>
        </p:nvSpPr>
        <p:spPr>
          <a:xfrm>
            <a:off x="405880" y="1664245"/>
            <a:ext cx="8496944" cy="2995737"/>
          </a:xfrm>
          <a:prstGeom prst="rect">
            <a:avLst/>
          </a:prstGeom>
          <a:noFill/>
          <a:ln>
            <a:noFill/>
          </a:ln>
        </p:spPr>
        <p:txBody>
          <a:bodyPr anchorCtr="0" anchor="t" bIns="91425" lIns="91425" rIns="91425" wrap="square" tIns="91425"/>
          <a:lstStyle>
            <a:lvl1pPr indent="0" lvl="0" marL="0" marR="0" rtl="0" algn="l">
              <a:spcBef>
                <a:spcPts val="280"/>
              </a:spcBef>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bg>
      <p:bgPr>
        <a:blipFill rotWithShape="1">
          <a:blip r:embed="rId2">
            <a:alphaModFix/>
          </a:blip>
          <a:stretch>
            <a:fillRect b="0" l="0" r="0" t="0"/>
          </a:stretch>
        </a:blipFill>
      </p:bgPr>
    </p:bg>
    <p:spTree>
      <p:nvGrpSpPr>
        <p:cNvPr id="56" name="Shape 56"/>
        <p:cNvGrpSpPr/>
        <p:nvPr/>
      </p:nvGrpSpPr>
      <p:grpSpPr>
        <a:xfrm>
          <a:off x="0" y="0"/>
          <a:ext cx="0" cy="0"/>
          <a:chOff x="0" y="0"/>
          <a:chExt cx="0" cy="0"/>
        </a:xfrm>
      </p:grpSpPr>
      <p:sp>
        <p:nvSpPr>
          <p:cNvPr id="57" name="Shape 57"/>
          <p:cNvSpPr txBox="1"/>
          <p:nvPr>
            <p:ph type="title"/>
          </p:nvPr>
        </p:nvSpPr>
        <p:spPr>
          <a:xfrm>
            <a:off x="1619672" y="0"/>
            <a:ext cx="7524328" cy="884466"/>
          </a:xfrm>
          <a:prstGeom prst="rect">
            <a:avLst/>
          </a:prstGeom>
          <a:noFill/>
          <a:ln>
            <a:noFill/>
          </a:ln>
        </p:spPr>
        <p:txBody>
          <a:bodyPr anchorCtr="0" anchor="ctr" bIns="91425" lIns="91425" rIns="91425" wrap="square" tIns="91425"/>
          <a:lstStyle>
            <a:lvl1pPr indent="0" lvl="0" marL="0" marR="0" rtl="0" algn="l">
              <a:spcBef>
                <a:spcPts val="0"/>
              </a:spcBef>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8" name="Shape 58"/>
          <p:cNvSpPr txBox="1"/>
          <p:nvPr>
            <p:ph idx="1" type="body"/>
          </p:nvPr>
        </p:nvSpPr>
        <p:spPr>
          <a:xfrm>
            <a:off x="1979712" y="987574"/>
            <a:ext cx="6912768" cy="460648"/>
          </a:xfrm>
          <a:prstGeom prst="rect">
            <a:avLst/>
          </a:prstGeom>
          <a:noFill/>
          <a:ln>
            <a:noFill/>
          </a:ln>
        </p:spPr>
        <p:txBody>
          <a:bodyPr anchorCtr="0" anchor="ctr" bIns="91425" lIns="91425" rIns="91425" wrap="square" tIns="91425"/>
          <a:lstStyle>
            <a:lvl1pPr indent="0" lvl="0" marL="0" marR="0" rtl="0" algn="l">
              <a:spcBef>
                <a:spcPts val="400"/>
              </a:spcBef>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1990056" y="1664245"/>
            <a:ext cx="6912768" cy="2995737"/>
          </a:xfrm>
          <a:prstGeom prst="rect">
            <a:avLst/>
          </a:prstGeom>
          <a:noFill/>
          <a:ln>
            <a:noFill/>
          </a:ln>
        </p:spPr>
        <p:txBody>
          <a:bodyPr anchorCtr="0" anchor="t" bIns="91425" lIns="91425" rIns="91425" wrap="square" tIns="91425"/>
          <a:lstStyle>
            <a:lvl1pPr indent="0" lvl="0" marL="0" marR="0" rtl="0" algn="l">
              <a:spcBef>
                <a:spcPts val="280"/>
              </a:spcBef>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1" y="1173118"/>
            <a:ext cx="9143996" cy="12926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i="0" lang="en" sz="1800" u="none" cap="none" strike="noStrike">
                <a:solidFill>
                  <a:srgbClr val="3F3F3F"/>
                </a:solidFill>
                <a:latin typeface="Arial"/>
                <a:ea typeface="Arial"/>
                <a:cs typeface="Arial"/>
                <a:sym typeface="Arial"/>
              </a:rPr>
              <a:t>Group 5 Members:</a:t>
            </a:r>
          </a:p>
          <a:p>
            <a:pPr indent="0" lvl="0" marL="0" marR="0" rtl="0" algn="ctr">
              <a:spcBef>
                <a:spcPts val="0"/>
              </a:spcBef>
              <a:spcAft>
                <a:spcPts val="0"/>
              </a:spcAft>
              <a:buNone/>
            </a:pPr>
            <a:r>
              <a:rPr b="1" i="0" lang="en" sz="1200" u="none" cap="none" strike="noStrike">
                <a:solidFill>
                  <a:srgbClr val="3F3F3F"/>
                </a:solidFill>
                <a:latin typeface="Arial"/>
                <a:ea typeface="Arial"/>
                <a:cs typeface="Arial"/>
                <a:sym typeface="Arial"/>
              </a:rPr>
              <a:t>Gao, Xin</a:t>
            </a:r>
          </a:p>
          <a:p>
            <a:pPr indent="0" lvl="0" marL="0" marR="0" rtl="0" algn="ctr">
              <a:spcBef>
                <a:spcPts val="0"/>
              </a:spcBef>
              <a:spcAft>
                <a:spcPts val="0"/>
              </a:spcAft>
              <a:buNone/>
            </a:pPr>
            <a:r>
              <a:rPr b="1" i="0" lang="en" sz="1200" u="none" cap="none" strike="noStrike">
                <a:solidFill>
                  <a:srgbClr val="3F3F3F"/>
                </a:solidFill>
                <a:latin typeface="Arial"/>
                <a:ea typeface="Arial"/>
                <a:cs typeface="Arial"/>
                <a:sym typeface="Arial"/>
              </a:rPr>
              <a:t>Hao, Shuyao</a:t>
            </a:r>
          </a:p>
          <a:p>
            <a:pPr indent="0" lvl="0" marL="0" marR="0" rtl="0" algn="ctr">
              <a:spcBef>
                <a:spcPts val="0"/>
              </a:spcBef>
              <a:spcAft>
                <a:spcPts val="0"/>
              </a:spcAft>
              <a:buNone/>
            </a:pPr>
            <a:r>
              <a:rPr b="1" i="0" lang="en" sz="1200" u="none" cap="none" strike="noStrike">
                <a:solidFill>
                  <a:srgbClr val="3F3F3F"/>
                </a:solidFill>
                <a:latin typeface="Arial"/>
                <a:ea typeface="Arial"/>
                <a:cs typeface="Arial"/>
                <a:sym typeface="Arial"/>
              </a:rPr>
              <a:t>Li, Peter</a:t>
            </a:r>
          </a:p>
          <a:p>
            <a:pPr indent="0" lvl="0" marL="0" marR="0" rtl="0" algn="ctr">
              <a:spcBef>
                <a:spcPts val="0"/>
              </a:spcBef>
              <a:spcAft>
                <a:spcPts val="0"/>
              </a:spcAft>
              <a:buNone/>
            </a:pPr>
            <a:r>
              <a:rPr b="1" i="0" lang="en" sz="1200" u="none" cap="none" strike="noStrike">
                <a:solidFill>
                  <a:srgbClr val="3F3F3F"/>
                </a:solidFill>
                <a:latin typeface="Arial"/>
                <a:ea typeface="Arial"/>
                <a:cs typeface="Arial"/>
                <a:sym typeface="Arial"/>
              </a:rPr>
              <a:t>Qiu, Peilin</a:t>
            </a:r>
          </a:p>
          <a:p>
            <a:pPr indent="0" lvl="0" marL="0" marR="0" rtl="0" algn="ctr">
              <a:spcBef>
                <a:spcPts val="0"/>
              </a:spcBef>
              <a:spcAft>
                <a:spcPts val="0"/>
              </a:spcAft>
              <a:buNone/>
            </a:pPr>
            <a:r>
              <a:rPr b="1" i="0" lang="en" sz="1200" u="none" cap="none" strike="noStrike">
                <a:solidFill>
                  <a:srgbClr val="3F3F3F"/>
                </a:solidFill>
                <a:latin typeface="Arial"/>
                <a:ea typeface="Arial"/>
                <a:cs typeface="Arial"/>
                <a:sym typeface="Arial"/>
              </a:rPr>
              <a:t>Tan, Chaoyue</a:t>
            </a:r>
          </a:p>
        </p:txBody>
      </p:sp>
      <p:sp>
        <p:nvSpPr>
          <p:cNvPr id="66" name="Shape 66"/>
          <p:cNvSpPr txBox="1"/>
          <p:nvPr/>
        </p:nvSpPr>
        <p:spPr>
          <a:xfrm>
            <a:off x="0" y="712247"/>
            <a:ext cx="9144000" cy="36933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i="0" lang="en" sz="1800" u="none" cap="none" strike="noStrike">
                <a:solidFill>
                  <a:schemeClr val="dk1"/>
                </a:solidFill>
                <a:latin typeface="Arial"/>
                <a:ea typeface="Arial"/>
                <a:cs typeface="Arial"/>
                <a:sym typeface="Arial"/>
              </a:rPr>
              <a:t>Collaborative Filtering Algorithms: Implementation and Evaluation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2400" u="none" cap="none" strike="noStrike">
                <a:solidFill>
                  <a:srgbClr val="3F3F3F"/>
                </a:solidFill>
                <a:latin typeface="Arial"/>
                <a:ea typeface="Arial"/>
                <a:cs typeface="Arial"/>
                <a:sym typeface="Arial"/>
              </a:rPr>
              <a:t>4.4 </a:t>
            </a:r>
            <a:r>
              <a:rPr lang="en" sz="2400"/>
              <a:t>Memory- and model- based</a:t>
            </a:r>
          </a:p>
        </p:txBody>
      </p:sp>
      <p:pic>
        <p:nvPicPr>
          <p:cNvPr id="132" name="Shape 132"/>
          <p:cNvPicPr preferRelativeResize="0"/>
          <p:nvPr/>
        </p:nvPicPr>
        <p:blipFill>
          <a:blip r:embed="rId3">
            <a:alphaModFix/>
          </a:blip>
          <a:stretch>
            <a:fillRect/>
          </a:stretch>
        </p:blipFill>
        <p:spPr>
          <a:xfrm>
            <a:off x="4762883" y="936225"/>
            <a:ext cx="4381126" cy="2975200"/>
          </a:xfrm>
          <a:prstGeom prst="rect">
            <a:avLst/>
          </a:prstGeom>
          <a:noFill/>
          <a:ln>
            <a:noFill/>
          </a:ln>
        </p:spPr>
      </p:pic>
      <p:sp>
        <p:nvSpPr>
          <p:cNvPr id="133" name="Shape 133"/>
          <p:cNvSpPr txBox="1"/>
          <p:nvPr/>
        </p:nvSpPr>
        <p:spPr>
          <a:xfrm>
            <a:off x="1777775" y="1242725"/>
            <a:ext cx="2796300" cy="3141300"/>
          </a:xfrm>
          <a:prstGeom prst="rect">
            <a:avLst/>
          </a:prstGeom>
          <a:noFill/>
          <a:ln>
            <a:noFill/>
          </a:ln>
        </p:spPr>
        <p:txBody>
          <a:bodyPr anchorCtr="0" anchor="t" bIns="91425" lIns="91425" rIns="91425" wrap="square" tIns="91425">
            <a:noAutofit/>
          </a:bodyPr>
          <a:lstStyle/>
          <a:p>
            <a:pPr lvl="0">
              <a:spcBef>
                <a:spcPts val="0"/>
              </a:spcBef>
              <a:buNone/>
            </a:pPr>
            <a:r>
              <a:rPr lang="en"/>
              <a:t>Before comparing memory-based model and model-based model, we first need to figure out the best number of clusters to use in the cluster model.</a:t>
            </a:r>
          </a:p>
          <a:p>
            <a:pPr lvl="0">
              <a:spcBef>
                <a:spcPts val="0"/>
              </a:spcBef>
              <a:buNone/>
            </a:pPr>
            <a:r>
              <a:t/>
            </a:r>
            <a:endParaRPr/>
          </a:p>
          <a:p>
            <a:pPr lvl="0">
              <a:spcBef>
                <a:spcPts val="0"/>
              </a:spcBef>
              <a:buNone/>
            </a:pPr>
            <a:r>
              <a:rPr lang="en"/>
              <a:t>From the plot in the right, there is no much difference between the rank score of 19 clusters and that of 24 clusters. Thus, we choose 19 clusters to avoid overfitting.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619672" y="0"/>
            <a:ext cx="7524300" cy="884400"/>
          </a:xfrm>
          <a:prstGeom prst="rect">
            <a:avLst/>
          </a:prstGeom>
        </p:spPr>
        <p:txBody>
          <a:bodyPr anchorCtr="0" anchor="ctr" bIns="91425" lIns="91425" rIns="91425" wrap="square" tIns="91425">
            <a:noAutofit/>
          </a:bodyPr>
          <a:lstStyle/>
          <a:p>
            <a:pPr lvl="0">
              <a:spcBef>
                <a:spcPts val="0"/>
              </a:spcBef>
              <a:buNone/>
            </a:pPr>
            <a:r>
              <a:rPr lang="en" sz="2400"/>
              <a:t>4.4 (continued)</a:t>
            </a:r>
          </a:p>
        </p:txBody>
      </p:sp>
      <p:sp>
        <p:nvSpPr>
          <p:cNvPr id="139" name="Shape 139"/>
          <p:cNvSpPr txBox="1"/>
          <p:nvPr>
            <p:ph idx="2" type="body"/>
          </p:nvPr>
        </p:nvSpPr>
        <p:spPr>
          <a:xfrm>
            <a:off x="1925381" y="2440970"/>
            <a:ext cx="6912900" cy="2995800"/>
          </a:xfrm>
          <a:prstGeom prst="rect">
            <a:avLst/>
          </a:prstGeom>
        </p:spPr>
        <p:txBody>
          <a:bodyPr anchorCtr="0" anchor="t" bIns="91425" lIns="91425" rIns="91425" wrap="square" tIns="91425">
            <a:noAutofit/>
          </a:bodyPr>
          <a:lstStyle/>
          <a:p>
            <a:pPr lvl="0" rtl="0">
              <a:spcBef>
                <a:spcPts val="0"/>
              </a:spcBef>
              <a:buClr>
                <a:srgbClr val="3F3F3F"/>
              </a:buClr>
              <a:buSzPts val="1400"/>
              <a:buFont typeface="Arial"/>
              <a:buNone/>
            </a:pPr>
            <a:r>
              <a:rPr lang="en"/>
              <a:t>Discussion: the rank score of our cluster model with 19 clusters is 39.414 which is much lower than the best performance of our Memory-based model before. Thus, we conclude that the memory-based model may have superior performance over the cluster model while treating data1.</a:t>
            </a:r>
          </a:p>
        </p:txBody>
      </p:sp>
      <p:pic>
        <p:nvPicPr>
          <p:cNvPr id="140" name="Shape 140"/>
          <p:cNvPicPr preferRelativeResize="0"/>
          <p:nvPr/>
        </p:nvPicPr>
        <p:blipFill>
          <a:blip r:embed="rId3">
            <a:alphaModFix/>
          </a:blip>
          <a:stretch>
            <a:fillRect/>
          </a:stretch>
        </p:blipFill>
        <p:spPr>
          <a:xfrm>
            <a:off x="1925375" y="1060462"/>
            <a:ext cx="6912901" cy="120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0" y="0"/>
            <a:ext cx="9144000"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3600" u="none" cap="none" strike="noStrike">
                <a:solidFill>
                  <a:srgbClr val="3F3F3F"/>
                </a:solidFill>
                <a:latin typeface="Arial"/>
                <a:ea typeface="Arial"/>
                <a:cs typeface="Arial"/>
                <a:sym typeface="Arial"/>
              </a:rPr>
              <a:t>Thank you!</a:t>
            </a:r>
          </a:p>
        </p:txBody>
      </p:sp>
      <p:sp>
        <p:nvSpPr>
          <p:cNvPr id="146" name="Shape 146"/>
          <p:cNvSpPr txBox="1"/>
          <p:nvPr>
            <p:ph idx="1" type="body"/>
          </p:nvPr>
        </p:nvSpPr>
        <p:spPr>
          <a:xfrm>
            <a:off x="395536" y="987574"/>
            <a:ext cx="8496944" cy="460648"/>
          </a:xfrm>
          <a:prstGeom prst="rect">
            <a:avLst/>
          </a:prstGeom>
          <a:noFill/>
          <a:ln>
            <a:noFill/>
          </a:ln>
        </p:spPr>
        <p:txBody>
          <a:bodyPr anchorCtr="0" anchor="ctr" bIns="45700" lIns="91425" rIns="91425" wrap="square" tIns="45700">
            <a:noAutofit/>
          </a:bodyPr>
          <a:lstStyle/>
          <a:p>
            <a:pPr indent="-127000" lvl="0" marL="0" marR="0" rtl="0" algn="l">
              <a:spcBef>
                <a:spcPts val="0"/>
              </a:spcBef>
              <a:buClr>
                <a:srgbClr val="3F3F3F"/>
              </a:buClr>
              <a:buSzPts val="2000"/>
              <a:buFont typeface="Arial"/>
              <a:buNone/>
            </a:pPr>
            <a:r>
              <a:rPr b="0" i="0" lang="en" sz="2000" u="none" cap="none" strike="noStrike">
                <a:solidFill>
                  <a:srgbClr val="3F3F3F"/>
                </a:solidFill>
                <a:latin typeface="Arial"/>
                <a:ea typeface="Arial"/>
                <a:cs typeface="Arial"/>
                <a:sym typeface="Arial"/>
              </a:rPr>
              <a:t>Reference:</a:t>
            </a:r>
          </a:p>
        </p:txBody>
      </p:sp>
      <p:sp>
        <p:nvSpPr>
          <p:cNvPr id="147" name="Shape 147"/>
          <p:cNvSpPr txBox="1"/>
          <p:nvPr>
            <p:ph idx="2" type="body"/>
          </p:nvPr>
        </p:nvSpPr>
        <p:spPr>
          <a:xfrm>
            <a:off x="405880" y="1664245"/>
            <a:ext cx="8496944" cy="2995737"/>
          </a:xfrm>
          <a:prstGeom prst="rect">
            <a:avLst/>
          </a:prstGeom>
          <a:noFill/>
          <a:ln>
            <a:noFill/>
          </a:ln>
        </p:spPr>
        <p:txBody>
          <a:bodyPr anchorCtr="0" anchor="t" bIns="45700" lIns="396000" rIns="91425" wrap="square" tIns="45700">
            <a:noAutofit/>
          </a:bodyPr>
          <a:lstStyle/>
          <a:p>
            <a:pPr indent="-228600" lvl="0" marL="228600" marR="0" rtl="0" algn="l">
              <a:spcBef>
                <a:spcPts val="0"/>
              </a:spcBef>
              <a:spcAft>
                <a:spcPts val="0"/>
              </a:spcAft>
              <a:buClr>
                <a:srgbClr val="3F3F3F"/>
              </a:buClr>
              <a:buSzPts val="1400"/>
              <a:buFont typeface="Arial"/>
              <a:buAutoNum type="arabicPeriod"/>
            </a:pPr>
            <a:r>
              <a:rPr b="0" i="0" lang="en" sz="1400" u="none" cap="none" strike="noStrike">
                <a:solidFill>
                  <a:srgbClr val="3F3F3F"/>
                </a:solidFill>
                <a:latin typeface="Arial"/>
                <a:ea typeface="Arial"/>
                <a:cs typeface="Arial"/>
                <a:sym typeface="Arial"/>
              </a:rPr>
              <a:t>Breese, J. S., Heckerman, D., &amp; Kadie, C. (1998, July). Empirical analysis of predictive algorithms for collaborative filtering. In Proceedings of the Fourteenth conference on Uncertainty in artificial intelligence (pp. 43-52). Morgan Kaufmann Publishers Inc..</a:t>
            </a:r>
          </a:p>
          <a:p>
            <a:pPr indent="-228600" lvl="0" marL="228600" marR="0" rtl="0" algn="l">
              <a:spcBef>
                <a:spcPts val="280"/>
              </a:spcBef>
              <a:spcAft>
                <a:spcPts val="0"/>
              </a:spcAft>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a:p>
            <a:pPr indent="-228600" lvl="0" marL="228600" marR="0" rtl="0" algn="l">
              <a:spcBef>
                <a:spcPts val="280"/>
              </a:spcBef>
              <a:spcAft>
                <a:spcPts val="0"/>
              </a:spcAft>
              <a:buClr>
                <a:srgbClr val="3F3F3F"/>
              </a:buClr>
              <a:buSzPts val="1400"/>
              <a:buFont typeface="Arial"/>
              <a:buAutoNum type="arabicPeriod"/>
            </a:pPr>
            <a:r>
              <a:rPr b="0" i="0" lang="en" sz="1400" u="none" cap="none" strike="noStrike">
                <a:solidFill>
                  <a:srgbClr val="3F3F3F"/>
                </a:solidFill>
                <a:latin typeface="Arial"/>
                <a:ea typeface="Arial"/>
                <a:cs typeface="Arial"/>
                <a:sym typeface="Arial"/>
              </a:rPr>
              <a:t>Herlocker, J. L., Konstan, J. A., Borchers, A., &amp; Riedl, J. (1999, August). An algorithmic framework for performing collaborative filtering. In Proceedings of the 22nd annual international ACM SIGIR conference on Research and development in information retrieval (pp. 230-237). ACM.</a:t>
            </a:r>
          </a:p>
          <a:p>
            <a:pPr indent="-228600" lvl="0" marL="228600" marR="0" rtl="0" algn="l">
              <a:spcBef>
                <a:spcPts val="280"/>
              </a:spcBef>
              <a:spcAft>
                <a:spcPts val="0"/>
              </a:spcAft>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a:p>
            <a:pPr indent="-228600" lvl="0" marL="228600" marR="0" rtl="0" algn="l">
              <a:spcBef>
                <a:spcPts val="280"/>
              </a:spcBef>
              <a:spcAft>
                <a:spcPts val="0"/>
              </a:spcAft>
              <a:buClr>
                <a:srgbClr val="3F3F3F"/>
              </a:buClr>
              <a:buSzPts val="1400"/>
              <a:buFont typeface="Arial"/>
              <a:buAutoNum type="arabicPeriod"/>
            </a:pPr>
            <a:r>
              <a:rPr b="0" i="0" lang="en" sz="1400" u="none" cap="none" strike="noStrike">
                <a:solidFill>
                  <a:srgbClr val="3F3F3F"/>
                </a:solidFill>
                <a:latin typeface="Arial"/>
                <a:ea typeface="Arial"/>
                <a:cs typeface="Arial"/>
                <a:sym typeface="Arial"/>
              </a:rPr>
              <a:t>Jeh, G., &amp; Widom, J. (2002, July). SimRank: a measure of structural-context similarity. In Proceedings of the eighth ACM SIGKDD international conference on Knowledge discovery and data mining (pp. 538-543). ACM.</a:t>
            </a:r>
          </a:p>
          <a:p>
            <a:pPr indent="-88900" lvl="0" marL="0" marR="0" rtl="0" algn="l">
              <a:spcBef>
                <a:spcPts val="280"/>
              </a:spcBef>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2" type="body"/>
          </p:nvPr>
        </p:nvSpPr>
        <p:spPr>
          <a:xfrm>
            <a:off x="405880" y="884467"/>
            <a:ext cx="8496944" cy="3775516"/>
          </a:xfrm>
          <a:prstGeom prst="rect">
            <a:avLst/>
          </a:prstGeom>
          <a:noFill/>
          <a:ln>
            <a:noFill/>
          </a:ln>
        </p:spPr>
        <p:txBody>
          <a:bodyPr anchorCtr="0" anchor="t" bIns="45700" lIns="396000" rIns="91425" wrap="square" tIns="45700">
            <a:noAutofit/>
          </a:bodyPr>
          <a:lstStyle/>
          <a:p>
            <a:pPr indent="-285750" lvl="0" marL="285750" marR="0" rtl="0" algn="l">
              <a:lnSpc>
                <a:spcPct val="200000"/>
              </a:lnSpc>
              <a:spcBef>
                <a:spcPts val="0"/>
              </a:spcBef>
              <a:spcAft>
                <a:spcPts val="0"/>
              </a:spcAft>
              <a:buClr>
                <a:srgbClr val="3F3F3F"/>
              </a:buClr>
              <a:buSzPts val="2000"/>
              <a:buFont typeface="Arial"/>
              <a:buChar char="•"/>
            </a:pPr>
            <a:r>
              <a:rPr b="0" i="0" lang="en" sz="2000" u="none" cap="none" strike="noStrike">
                <a:solidFill>
                  <a:srgbClr val="3F3F3F"/>
                </a:solidFill>
                <a:latin typeface="Arial"/>
                <a:ea typeface="Arial"/>
                <a:cs typeface="Arial"/>
                <a:sym typeface="Arial"/>
              </a:rPr>
              <a:t>Methods and Components</a:t>
            </a:r>
          </a:p>
          <a:p>
            <a:pPr indent="-285750" lvl="0" marL="285750" marR="0" rtl="0" algn="l">
              <a:lnSpc>
                <a:spcPct val="200000"/>
              </a:lnSpc>
              <a:spcBef>
                <a:spcPts val="400"/>
              </a:spcBef>
              <a:spcAft>
                <a:spcPts val="0"/>
              </a:spcAft>
              <a:buClr>
                <a:srgbClr val="3F3F3F"/>
              </a:buClr>
              <a:buSzPts val="2000"/>
              <a:buFont typeface="Arial"/>
              <a:buChar char="•"/>
            </a:pPr>
            <a:r>
              <a:rPr b="0" i="0" lang="en" sz="2000" u="none" cap="none" strike="noStrike">
                <a:solidFill>
                  <a:srgbClr val="3F3F3F"/>
                </a:solidFill>
                <a:latin typeface="Arial"/>
                <a:ea typeface="Arial"/>
                <a:cs typeface="Arial"/>
                <a:sym typeface="Arial"/>
              </a:rPr>
              <a:t>Objective of our report</a:t>
            </a:r>
          </a:p>
          <a:p>
            <a:pPr indent="-285750" lvl="0" marL="285750" marR="0" rtl="0" algn="l">
              <a:lnSpc>
                <a:spcPct val="200000"/>
              </a:lnSpc>
              <a:spcBef>
                <a:spcPts val="400"/>
              </a:spcBef>
              <a:spcAft>
                <a:spcPts val="0"/>
              </a:spcAft>
              <a:buClr>
                <a:srgbClr val="3F3F3F"/>
              </a:buClr>
              <a:buSzPts val="2000"/>
              <a:buFont typeface="Arial"/>
              <a:buChar char="•"/>
            </a:pPr>
            <a:r>
              <a:rPr b="0" i="0" lang="en" sz="2000" u="none" cap="none" strike="noStrike">
                <a:solidFill>
                  <a:srgbClr val="3F3F3F"/>
                </a:solidFill>
                <a:latin typeface="Arial"/>
                <a:ea typeface="Arial"/>
                <a:cs typeface="Arial"/>
                <a:sym typeface="Arial"/>
              </a:rPr>
              <a:t>Dataset and Evaluation Criteria</a:t>
            </a:r>
          </a:p>
          <a:p>
            <a:pPr indent="-285750" lvl="0" marL="285750" marR="0" rtl="0" algn="l">
              <a:lnSpc>
                <a:spcPct val="200000"/>
              </a:lnSpc>
              <a:spcBef>
                <a:spcPts val="400"/>
              </a:spcBef>
              <a:spcAft>
                <a:spcPts val="0"/>
              </a:spcAft>
              <a:buClr>
                <a:srgbClr val="3F3F3F"/>
              </a:buClr>
              <a:buSzPts val="2000"/>
              <a:buFont typeface="Arial"/>
              <a:buChar char="•"/>
            </a:pPr>
            <a:r>
              <a:rPr b="0" i="0" lang="en" sz="2000" u="none" cap="none" strike="noStrike">
                <a:solidFill>
                  <a:srgbClr val="3F3F3F"/>
                </a:solidFill>
                <a:latin typeface="Arial"/>
                <a:ea typeface="Arial"/>
                <a:cs typeface="Arial"/>
                <a:sym typeface="Arial"/>
              </a:rPr>
              <a:t>Output analysis and discussion</a:t>
            </a:r>
          </a:p>
          <a:p>
            <a:pPr indent="-285750" lvl="0" marL="285750" marR="0" rtl="0" algn="l">
              <a:lnSpc>
                <a:spcPct val="200000"/>
              </a:lnSpc>
              <a:spcBef>
                <a:spcPts val="400"/>
              </a:spcBef>
              <a:spcAft>
                <a:spcPts val="0"/>
              </a:spcAft>
              <a:buClr>
                <a:srgbClr val="3F3F3F"/>
              </a:buClr>
              <a:buSzPts val="2000"/>
              <a:buFont typeface="Arial"/>
              <a:buChar char="•"/>
            </a:pPr>
            <a:r>
              <a:rPr b="0" i="0" lang="en" sz="2000" u="none" cap="none" strike="noStrike">
                <a:solidFill>
                  <a:srgbClr val="3F3F3F"/>
                </a:solidFill>
                <a:latin typeface="Arial"/>
                <a:ea typeface="Arial"/>
                <a:cs typeface="Arial"/>
                <a:sym typeface="Arial"/>
              </a:rPr>
              <a:t>Reference</a:t>
            </a:r>
          </a:p>
          <a:p>
            <a:pPr indent="-285750" lvl="0" marL="285750" marR="0" rtl="0" algn="l">
              <a:spcBef>
                <a:spcPts val="280"/>
              </a:spcBef>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p:txBody>
      </p:sp>
      <p:sp>
        <p:nvSpPr>
          <p:cNvPr id="72" name="Shape 72"/>
          <p:cNvSpPr txBox="1"/>
          <p:nvPr>
            <p:ph type="title"/>
          </p:nvPr>
        </p:nvSpPr>
        <p:spPr>
          <a:xfrm>
            <a:off x="0" y="0"/>
            <a:ext cx="9144000"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3600" u="none" cap="none" strike="noStrike">
                <a:solidFill>
                  <a:srgbClr val="3F3F3F"/>
                </a:solidFill>
                <a:latin typeface="Arial"/>
                <a:ea typeface="Arial"/>
                <a:cs typeface="Arial"/>
                <a:sym typeface="Arial"/>
              </a:rPr>
              <a:t>0. Procedures: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3600" u="none" cap="none" strike="noStrike">
                <a:solidFill>
                  <a:srgbClr val="3F3F3F"/>
                </a:solidFill>
                <a:latin typeface="Arial"/>
                <a:ea typeface="Arial"/>
                <a:cs typeface="Arial"/>
                <a:sym typeface="Arial"/>
              </a:rPr>
              <a:t>1. Methods and Components</a:t>
            </a:r>
          </a:p>
        </p:txBody>
      </p:sp>
      <p:grpSp>
        <p:nvGrpSpPr>
          <p:cNvPr id="78" name="Shape 78"/>
          <p:cNvGrpSpPr/>
          <p:nvPr/>
        </p:nvGrpSpPr>
        <p:grpSpPr>
          <a:xfrm>
            <a:off x="1990056" y="3876832"/>
            <a:ext cx="6614391" cy="1105649"/>
            <a:chOff x="0" y="8939"/>
            <a:chExt cx="6614391" cy="1105649"/>
          </a:xfrm>
        </p:grpSpPr>
        <p:sp>
          <p:nvSpPr>
            <p:cNvPr id="79" name="Shape 79"/>
            <p:cNvSpPr/>
            <p:nvPr/>
          </p:nvSpPr>
          <p:spPr>
            <a:xfrm>
              <a:off x="0" y="8939"/>
              <a:ext cx="6614391" cy="1105649"/>
            </a:xfrm>
            <a:prstGeom prst="roundRect">
              <a:avLst>
                <a:gd fmla="val 16667" name="adj"/>
              </a:avLst>
            </a:prstGeom>
            <a:solidFill>
              <a:schemeClr val="accent1"/>
            </a:solidFill>
            <a:ln cap="flat" cmpd="sng" w="2540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0" name="Shape 80"/>
            <p:cNvSpPr txBox="1"/>
            <p:nvPr/>
          </p:nvSpPr>
          <p:spPr>
            <a:xfrm>
              <a:off x="53973" y="62912"/>
              <a:ext cx="6506445" cy="997703"/>
            </a:xfrm>
            <a:prstGeom prst="rect">
              <a:avLst/>
            </a:prstGeom>
            <a:noFill/>
            <a:ln>
              <a:noFill/>
            </a:ln>
          </p:spPr>
          <p:txBody>
            <a:bodyPr anchorCtr="0" anchor="ctr" bIns="80000" lIns="80000" rIns="80000" wrap="square" tIns="80000">
              <a:noAutofit/>
            </a:bodyPr>
            <a:lstStyle/>
            <a:p>
              <a:pPr indent="-133350" lvl="0" marL="0" marR="0" rtl="0" algn="l">
                <a:lnSpc>
                  <a:spcPct val="9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Notes: All methods and algorithms in our report are cited from paper 1, paper 2 and paper 3. </a:t>
              </a:r>
            </a:p>
          </p:txBody>
        </p:sp>
      </p:grpSp>
      <p:pic>
        <p:nvPicPr>
          <p:cNvPr id="81" name="Shape 81"/>
          <p:cNvPicPr preferRelativeResize="0"/>
          <p:nvPr/>
        </p:nvPicPr>
        <p:blipFill rotWithShape="1">
          <a:blip r:embed="rId3">
            <a:alphaModFix/>
          </a:blip>
          <a:srcRect b="0" l="0" r="0" t="0"/>
          <a:stretch/>
        </p:blipFill>
        <p:spPr>
          <a:xfrm>
            <a:off x="1990056" y="1059582"/>
            <a:ext cx="6840760" cy="260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3600" u="none" cap="none" strike="noStrike">
                <a:solidFill>
                  <a:srgbClr val="3F3F3F"/>
                </a:solidFill>
                <a:latin typeface="Arial"/>
                <a:ea typeface="Arial"/>
                <a:cs typeface="Arial"/>
                <a:sym typeface="Arial"/>
              </a:rPr>
              <a:t>2. Objectives</a:t>
            </a:r>
          </a:p>
        </p:txBody>
      </p:sp>
      <p:sp>
        <p:nvSpPr>
          <p:cNvPr id="87" name="Shape 87"/>
          <p:cNvSpPr txBox="1"/>
          <p:nvPr>
            <p:ph idx="2" type="body"/>
          </p:nvPr>
        </p:nvSpPr>
        <p:spPr>
          <a:xfrm>
            <a:off x="1990056" y="884467"/>
            <a:ext cx="6912768" cy="3775516"/>
          </a:xfrm>
          <a:prstGeom prst="rect">
            <a:avLst/>
          </a:prstGeom>
          <a:noFill/>
          <a:ln>
            <a:noFill/>
          </a:ln>
        </p:spPr>
        <p:txBody>
          <a:bodyPr anchorCtr="0" anchor="t" bIns="45700" lIns="396000" rIns="91425" wrap="square" tIns="45700">
            <a:noAutofit/>
          </a:bodyPr>
          <a:lstStyle/>
          <a:p>
            <a:pPr indent="-400050" lvl="0" marL="400050" marR="0" rtl="0" algn="l">
              <a:lnSpc>
                <a:spcPct val="200000"/>
              </a:lnSpc>
              <a:spcBef>
                <a:spcPts val="0"/>
              </a:spcBef>
              <a:spcAft>
                <a:spcPts val="0"/>
              </a:spcAft>
              <a:buClr>
                <a:srgbClr val="3F3F3F"/>
              </a:buClr>
              <a:buSzPts val="1400"/>
              <a:buFont typeface="Arial"/>
              <a:buAutoNum type="romanUcPeriod"/>
            </a:pPr>
            <a:r>
              <a:rPr b="0" i="0" lang="en" sz="1400" u="none" cap="none" strike="noStrike">
                <a:solidFill>
                  <a:srgbClr val="3F3F3F"/>
                </a:solidFill>
                <a:latin typeface="Arial"/>
                <a:ea typeface="Arial"/>
                <a:cs typeface="Arial"/>
                <a:sym typeface="Arial"/>
              </a:rPr>
              <a:t>Compare the performance of each variant within the Similarity Weight</a:t>
            </a:r>
          </a:p>
          <a:p>
            <a:pPr indent="-400050" lvl="0" marL="400050" marR="0" rtl="0" algn="l">
              <a:lnSpc>
                <a:spcPct val="200000"/>
              </a:lnSpc>
              <a:spcBef>
                <a:spcPts val="280"/>
              </a:spcBef>
              <a:spcAft>
                <a:spcPts val="0"/>
              </a:spcAft>
              <a:buClr>
                <a:srgbClr val="3F3F3F"/>
              </a:buClr>
              <a:buSzPts val="1400"/>
              <a:buFont typeface="Arial"/>
              <a:buAutoNum type="romanUcPeriod"/>
            </a:pPr>
            <a:r>
              <a:rPr b="0" i="0" lang="en" sz="1400" u="none" cap="none" strike="noStrike">
                <a:solidFill>
                  <a:srgbClr val="3F3F3F"/>
                </a:solidFill>
                <a:latin typeface="Arial"/>
                <a:ea typeface="Arial"/>
                <a:cs typeface="Arial"/>
                <a:sym typeface="Arial"/>
              </a:rPr>
              <a:t>Compare the performance between with and without Significance Weighting</a:t>
            </a:r>
          </a:p>
          <a:p>
            <a:pPr indent="-400050" lvl="0" marL="400050" marR="0" rtl="0" algn="l">
              <a:lnSpc>
                <a:spcPct val="200000"/>
              </a:lnSpc>
              <a:spcBef>
                <a:spcPts val="280"/>
              </a:spcBef>
              <a:spcAft>
                <a:spcPts val="0"/>
              </a:spcAft>
              <a:buClr>
                <a:srgbClr val="3F3F3F"/>
              </a:buClr>
              <a:buSzPts val="1400"/>
              <a:buFont typeface="Arial"/>
              <a:buAutoNum type="romanUcPeriod"/>
            </a:pPr>
            <a:r>
              <a:rPr b="0" i="0" lang="en" sz="1400" u="none" cap="none" strike="noStrike">
                <a:solidFill>
                  <a:srgbClr val="3F3F3F"/>
                </a:solidFill>
                <a:latin typeface="Arial"/>
                <a:ea typeface="Arial"/>
                <a:cs typeface="Arial"/>
                <a:sym typeface="Arial"/>
              </a:rPr>
              <a:t>Compare the performance between with and without Variance Weighting</a:t>
            </a:r>
          </a:p>
          <a:p>
            <a:pPr indent="-400050" lvl="0" marL="400050" marR="0" rtl="0" algn="l">
              <a:lnSpc>
                <a:spcPct val="200000"/>
              </a:lnSpc>
              <a:spcBef>
                <a:spcPts val="280"/>
              </a:spcBef>
              <a:spcAft>
                <a:spcPts val="0"/>
              </a:spcAft>
              <a:buClr>
                <a:srgbClr val="3F3F3F"/>
              </a:buClr>
              <a:buSzPts val="1400"/>
              <a:buFont typeface="Arial"/>
              <a:buAutoNum type="romanUcPeriod"/>
            </a:pPr>
            <a:r>
              <a:rPr b="0" i="0" lang="en" sz="1400" u="none" cap="none" strike="noStrike">
                <a:solidFill>
                  <a:srgbClr val="3F3F3F"/>
                </a:solidFill>
                <a:latin typeface="Arial"/>
                <a:ea typeface="Arial"/>
                <a:cs typeface="Arial"/>
                <a:sym typeface="Arial"/>
              </a:rPr>
              <a:t>Compare the performance between Memory-based and Model-based algorithm</a:t>
            </a:r>
          </a:p>
          <a:p>
            <a:pPr indent="-285750" lvl="0" marL="285750" marR="0" rtl="0" algn="l">
              <a:spcBef>
                <a:spcPts val="280"/>
              </a:spcBef>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3600" u="none" cap="none" strike="noStrike">
                <a:solidFill>
                  <a:srgbClr val="3F3F3F"/>
                </a:solidFill>
                <a:latin typeface="Arial"/>
                <a:ea typeface="Arial"/>
                <a:cs typeface="Arial"/>
                <a:sym typeface="Arial"/>
              </a:rPr>
              <a:t>3. Dataset and Evaluation Criteria</a:t>
            </a:r>
          </a:p>
        </p:txBody>
      </p:sp>
      <p:sp>
        <p:nvSpPr>
          <p:cNvPr id="93" name="Shape 93"/>
          <p:cNvSpPr txBox="1"/>
          <p:nvPr>
            <p:ph idx="2" type="body"/>
          </p:nvPr>
        </p:nvSpPr>
        <p:spPr>
          <a:xfrm>
            <a:off x="1990056" y="884467"/>
            <a:ext cx="6912768" cy="3775516"/>
          </a:xfrm>
          <a:prstGeom prst="rect">
            <a:avLst/>
          </a:prstGeom>
          <a:noFill/>
          <a:ln>
            <a:noFill/>
          </a:ln>
        </p:spPr>
        <p:txBody>
          <a:bodyPr anchorCtr="0" anchor="t" bIns="45700" lIns="396000" rIns="91425" wrap="square" tIns="45700">
            <a:noAutofit/>
          </a:bodyPr>
          <a:lstStyle/>
          <a:p>
            <a:pPr indent="-88900" lvl="0" marL="0" marR="0" rtl="0" algn="l">
              <a:spcBef>
                <a:spcPts val="0"/>
              </a:spcBef>
              <a:spcAft>
                <a:spcPts val="0"/>
              </a:spcAft>
              <a:buClr>
                <a:srgbClr val="3F3F3F"/>
              </a:buClr>
              <a:buSzPts val="1400"/>
              <a:buFont typeface="Arial"/>
              <a:buNone/>
            </a:pPr>
            <a:r>
              <a:rPr b="1" i="0" lang="en" sz="1400" u="none" cap="none" strike="noStrike">
                <a:solidFill>
                  <a:srgbClr val="3F3F3F"/>
                </a:solidFill>
                <a:latin typeface="Arial"/>
                <a:ea typeface="Arial"/>
                <a:cs typeface="Arial"/>
                <a:sym typeface="Arial"/>
              </a:rPr>
              <a:t>(1) Dataset</a:t>
            </a:r>
          </a:p>
          <a:p>
            <a:pPr indent="-88900" lvl="0" marL="0" marR="0" rtl="0" algn="l">
              <a:spcBef>
                <a:spcPts val="280"/>
              </a:spcBef>
              <a:spcAft>
                <a:spcPts val="0"/>
              </a:spcAft>
              <a:buClr>
                <a:srgbClr val="3F3F3F"/>
              </a:buClr>
              <a:buSzPts val="1400"/>
              <a:buFont typeface="Arial"/>
              <a:buNone/>
            </a:pPr>
            <a:r>
              <a:rPr b="0" i="0" lang="en" sz="1400" u="none" cap="none" strike="noStrike">
                <a:solidFill>
                  <a:srgbClr val="3F3F3F"/>
                </a:solidFill>
                <a:latin typeface="Arial"/>
                <a:ea typeface="Arial"/>
                <a:cs typeface="Arial"/>
                <a:sym typeface="Arial"/>
              </a:rPr>
              <a:t>The first data set is Anonymous Microsoft Web Data (https://archive.ics.uci.edu/ml/datasets/Anonymous+Microsoft+Web+Data). It’s an example of implicit voting     data, with each vroot characterized as being visited (vote of one) or not (no vote).</a:t>
            </a:r>
          </a:p>
          <a:p>
            <a:pPr indent="-88900" lvl="0" marL="0" marR="0" rtl="0" algn="l">
              <a:spcBef>
                <a:spcPts val="280"/>
              </a:spcBef>
              <a:spcAft>
                <a:spcPts val="0"/>
              </a:spcAft>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a:p>
            <a:pPr indent="-88900" lvl="0" marL="0" marR="0" rtl="0" algn="l">
              <a:spcBef>
                <a:spcPts val="280"/>
              </a:spcBef>
              <a:spcAft>
                <a:spcPts val="0"/>
              </a:spcAft>
              <a:buClr>
                <a:srgbClr val="3F3F3F"/>
              </a:buClr>
              <a:buSzPts val="1400"/>
              <a:buFont typeface="Arial"/>
              <a:buNone/>
            </a:pPr>
            <a:r>
              <a:rPr b="0" i="0" lang="en" sz="1400" u="none" cap="none" strike="noStrike">
                <a:solidFill>
                  <a:srgbClr val="3F3F3F"/>
                </a:solidFill>
                <a:latin typeface="Arial"/>
                <a:ea typeface="Arial"/>
                <a:cs typeface="Arial"/>
                <a:sym typeface="Arial"/>
              </a:rPr>
              <a:t>The second data set is EachMovie (http://www.gatsby.ucl.ac.uk/~chuwei/data/EachMovie/eachmovie.html). This is an explicit voting example using data, with votes ranging in value from 0 to 5.</a:t>
            </a:r>
          </a:p>
          <a:p>
            <a:pPr indent="-88900" lvl="0" marL="0" marR="0" rtl="0" algn="l">
              <a:spcBef>
                <a:spcPts val="280"/>
              </a:spcBef>
              <a:spcAft>
                <a:spcPts val="0"/>
              </a:spcAft>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a:p>
            <a:pPr indent="-88900" lvl="0" marL="0" marR="0" rtl="0" algn="l">
              <a:spcBef>
                <a:spcPts val="280"/>
              </a:spcBef>
              <a:spcAft>
                <a:spcPts val="0"/>
              </a:spcAft>
              <a:buClr>
                <a:srgbClr val="3F3F3F"/>
              </a:buClr>
              <a:buSzPts val="1400"/>
              <a:buFont typeface="Arial"/>
              <a:buNone/>
            </a:pPr>
            <a:r>
              <a:rPr b="1" i="0" lang="en" sz="1400" u="none" cap="none" strike="noStrike">
                <a:solidFill>
                  <a:srgbClr val="3F3F3F"/>
                </a:solidFill>
                <a:latin typeface="Arial"/>
                <a:ea typeface="Arial"/>
                <a:cs typeface="Arial"/>
                <a:sym typeface="Arial"/>
              </a:rPr>
              <a:t>(2) Evaluation</a:t>
            </a:r>
          </a:p>
          <a:p>
            <a:pPr indent="-88900" lvl="0" marL="0" marR="0" rtl="0" algn="l">
              <a:spcBef>
                <a:spcPts val="280"/>
              </a:spcBef>
              <a:spcAft>
                <a:spcPts val="0"/>
              </a:spcAft>
              <a:buClr>
                <a:srgbClr val="3F3F3F"/>
              </a:buClr>
              <a:buSzPts val="1400"/>
              <a:buFont typeface="Arial"/>
              <a:buNone/>
            </a:pPr>
            <a:r>
              <a:rPr b="0" i="0" lang="en" sz="1400" u="none" cap="none" strike="noStrike">
                <a:solidFill>
                  <a:srgbClr val="3F3F3F"/>
                </a:solidFill>
                <a:latin typeface="Arial"/>
                <a:ea typeface="Arial"/>
                <a:cs typeface="Arial"/>
                <a:sym typeface="Arial"/>
              </a:rPr>
              <a:t>For the first data set, we use ranked scoring for evaluation and prefer the model  with higher rank score, as introduced in Paper 1. </a:t>
            </a:r>
          </a:p>
          <a:p>
            <a:pPr indent="-88900" lvl="0" marL="0" marR="0" rtl="0" algn="l">
              <a:spcBef>
                <a:spcPts val="280"/>
              </a:spcBef>
              <a:buClr>
                <a:srgbClr val="3F3F3F"/>
              </a:buClr>
              <a:buSzPts val="1400"/>
              <a:buFont typeface="Arial"/>
              <a:buNone/>
            </a:pPr>
            <a:r>
              <a:rPr b="0" i="0" lang="en" sz="1400" u="none" cap="none" strike="noStrike">
                <a:solidFill>
                  <a:srgbClr val="3F3F3F"/>
                </a:solidFill>
                <a:latin typeface="Arial"/>
                <a:ea typeface="Arial"/>
                <a:cs typeface="Arial"/>
                <a:sym typeface="Arial"/>
              </a:rPr>
              <a:t>And for the second data set, we use mean absolute error (MAE) and ROC           sensitivity, as introduced in Paper 2. We will prefer the model with lower MAE and higher ROC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2400" u="none" cap="none" strike="noStrike">
                <a:solidFill>
                  <a:srgbClr val="3F3F3F"/>
                </a:solidFill>
                <a:latin typeface="Arial"/>
                <a:ea typeface="Arial"/>
                <a:cs typeface="Arial"/>
                <a:sym typeface="Arial"/>
              </a:rPr>
              <a:t>4.1 Per</a:t>
            </a:r>
            <a:r>
              <a:rPr lang="en" sz="2400"/>
              <a:t>formance of Similarity Weighting</a:t>
            </a:r>
          </a:p>
        </p:txBody>
      </p:sp>
      <p:sp>
        <p:nvSpPr>
          <p:cNvPr id="99" name="Shape 99"/>
          <p:cNvSpPr txBox="1"/>
          <p:nvPr>
            <p:ph idx="1" type="body"/>
          </p:nvPr>
        </p:nvSpPr>
        <p:spPr>
          <a:xfrm>
            <a:off x="1979712" y="987574"/>
            <a:ext cx="6912768" cy="460648"/>
          </a:xfrm>
          <a:prstGeom prst="rect">
            <a:avLst/>
          </a:prstGeom>
          <a:noFill/>
          <a:ln>
            <a:noFill/>
          </a:ln>
        </p:spPr>
        <p:txBody>
          <a:bodyPr anchorCtr="0" anchor="ctr" bIns="45700" lIns="91425" rIns="91425" wrap="square" tIns="45700">
            <a:noAutofit/>
          </a:bodyPr>
          <a:lstStyle/>
          <a:p>
            <a:pPr indent="-127000" lvl="0" marL="0" marR="0" rtl="0" algn="l">
              <a:spcBef>
                <a:spcPts val="0"/>
              </a:spcBef>
              <a:buClr>
                <a:srgbClr val="3F3F3F"/>
              </a:buClr>
              <a:buSzPts val="2000"/>
              <a:buFont typeface="Arial"/>
              <a:buNone/>
            </a:pPr>
            <a:r>
              <a:rPr lang="en" sz="1400"/>
              <a:t>For simplicity, we first compute these similarity measures using data1, and then pick the best method and compare with SimRank using data2</a:t>
            </a:r>
          </a:p>
        </p:txBody>
      </p:sp>
      <p:grpSp>
        <p:nvGrpSpPr>
          <p:cNvPr id="100" name="Shape 100"/>
          <p:cNvGrpSpPr/>
          <p:nvPr/>
        </p:nvGrpSpPr>
        <p:grpSpPr>
          <a:xfrm>
            <a:off x="1979712" y="2718689"/>
            <a:ext cx="2050489" cy="878387"/>
            <a:chOff x="0" y="2923"/>
            <a:chExt cx="2050489" cy="878387"/>
          </a:xfrm>
        </p:grpSpPr>
        <p:sp>
          <p:nvSpPr>
            <p:cNvPr id="101" name="Shape 101"/>
            <p:cNvSpPr/>
            <p:nvPr/>
          </p:nvSpPr>
          <p:spPr>
            <a:xfrm>
              <a:off x="0" y="2923"/>
              <a:ext cx="1926468" cy="786240"/>
            </a:xfrm>
            <a:prstGeom prst="roundRect">
              <a:avLst>
                <a:gd fmla="val 16667" name="adj"/>
              </a:avLst>
            </a:prstGeom>
            <a:solidFill>
              <a:schemeClr val="accent1"/>
            </a:solidFill>
            <a:ln cap="flat" cmpd="sng" w="2540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txBox="1"/>
            <p:nvPr/>
          </p:nvSpPr>
          <p:spPr>
            <a:xfrm>
              <a:off x="38389" y="41310"/>
              <a:ext cx="2012100" cy="840000"/>
            </a:xfrm>
            <a:prstGeom prst="rect">
              <a:avLst/>
            </a:prstGeom>
            <a:noFill/>
            <a:ln>
              <a:noFill/>
            </a:ln>
          </p:spPr>
          <p:txBody>
            <a:bodyPr anchorCtr="0" anchor="ctr" bIns="30475" lIns="30475" rIns="30475" wrap="square" tIns="30475">
              <a:noAutofit/>
            </a:bodyPr>
            <a:lstStyle/>
            <a:p>
              <a:pPr indent="-50800" lvl="0" marL="0" marR="0" rtl="0" algn="l">
                <a:lnSpc>
                  <a:spcPct val="9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Notes: To compare the performance of these correlation methods, we control other components to be the same.</a:t>
              </a:r>
            </a:p>
          </p:txBody>
        </p:sp>
      </p:grpSp>
      <p:sp>
        <p:nvSpPr>
          <p:cNvPr id="103" name="Shape 103"/>
          <p:cNvSpPr txBox="1"/>
          <p:nvPr/>
        </p:nvSpPr>
        <p:spPr>
          <a:xfrm>
            <a:off x="1907704" y="3743186"/>
            <a:ext cx="6912768" cy="52322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 sz="1400" u="none" cap="none" strike="noStrike">
                <a:solidFill>
                  <a:schemeClr val="dk1"/>
                </a:solidFill>
                <a:latin typeface="Arial"/>
                <a:ea typeface="Arial"/>
                <a:cs typeface="Arial"/>
                <a:sym typeface="Arial"/>
              </a:rPr>
              <a:t>Discussion: from the output above, we see that the model with </a:t>
            </a:r>
            <a:r>
              <a:rPr lang="en">
                <a:solidFill>
                  <a:schemeClr val="dk1"/>
                </a:solidFill>
              </a:rPr>
              <a:t>Pearson correlation</a:t>
            </a:r>
            <a:r>
              <a:rPr b="0" i="0" lang="en" sz="1400" u="none" cap="none" strike="noStrike">
                <a:solidFill>
                  <a:schemeClr val="dk1"/>
                </a:solidFill>
                <a:latin typeface="Arial"/>
                <a:ea typeface="Arial"/>
                <a:cs typeface="Arial"/>
                <a:sym typeface="Arial"/>
              </a:rPr>
              <a:t> has the </a:t>
            </a:r>
            <a:r>
              <a:rPr lang="en">
                <a:solidFill>
                  <a:schemeClr val="dk1"/>
                </a:solidFill>
              </a:rPr>
              <a:t>highest rank score</a:t>
            </a:r>
            <a:r>
              <a:rPr b="0" i="0" lang="en" sz="1400" u="none" cap="none" strike="noStrike">
                <a:solidFill>
                  <a:schemeClr val="dk1"/>
                </a:solidFill>
                <a:latin typeface="Arial"/>
                <a:ea typeface="Arial"/>
                <a:cs typeface="Arial"/>
                <a:sym typeface="Arial"/>
              </a:rPr>
              <a:t>. In this case, we will prefer the model with </a:t>
            </a:r>
            <a:r>
              <a:rPr lang="en">
                <a:solidFill>
                  <a:schemeClr val="dk1"/>
                </a:solidFill>
              </a:rPr>
              <a:t>Pearson</a:t>
            </a:r>
            <a:r>
              <a:rPr b="0" i="0" lang="en" sz="1400" u="none" cap="none" strike="noStrike">
                <a:solidFill>
                  <a:schemeClr val="dk1"/>
                </a:solidFill>
                <a:latin typeface="Arial"/>
                <a:ea typeface="Arial"/>
                <a:cs typeface="Arial"/>
                <a:sym typeface="Arial"/>
              </a:rPr>
              <a:t>.</a:t>
            </a:r>
          </a:p>
        </p:txBody>
      </p:sp>
      <p:pic>
        <p:nvPicPr>
          <p:cNvPr id="104" name="Shape 104"/>
          <p:cNvPicPr preferRelativeResize="0"/>
          <p:nvPr/>
        </p:nvPicPr>
        <p:blipFill>
          <a:blip r:embed="rId3">
            <a:alphaModFix/>
          </a:blip>
          <a:stretch>
            <a:fillRect/>
          </a:stretch>
        </p:blipFill>
        <p:spPr>
          <a:xfrm>
            <a:off x="1979700" y="1661025"/>
            <a:ext cx="6840776" cy="96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619697" y="103175"/>
            <a:ext cx="7524300" cy="884400"/>
          </a:xfrm>
          <a:prstGeom prst="rect">
            <a:avLst/>
          </a:prstGeom>
        </p:spPr>
        <p:txBody>
          <a:bodyPr anchorCtr="0" anchor="t" bIns="91425" lIns="91425" rIns="91425" wrap="square" tIns="91425">
            <a:noAutofit/>
          </a:bodyPr>
          <a:lstStyle/>
          <a:p>
            <a:pPr lvl="0">
              <a:spcBef>
                <a:spcPts val="0"/>
              </a:spcBef>
              <a:buClr>
                <a:srgbClr val="3F3F3F"/>
              </a:buClr>
              <a:buSzPts val="3600"/>
              <a:buFont typeface="Arial"/>
              <a:buNone/>
            </a:pPr>
            <a:r>
              <a:rPr lang="en" sz="2400"/>
              <a:t>4.1 Performance of Similarity Weighting</a:t>
            </a:r>
          </a:p>
          <a:p>
            <a:pPr lvl="0">
              <a:spcBef>
                <a:spcPts val="0"/>
              </a:spcBef>
              <a:buNone/>
            </a:pPr>
            <a:r>
              <a:t/>
            </a:r>
            <a:endParaRPr/>
          </a:p>
        </p:txBody>
      </p:sp>
      <p:sp>
        <p:nvSpPr>
          <p:cNvPr id="110" name="Shape 110"/>
          <p:cNvSpPr txBox="1"/>
          <p:nvPr>
            <p:ph idx="2" type="body"/>
          </p:nvPr>
        </p:nvSpPr>
        <p:spPr>
          <a:xfrm>
            <a:off x="1925400" y="2623523"/>
            <a:ext cx="6912900" cy="2036400"/>
          </a:xfrm>
          <a:prstGeom prst="rect">
            <a:avLst/>
          </a:prstGeom>
        </p:spPr>
        <p:txBody>
          <a:bodyPr anchorCtr="0" anchor="t" bIns="91425" lIns="91425" rIns="91425" wrap="square" tIns="91425">
            <a:noAutofit/>
          </a:bodyPr>
          <a:lstStyle/>
          <a:p>
            <a:pPr lvl="0" rtl="0">
              <a:spcBef>
                <a:spcPts val="0"/>
              </a:spcBef>
              <a:buClr>
                <a:srgbClr val="3F3F3F"/>
              </a:buClr>
              <a:buSzPts val="1400"/>
              <a:buFont typeface="Arial"/>
              <a:buNone/>
            </a:pPr>
            <a:r>
              <a:rPr lang="en"/>
              <a:t>Discussion: from the output above, we see that the model with Pearson has lower MAE and higher ROC. In this case, we will prefer the model with Pearson correlation.</a:t>
            </a:r>
          </a:p>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1990050" y="1448075"/>
            <a:ext cx="7002451" cy="102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2400" u="none" cap="none" strike="noStrike">
                <a:solidFill>
                  <a:srgbClr val="3F3F3F"/>
                </a:solidFill>
                <a:latin typeface="Arial"/>
                <a:ea typeface="Arial"/>
                <a:cs typeface="Arial"/>
                <a:sym typeface="Arial"/>
              </a:rPr>
              <a:t>4.2 Perfor</a:t>
            </a:r>
            <a:r>
              <a:rPr lang="en" sz="2400"/>
              <a:t>mance of Significance Weighting</a:t>
            </a:r>
          </a:p>
        </p:txBody>
      </p:sp>
      <p:sp>
        <p:nvSpPr>
          <p:cNvPr id="117" name="Shape 117"/>
          <p:cNvSpPr txBox="1"/>
          <p:nvPr>
            <p:ph idx="2" type="body"/>
          </p:nvPr>
        </p:nvSpPr>
        <p:spPr>
          <a:xfrm>
            <a:off x="1619681" y="2623525"/>
            <a:ext cx="6912900" cy="2088300"/>
          </a:xfrm>
          <a:prstGeom prst="rect">
            <a:avLst/>
          </a:prstGeom>
          <a:noFill/>
          <a:ln>
            <a:noFill/>
          </a:ln>
        </p:spPr>
        <p:txBody>
          <a:bodyPr anchorCtr="0" anchor="t" bIns="45700" lIns="396000" rIns="91425" wrap="square" tIns="45700">
            <a:noAutofit/>
          </a:bodyPr>
          <a:lstStyle/>
          <a:p>
            <a:pPr indent="-88900" lvl="0" marL="0" marR="0" rtl="0" algn="l">
              <a:spcBef>
                <a:spcPts val="0"/>
              </a:spcBef>
              <a:spcAft>
                <a:spcPts val="0"/>
              </a:spcAft>
              <a:buClr>
                <a:srgbClr val="3F3F3F"/>
              </a:buClr>
              <a:buSzPts val="1400"/>
              <a:buFont typeface="Arial"/>
              <a:buNone/>
            </a:pPr>
            <a:r>
              <a:rPr b="0" i="0" lang="en" sz="1400" u="none" cap="none" strike="noStrike">
                <a:solidFill>
                  <a:srgbClr val="3F3F3F"/>
                </a:solidFill>
                <a:latin typeface="Arial"/>
                <a:ea typeface="Arial"/>
                <a:cs typeface="Arial"/>
                <a:sym typeface="Arial"/>
              </a:rPr>
              <a:t>Discussion: from the output above, we see that the model with </a:t>
            </a:r>
            <a:r>
              <a:rPr lang="en"/>
              <a:t>significance weighting</a:t>
            </a:r>
            <a:r>
              <a:rPr b="0" i="0" lang="en" sz="1400" u="none" cap="none" strike="noStrike">
                <a:solidFill>
                  <a:srgbClr val="3F3F3F"/>
                </a:solidFill>
                <a:latin typeface="Arial"/>
                <a:ea typeface="Arial"/>
                <a:cs typeface="Arial"/>
                <a:sym typeface="Arial"/>
              </a:rPr>
              <a:t> </a:t>
            </a:r>
            <a:r>
              <a:rPr lang="en"/>
              <a:t>has much better performance</a:t>
            </a:r>
            <a:r>
              <a:rPr b="0" i="0" lang="en" sz="1400" u="none" cap="none" strike="noStrike">
                <a:solidFill>
                  <a:srgbClr val="3F3F3F"/>
                </a:solidFill>
                <a:latin typeface="Arial"/>
                <a:ea typeface="Arial"/>
                <a:cs typeface="Arial"/>
                <a:sym typeface="Arial"/>
              </a:rPr>
              <a:t>. In this case, we will prefer the model with significance weighting.</a:t>
            </a:r>
          </a:p>
          <a:p>
            <a:pPr indent="-88900" lvl="0" marL="0" marR="0" rtl="0" algn="l">
              <a:spcBef>
                <a:spcPts val="280"/>
              </a:spcBef>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p:txBody>
      </p:sp>
      <p:pic>
        <p:nvPicPr>
          <p:cNvPr id="118" name="Shape 118"/>
          <p:cNvPicPr preferRelativeResize="0"/>
          <p:nvPr/>
        </p:nvPicPr>
        <p:blipFill>
          <a:blip r:embed="rId3">
            <a:alphaModFix/>
          </a:blip>
          <a:stretch>
            <a:fillRect/>
          </a:stretch>
        </p:blipFill>
        <p:spPr>
          <a:xfrm>
            <a:off x="1763813" y="1151872"/>
            <a:ext cx="7236057" cy="870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1619672" y="0"/>
            <a:ext cx="7524328" cy="884466"/>
          </a:xfrm>
          <a:prstGeom prst="rect">
            <a:avLst/>
          </a:prstGeom>
          <a:noFill/>
          <a:ln>
            <a:noFill/>
          </a:ln>
        </p:spPr>
        <p:txBody>
          <a:bodyPr anchorCtr="0" anchor="ctr" bIns="45700" lIns="91425" rIns="91425" wrap="square" tIns="45700">
            <a:noAutofit/>
          </a:bodyPr>
          <a:lstStyle/>
          <a:p>
            <a:pPr indent="-228600" lvl="0" marL="0" marR="0" rtl="0" algn="l">
              <a:spcBef>
                <a:spcPts val="0"/>
              </a:spcBef>
              <a:buClr>
                <a:srgbClr val="3F3F3F"/>
              </a:buClr>
              <a:buSzPts val="3600"/>
              <a:buFont typeface="Arial"/>
              <a:buNone/>
            </a:pPr>
            <a:r>
              <a:rPr b="1" i="0" lang="en" sz="2400" u="none" cap="none" strike="noStrike">
                <a:solidFill>
                  <a:srgbClr val="3F3F3F"/>
                </a:solidFill>
                <a:latin typeface="Arial"/>
                <a:ea typeface="Arial"/>
                <a:cs typeface="Arial"/>
                <a:sym typeface="Arial"/>
              </a:rPr>
              <a:t>4.3 Pe</a:t>
            </a:r>
            <a:r>
              <a:rPr lang="en" sz="2400"/>
              <a:t>rformance of Variance Weighting </a:t>
            </a:r>
          </a:p>
        </p:txBody>
      </p:sp>
      <p:sp>
        <p:nvSpPr>
          <p:cNvPr id="124" name="Shape 124"/>
          <p:cNvSpPr txBox="1"/>
          <p:nvPr>
            <p:ph idx="1" type="body"/>
          </p:nvPr>
        </p:nvSpPr>
        <p:spPr>
          <a:xfrm>
            <a:off x="1979712" y="987574"/>
            <a:ext cx="6912768" cy="460648"/>
          </a:xfrm>
          <a:prstGeom prst="rect">
            <a:avLst/>
          </a:prstGeom>
          <a:noFill/>
          <a:ln>
            <a:noFill/>
          </a:ln>
        </p:spPr>
        <p:txBody>
          <a:bodyPr anchorCtr="0" anchor="ctr" bIns="45700" lIns="91425" rIns="91425" wrap="square" tIns="45700">
            <a:noAutofit/>
          </a:bodyPr>
          <a:lstStyle/>
          <a:p>
            <a:pPr indent="-127000" lvl="0" marL="0" marR="0" rtl="0" algn="l">
              <a:spcBef>
                <a:spcPts val="0"/>
              </a:spcBef>
              <a:buClr>
                <a:srgbClr val="3F3F3F"/>
              </a:buClr>
              <a:buSzPts val="2000"/>
              <a:buFont typeface="Arial"/>
              <a:buNone/>
            </a:pPr>
            <a:r>
              <a:t/>
            </a:r>
            <a:endParaRPr b="0" i="0" sz="2000" u="none" cap="none" strike="noStrike">
              <a:solidFill>
                <a:srgbClr val="3F3F3F"/>
              </a:solidFill>
              <a:latin typeface="Arial"/>
              <a:ea typeface="Arial"/>
              <a:cs typeface="Arial"/>
              <a:sym typeface="Arial"/>
            </a:endParaRPr>
          </a:p>
        </p:txBody>
      </p:sp>
      <p:sp>
        <p:nvSpPr>
          <p:cNvPr id="125" name="Shape 125"/>
          <p:cNvSpPr txBox="1"/>
          <p:nvPr>
            <p:ph idx="2" type="body"/>
          </p:nvPr>
        </p:nvSpPr>
        <p:spPr>
          <a:xfrm>
            <a:off x="1990056" y="2499742"/>
            <a:ext cx="6912768" cy="2160240"/>
          </a:xfrm>
          <a:prstGeom prst="rect">
            <a:avLst/>
          </a:prstGeom>
          <a:noFill/>
          <a:ln>
            <a:noFill/>
          </a:ln>
        </p:spPr>
        <p:txBody>
          <a:bodyPr anchorCtr="0" anchor="t" bIns="45700" lIns="396000" rIns="91425" wrap="square" tIns="45700">
            <a:noAutofit/>
          </a:bodyPr>
          <a:lstStyle/>
          <a:p>
            <a:pPr indent="-88900" lvl="0" marL="0" marR="0" rtl="0" algn="l">
              <a:spcBef>
                <a:spcPts val="0"/>
              </a:spcBef>
              <a:spcAft>
                <a:spcPts val="0"/>
              </a:spcAft>
              <a:buClr>
                <a:srgbClr val="3F3F3F"/>
              </a:buClr>
              <a:buSzPts val="1400"/>
              <a:buFont typeface="Arial"/>
              <a:buNone/>
            </a:pPr>
            <a:r>
              <a:rPr b="0" i="0" lang="en" sz="1400" u="none" cap="none" strike="noStrike">
                <a:solidFill>
                  <a:srgbClr val="3F3F3F"/>
                </a:solidFill>
                <a:latin typeface="Arial"/>
                <a:ea typeface="Arial"/>
                <a:cs typeface="Arial"/>
                <a:sym typeface="Arial"/>
              </a:rPr>
              <a:t>Discussion: from the output above, we see that the model with </a:t>
            </a:r>
            <a:r>
              <a:rPr lang="en"/>
              <a:t>variance weighting</a:t>
            </a:r>
            <a:r>
              <a:rPr b="0" i="0" lang="en" sz="1400" u="none" cap="none" strike="noStrike">
                <a:solidFill>
                  <a:srgbClr val="3F3F3F"/>
                </a:solidFill>
                <a:latin typeface="Arial"/>
                <a:ea typeface="Arial"/>
                <a:cs typeface="Arial"/>
                <a:sym typeface="Arial"/>
              </a:rPr>
              <a:t> has </a:t>
            </a:r>
            <a:r>
              <a:rPr lang="en"/>
              <a:t>almost the same performance as the model without </a:t>
            </a:r>
            <a:r>
              <a:rPr b="0" i="0" lang="en" sz="1400" u="none" cap="none" strike="noStrike">
                <a:solidFill>
                  <a:srgbClr val="3F3F3F"/>
                </a:solidFill>
                <a:latin typeface="Arial"/>
                <a:ea typeface="Arial"/>
                <a:cs typeface="Arial"/>
                <a:sym typeface="Arial"/>
              </a:rPr>
              <a:t>. In this case, we will </a:t>
            </a:r>
            <a:r>
              <a:rPr lang="en"/>
              <a:t>prefer</a:t>
            </a:r>
            <a:r>
              <a:rPr b="0" i="0" lang="en" sz="1400" u="none" cap="none" strike="noStrike">
                <a:solidFill>
                  <a:srgbClr val="3F3F3F"/>
                </a:solidFill>
                <a:latin typeface="Arial"/>
                <a:ea typeface="Arial"/>
                <a:cs typeface="Arial"/>
                <a:sym typeface="Arial"/>
              </a:rPr>
              <a:t> the model with</a:t>
            </a:r>
            <a:r>
              <a:rPr lang="en"/>
              <a:t>out variance weighting</a:t>
            </a:r>
            <a:r>
              <a:rPr b="0" i="0" lang="en" sz="1400" u="none" cap="none" strike="noStrike">
                <a:solidFill>
                  <a:srgbClr val="3F3F3F"/>
                </a:solidFill>
                <a:latin typeface="Arial"/>
                <a:ea typeface="Arial"/>
                <a:cs typeface="Arial"/>
                <a:sym typeface="Arial"/>
              </a:rPr>
              <a:t>.</a:t>
            </a:r>
          </a:p>
          <a:p>
            <a:pPr indent="-88900" lvl="0" marL="0" marR="0" rtl="0" algn="l">
              <a:spcBef>
                <a:spcPts val="280"/>
              </a:spcBef>
              <a:buClr>
                <a:srgbClr val="3F3F3F"/>
              </a:buClr>
              <a:buSzPts val="1400"/>
              <a:buFont typeface="Arial"/>
              <a:buNone/>
            </a:pPr>
            <a:r>
              <a:t/>
            </a:r>
            <a:endParaRPr b="0" i="0" sz="1400" u="none" cap="none" strike="noStrike">
              <a:solidFill>
                <a:srgbClr val="3F3F3F"/>
              </a:solidFill>
              <a:latin typeface="Arial"/>
              <a:ea typeface="Arial"/>
              <a:cs typeface="Arial"/>
              <a:sym typeface="Arial"/>
            </a:endParaRPr>
          </a:p>
        </p:txBody>
      </p:sp>
      <p:pic>
        <p:nvPicPr>
          <p:cNvPr id="126" name="Shape 126"/>
          <p:cNvPicPr preferRelativeResize="0"/>
          <p:nvPr/>
        </p:nvPicPr>
        <p:blipFill>
          <a:blip r:embed="rId3">
            <a:alphaModFix/>
          </a:blip>
          <a:stretch>
            <a:fillRect/>
          </a:stretch>
        </p:blipFill>
        <p:spPr>
          <a:xfrm>
            <a:off x="1979700" y="884475"/>
            <a:ext cx="7083524" cy="10918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