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71" r:id="rId8"/>
    <p:sldId id="278" r:id="rId9"/>
    <p:sldId id="277" r:id="rId10"/>
    <p:sldId id="270" r:id="rId11"/>
    <p:sldId id="282" r:id="rId12"/>
    <p:sldId id="279" r:id="rId13"/>
    <p:sldId id="281" r:id="rId14"/>
    <p:sldId id="280" r:id="rId15"/>
    <p:sldId id="269" r:id="rId16"/>
    <p:sldId id="283" r:id="rId17"/>
    <p:sldId id="284" r:id="rId18"/>
    <p:sldId id="259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2" autoAdjust="0"/>
    <p:restoredTop sz="94660"/>
  </p:normalViewPr>
  <p:slideViewPr>
    <p:cSldViewPr snapToGrid="0">
      <p:cViewPr>
        <p:scale>
          <a:sx n="66" d="100"/>
          <a:sy n="66" d="100"/>
        </p:scale>
        <p:origin x="7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278D-E212-48B6-B371-0C8F8F3143D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FB3B1BB-BAAA-4829-9841-FFE8649C2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42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278D-E212-48B6-B371-0C8F8F3143D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B1BB-BAAA-4829-9841-FFE8649C2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63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278D-E212-48B6-B371-0C8F8F3143D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B1BB-BAAA-4829-9841-FFE8649C2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706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8C278D-E212-48B6-B371-0C8F8F3143D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B3B1BB-BAAA-4829-9841-FFE8649C2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542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278D-E212-48B6-B371-0C8F8F3143D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B1BB-BAAA-4829-9841-FFE8649C2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08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278D-E212-48B6-B371-0C8F8F3143D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B1BB-BAAA-4829-9841-FFE8649C2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75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78C278D-E212-48B6-B371-0C8F8F3143D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FB3B1BB-BAAA-4829-9841-FFE8649C2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6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278D-E212-48B6-B371-0C8F8F3143D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B1BB-BAAA-4829-9841-FFE8649C2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50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278D-E212-48B6-B371-0C8F8F3143D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B1BB-BAAA-4829-9841-FFE8649C2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42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278D-E212-48B6-B371-0C8F8F3143D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B1BB-BAAA-4829-9841-FFE8649C2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05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278D-E212-48B6-B371-0C8F8F3143D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B1BB-BAAA-4829-9841-FFE8649C2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63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278D-E212-48B6-B371-0C8F8F3143D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B1BB-BAAA-4829-9841-FFE8649C2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11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278D-E212-48B6-B371-0C8F8F3143D5}" type="datetimeFigureOut">
              <a:rPr lang="en-GB" smtClean="0"/>
              <a:t>15/06/2021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B1BB-BAAA-4829-9841-FFE8649C2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77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78C278D-E212-48B6-B371-0C8F8F3143D5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FB3B1BB-BAAA-4829-9841-FFE8649C2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20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FEA6-A075-473B-90AD-CAE64A4E1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Predictors of chocolate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AB6BA-23DC-4AC7-808F-50134972B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Caroline Hussey</a:t>
            </a:r>
          </a:p>
          <a:p>
            <a:r>
              <a:rPr lang="en-GB" dirty="0"/>
              <a:t>Codecademy Data Science Project</a:t>
            </a:r>
          </a:p>
          <a:p>
            <a:r>
              <a:rPr lang="en-GB" dirty="0"/>
              <a:t>June 2021</a:t>
            </a:r>
          </a:p>
        </p:txBody>
      </p:sp>
    </p:spTree>
    <p:extLst>
      <p:ext uri="{BB962C8B-B14F-4D97-AF65-F5344CB8AC3E}">
        <p14:creationId xmlns:p14="http://schemas.microsoft.com/office/powerpoint/2010/main" val="132021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5372-B6E2-4881-BEAF-6E74D3DF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97988"/>
          </a:xfrm>
        </p:spPr>
        <p:txBody>
          <a:bodyPr/>
          <a:lstStyle/>
          <a:p>
            <a:r>
              <a:rPr lang="en-US" sz="3200" dirty="0"/>
              <a:t>top 10 average ratings for Bean origin grouped by year</a:t>
            </a:r>
            <a:endParaRPr lang="en-GB" sz="3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08B9BD-EFC1-4791-8039-71A9ECDDF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28814"/>
              </p:ext>
            </p:extLst>
          </p:nvPr>
        </p:nvGraphicFramePr>
        <p:xfrm>
          <a:off x="7464391" y="1279652"/>
          <a:ext cx="3850105" cy="3917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3166">
                  <a:extLst>
                    <a:ext uri="{9D8B030D-6E8A-4147-A177-3AD203B41FA5}">
                      <a16:colId xmlns:a16="http://schemas.microsoft.com/office/drawing/2014/main" val="3592286172"/>
                    </a:ext>
                  </a:extLst>
                </a:gridCol>
                <a:gridCol w="884484">
                  <a:extLst>
                    <a:ext uri="{9D8B030D-6E8A-4147-A177-3AD203B41FA5}">
                      <a16:colId xmlns:a16="http://schemas.microsoft.com/office/drawing/2014/main" val="655550371"/>
                    </a:ext>
                  </a:extLst>
                </a:gridCol>
                <a:gridCol w="832455">
                  <a:extLst>
                    <a:ext uri="{9D8B030D-6E8A-4147-A177-3AD203B41FA5}">
                      <a16:colId xmlns:a16="http://schemas.microsoft.com/office/drawing/2014/main" val="1669933157"/>
                    </a:ext>
                  </a:extLst>
                </a:gridCol>
              </a:tblGrid>
              <a:tr h="65940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Origin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Date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3073821381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Chuao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338373270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Toscano Black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899866610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ABOCFA Coop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50712635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Alto Beni, Cru Savage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651144624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Asante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68311249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Bali, Sukrama Bros. Farm, Melaya,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920004265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Bellavista Coop, #225, LR, MC, CG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612157331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Cabosse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082826473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Carenero Superior, Urrutia, Barlo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50548096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Chuao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736978289"/>
                  </a:ext>
                </a:extLst>
              </a:tr>
            </a:tbl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CA59FE6-6DF3-4D59-856B-655A8C3A98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86392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Bean origin reports the local origin of the cocoa product.  This can refer to a region in a country, a farm, or a co-operative.</a:t>
            </a:r>
          </a:p>
          <a:p>
            <a:r>
              <a:rPr lang="en-GB" dirty="0"/>
              <a:t>The highest average rated chocolate product based on bean origin is </a:t>
            </a:r>
            <a:r>
              <a:rPr lang="en-GB" dirty="0" err="1"/>
              <a:t>Chuao</a:t>
            </a:r>
            <a:r>
              <a:rPr lang="en-GB" dirty="0"/>
              <a:t>, with an average rating of 5.0. in 2007. </a:t>
            </a:r>
          </a:p>
          <a:p>
            <a:r>
              <a:rPr lang="en-GB" dirty="0"/>
              <a:t>A closer look at products whose origin is </a:t>
            </a:r>
            <a:r>
              <a:rPr lang="en-GB" dirty="0" err="1"/>
              <a:t>Chuao</a:t>
            </a:r>
            <a:r>
              <a:rPr lang="en-GB" dirty="0"/>
              <a:t> show that beans originating from here were marketed throughout the timescale covered in this dataset.  These products received good ratings (3.5+) in 2006, 2007, 2011 and 2015, but ratings on other years showed average or less than average ratings. 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25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5372-B6E2-4881-BEAF-6E74D3DF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97988"/>
          </a:xfrm>
        </p:spPr>
        <p:txBody>
          <a:bodyPr/>
          <a:lstStyle/>
          <a:p>
            <a:r>
              <a:rPr lang="en-US" sz="3200" dirty="0"/>
              <a:t>top 10 average ratings for broad bean origin</a:t>
            </a:r>
            <a:endParaRPr lang="en-GB" sz="32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CA59FE6-6DF3-4D59-856B-655A8C3A98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Broad Bean Origin reports the wider origins of the cocoa product.  </a:t>
            </a:r>
          </a:p>
          <a:p>
            <a:r>
              <a:rPr lang="en-GB" dirty="0"/>
              <a:t>Usually refers to the country of origin</a:t>
            </a:r>
          </a:p>
          <a:p>
            <a:r>
              <a:rPr lang="en-GB" dirty="0"/>
              <a:t>Top Rated chocolate products from broad bean origins average review is 4.0.</a:t>
            </a:r>
          </a:p>
          <a:p>
            <a:r>
              <a:rPr lang="en-GB" dirty="0"/>
              <a:t>Top rated products based on broad bean origin include mixed origin products</a:t>
            </a:r>
          </a:p>
          <a:p>
            <a:r>
              <a:rPr lang="en-GB" dirty="0"/>
              <a:t>Dominican Republic/Madagascar, </a:t>
            </a:r>
            <a:r>
              <a:rPr lang="en-GB" dirty="0" err="1"/>
              <a:t>Gre</a:t>
            </a:r>
            <a:r>
              <a:rPr lang="en-GB" dirty="0"/>
              <a:t>./PNG/Hawaii/Haiti/Madagascar, Tobago, Venezuela/ Bolivia/</a:t>
            </a:r>
            <a:r>
              <a:rPr lang="en-GB" dirty="0" err="1"/>
              <a:t>Dominicn</a:t>
            </a:r>
            <a:r>
              <a:rPr lang="en-GB" dirty="0"/>
              <a:t> Republic, and Venezuela/ Java are the highest rated broad bean origins in the products rated.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AD62DD-8DC0-4DCA-84C1-C47290A7A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02335"/>
              </p:ext>
            </p:extLst>
          </p:nvPr>
        </p:nvGraphicFramePr>
        <p:xfrm>
          <a:off x="7464391" y="1279652"/>
          <a:ext cx="3850105" cy="3917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3166">
                  <a:extLst>
                    <a:ext uri="{9D8B030D-6E8A-4147-A177-3AD203B41FA5}">
                      <a16:colId xmlns:a16="http://schemas.microsoft.com/office/drawing/2014/main" val="3592286172"/>
                    </a:ext>
                  </a:extLst>
                </a:gridCol>
                <a:gridCol w="1716939">
                  <a:extLst>
                    <a:ext uri="{9D8B030D-6E8A-4147-A177-3AD203B41FA5}">
                      <a16:colId xmlns:a16="http://schemas.microsoft.com/office/drawing/2014/main" val="655550371"/>
                    </a:ext>
                  </a:extLst>
                </a:gridCol>
              </a:tblGrid>
              <a:tr h="65940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Broad Bean Origin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 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3073821381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Dom. Rep., Madagascar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338373270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Gre., PNG, Haw., Haiti, Mad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899866610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Tobago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50712635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Ven, Bolivia, D.R.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651144624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Venezuela, Java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68311249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DR, Ecuador, Peru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920004265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Dominican Rep., Bali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612157331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PNG, Vanuatu, Mad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082826473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Peru, Belize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50548096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South America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736978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7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5372-B6E2-4881-BEAF-6E74D3DF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97988"/>
          </a:xfrm>
        </p:spPr>
        <p:txBody>
          <a:bodyPr/>
          <a:lstStyle/>
          <a:p>
            <a:r>
              <a:rPr lang="en-US" sz="3200" dirty="0"/>
              <a:t>top 10 average ratings for bean type grouped by year</a:t>
            </a:r>
            <a:endParaRPr lang="en-GB" sz="3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08B9BD-EFC1-4791-8039-71A9ECDDF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174037"/>
              </p:ext>
            </p:extLst>
          </p:nvPr>
        </p:nvGraphicFramePr>
        <p:xfrm>
          <a:off x="8871161" y="1580271"/>
          <a:ext cx="2837848" cy="3661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7971">
                  <a:extLst>
                    <a:ext uri="{9D8B030D-6E8A-4147-A177-3AD203B41FA5}">
                      <a16:colId xmlns:a16="http://schemas.microsoft.com/office/drawing/2014/main" val="3592286172"/>
                    </a:ext>
                  </a:extLst>
                </a:gridCol>
                <a:gridCol w="746288">
                  <a:extLst>
                    <a:ext uri="{9D8B030D-6E8A-4147-A177-3AD203B41FA5}">
                      <a16:colId xmlns:a16="http://schemas.microsoft.com/office/drawing/2014/main" val="655550371"/>
                    </a:ext>
                  </a:extLst>
                </a:gridCol>
                <a:gridCol w="613589">
                  <a:extLst>
                    <a:ext uri="{9D8B030D-6E8A-4147-A177-3AD203B41FA5}">
                      <a16:colId xmlns:a16="http://schemas.microsoft.com/office/drawing/2014/main" val="1669933157"/>
                    </a:ext>
                  </a:extLst>
                </a:gridCol>
              </a:tblGrid>
              <a:tr h="35892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Bean Type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Year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3073821381"/>
                  </a:ext>
                </a:extLst>
              </a:tr>
              <a:tr h="32862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Criollo (</a:t>
                      </a:r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Ocumare</a:t>
                      </a: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67)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338373270"/>
                  </a:ext>
                </a:extLst>
              </a:tr>
              <a:tr h="32862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Criollo (Wild)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899866610"/>
                  </a:ext>
                </a:extLst>
              </a:tr>
              <a:tr h="32862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Criollo, Trinitario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50712635"/>
                  </a:ext>
                </a:extLst>
              </a:tr>
              <a:tr h="328629">
                <a:tc>
                  <a:txBody>
                    <a:bodyPr/>
                    <a:lstStyle/>
                    <a:p>
                      <a:pPr algn="l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651144624"/>
                  </a:ext>
                </a:extLst>
              </a:tr>
              <a:tr h="32862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Beniano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3.875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68311249"/>
                  </a:ext>
                </a:extLst>
              </a:tr>
              <a:tr h="32862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Trinitario (85% Criollo)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3.875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920004265"/>
                  </a:ext>
                </a:extLst>
              </a:tr>
              <a:tr h="32862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Amazon mix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612157331"/>
                  </a:ext>
                </a:extLst>
              </a:tr>
              <a:tr h="32862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Amazon, ICS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082826473"/>
                  </a:ext>
                </a:extLst>
              </a:tr>
              <a:tr h="32862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Blend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505480967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Blend-Forastero,Criollo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736978289"/>
                  </a:ext>
                </a:extLst>
              </a:tr>
            </a:tbl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CA59FE6-6DF3-4D59-856B-655A8C3A98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4972069" cy="342925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 significant number of null values in this dataset, so null values were removed prior to analysis</a:t>
            </a:r>
          </a:p>
          <a:p>
            <a:r>
              <a:rPr lang="en-GB" dirty="0"/>
              <a:t>Bean Types analysed both overall and grouped by year to compare the ratings of bean types in these categories. </a:t>
            </a:r>
          </a:p>
          <a:p>
            <a:r>
              <a:rPr lang="en-GB" dirty="0"/>
              <a:t>Criollo – both wild and </a:t>
            </a:r>
            <a:r>
              <a:rPr lang="en-GB" dirty="0" err="1"/>
              <a:t>Ocumare</a:t>
            </a:r>
            <a:r>
              <a:rPr lang="en-GB" dirty="0"/>
              <a:t> 67 - Bean Type shows the highest average rating amongst bean types both overall and in 2006 and 2007 with an average rating of 4.0.</a:t>
            </a:r>
          </a:p>
          <a:p>
            <a:r>
              <a:rPr lang="en-GB" dirty="0"/>
              <a:t>A closer look shows that overall products with Criollo beans have an average overall rating (3.2), and when grouped by year the average rating each year is also about average.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F7E746-BC63-449E-BD29-858577466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45160"/>
              </p:ext>
            </p:extLst>
          </p:nvPr>
        </p:nvGraphicFramePr>
        <p:xfrm>
          <a:off x="6449172" y="1580271"/>
          <a:ext cx="2347825" cy="366192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00822">
                  <a:extLst>
                    <a:ext uri="{9D8B030D-6E8A-4147-A177-3AD203B41FA5}">
                      <a16:colId xmlns:a16="http://schemas.microsoft.com/office/drawing/2014/main" val="3592286172"/>
                    </a:ext>
                  </a:extLst>
                </a:gridCol>
                <a:gridCol w="1047003">
                  <a:extLst>
                    <a:ext uri="{9D8B030D-6E8A-4147-A177-3AD203B41FA5}">
                      <a16:colId xmlns:a16="http://schemas.microsoft.com/office/drawing/2014/main" val="655550371"/>
                    </a:ext>
                  </a:extLst>
                </a:gridCol>
              </a:tblGrid>
              <a:tr h="40333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Bean Type (Overall)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Review 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3073821381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Criollo (</a:t>
                      </a:r>
                      <a:r>
                        <a:rPr lang="en-GB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Ocumare</a:t>
                      </a:r>
                      <a:r>
                        <a:rPr lang="en-GB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67)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338373270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Criollo (Wild)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899866610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Trinitario</a:t>
                      </a:r>
                      <a:r>
                        <a:rPr lang="en-GB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(85% Criollo)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3.875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50712635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Amazon mix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3.75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651144624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Blend-Forastero,Criollo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3.75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68311249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Criollo (</a:t>
                      </a:r>
                      <a:r>
                        <a:rPr lang="en-GB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Ocumare</a:t>
                      </a:r>
                      <a:r>
                        <a:rPr lang="en-GB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77)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3.75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920004265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Forastero (</a:t>
                      </a:r>
                      <a:r>
                        <a:rPr lang="en-GB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Amelonado</a:t>
                      </a:r>
                      <a:r>
                        <a:rPr lang="en-GB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3.75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612157331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Trinitario</a:t>
                      </a:r>
                      <a:r>
                        <a:rPr lang="en-GB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Nacional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3.75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082826473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Trinitario</a:t>
                      </a:r>
                      <a:r>
                        <a:rPr lang="en-GB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TCGA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3.75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50548096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Amazon, ICS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3.625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736978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1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5372-B6E2-4881-BEAF-6E74D3DF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97988"/>
          </a:xfrm>
        </p:spPr>
        <p:txBody>
          <a:bodyPr/>
          <a:lstStyle/>
          <a:p>
            <a:r>
              <a:rPr lang="en-US" sz="3200" dirty="0"/>
              <a:t>top 10 average ratings for Company grouped by year</a:t>
            </a:r>
            <a:endParaRPr lang="en-GB" sz="3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08B9BD-EFC1-4791-8039-71A9ECDDF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687259"/>
              </p:ext>
            </p:extLst>
          </p:nvPr>
        </p:nvGraphicFramePr>
        <p:xfrm>
          <a:off x="7464391" y="1279652"/>
          <a:ext cx="3850105" cy="3917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3166">
                  <a:extLst>
                    <a:ext uri="{9D8B030D-6E8A-4147-A177-3AD203B41FA5}">
                      <a16:colId xmlns:a16="http://schemas.microsoft.com/office/drawing/2014/main" val="3592286172"/>
                    </a:ext>
                  </a:extLst>
                </a:gridCol>
                <a:gridCol w="1716939">
                  <a:extLst>
                    <a:ext uri="{9D8B030D-6E8A-4147-A177-3AD203B41FA5}">
                      <a16:colId xmlns:a16="http://schemas.microsoft.com/office/drawing/2014/main" val="655550371"/>
                    </a:ext>
                  </a:extLst>
                </a:gridCol>
              </a:tblGrid>
              <a:tr h="65940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Company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 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3073821381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Tobago Estate (Pralus)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1338373270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Heirloom Cacao Preservation (</a:t>
                      </a:r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Zokoko</a:t>
                      </a: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)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3.875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3899866610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Ocelot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3.875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2250712635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Amedei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3.846154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651144624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Matale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3.8125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468311249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Patric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3.791667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920004265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Idilio (Felchlin)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3.775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612157331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Acalli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4082826473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Chocola'te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250548096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Christopher Morel (Felchlin)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2736978289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EEA690-958F-4CC2-A150-B68684D1E9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7136" y="1279652"/>
            <a:ext cx="5388864" cy="3429255"/>
          </a:xfrm>
        </p:spPr>
        <p:txBody>
          <a:bodyPr/>
          <a:lstStyle/>
          <a:p>
            <a:r>
              <a:rPr lang="en-GB" dirty="0"/>
              <a:t>Tobago Estate (</a:t>
            </a:r>
            <a:r>
              <a:rPr lang="en-GB" dirty="0" err="1"/>
              <a:t>Pralus</a:t>
            </a:r>
            <a:r>
              <a:rPr lang="en-GB" dirty="0"/>
              <a:t>) shows the highest average of ratings amongst companies with an average rating of 4.0.</a:t>
            </a:r>
          </a:p>
          <a:p>
            <a:r>
              <a:rPr lang="en-GB" dirty="0"/>
              <a:t>A closer look shows only one product review for Tobago Estate (</a:t>
            </a:r>
            <a:r>
              <a:rPr lang="en-GB" dirty="0" err="1"/>
              <a:t>Pralus</a:t>
            </a:r>
            <a:r>
              <a:rPr lang="en-GB" dirty="0"/>
              <a:t>) – in 2012.</a:t>
            </a:r>
          </a:p>
          <a:p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Heirloom Cacao Preservation (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Zokoko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) and </a:t>
            </a:r>
            <a:r>
              <a:rPr lang="en-GB" dirty="0"/>
              <a:t>Ocelot both have only two product entries (Heirloom in 2016 and Ocelot in 2015). Both companies received a rating of 3.75 and a second of 4.0, giving an average rating of 3.875 for both companies.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068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5372-B6E2-4881-BEAF-6E74D3DF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97988"/>
          </a:xfrm>
        </p:spPr>
        <p:txBody>
          <a:bodyPr/>
          <a:lstStyle/>
          <a:p>
            <a:r>
              <a:rPr lang="en-US" sz="3200" dirty="0"/>
              <a:t>top 10 average ratings for Company Location grouped by year</a:t>
            </a:r>
            <a:endParaRPr lang="en-GB" sz="3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08B9BD-EFC1-4791-8039-71A9ECDDF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15173"/>
              </p:ext>
            </p:extLst>
          </p:nvPr>
        </p:nvGraphicFramePr>
        <p:xfrm>
          <a:off x="6532100" y="1289030"/>
          <a:ext cx="3009868" cy="3917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9092">
                  <a:extLst>
                    <a:ext uri="{9D8B030D-6E8A-4147-A177-3AD203B41FA5}">
                      <a16:colId xmlns:a16="http://schemas.microsoft.com/office/drawing/2014/main" val="3592286172"/>
                    </a:ext>
                  </a:extLst>
                </a:gridCol>
                <a:gridCol w="680400">
                  <a:extLst>
                    <a:ext uri="{9D8B030D-6E8A-4147-A177-3AD203B41FA5}">
                      <a16:colId xmlns:a16="http://schemas.microsoft.com/office/drawing/2014/main" val="655550371"/>
                    </a:ext>
                  </a:extLst>
                </a:gridCol>
                <a:gridCol w="640376">
                  <a:extLst>
                    <a:ext uri="{9D8B030D-6E8A-4147-A177-3AD203B41FA5}">
                      <a16:colId xmlns:a16="http://schemas.microsoft.com/office/drawing/2014/main" val="1669933157"/>
                    </a:ext>
                  </a:extLst>
                </a:gridCol>
              </a:tblGrid>
              <a:tr h="65940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Company Location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Date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3073821381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Ecuador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1338373270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Belgium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3.875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3899866610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Australia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3.8125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2250712635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Scotland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3.8125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651144624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Bolivia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468311249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Canada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920004265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Chile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612157331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Colombia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4082826473"/>
                  </a:ext>
                </a:extLst>
              </a:tr>
              <a:tr h="3242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Iceland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250548096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Italy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2736978289"/>
                  </a:ext>
                </a:extLst>
              </a:tr>
            </a:tbl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CA59FE6-6DF3-4D59-856B-655A8C3A98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69255"/>
            <a:ext cx="5300315" cy="3882683"/>
          </a:xfrm>
        </p:spPr>
        <p:txBody>
          <a:bodyPr>
            <a:normAutofit/>
          </a:bodyPr>
          <a:lstStyle/>
          <a:p>
            <a:r>
              <a:rPr lang="en-GB" dirty="0"/>
              <a:t>Companies based in </a:t>
            </a:r>
            <a:r>
              <a:rPr lang="en-GB" dirty="0" err="1"/>
              <a:t>Equador</a:t>
            </a:r>
            <a:r>
              <a:rPr lang="en-GB" dirty="0"/>
              <a:t> show the highest rating of cocoa products in 2016.</a:t>
            </a:r>
          </a:p>
          <a:p>
            <a:r>
              <a:rPr lang="en-GB" dirty="0"/>
              <a:t>Belgium, Australia and Scotland show high ratings in 2011, 2013 and 2015 respectively.</a:t>
            </a:r>
          </a:p>
          <a:p>
            <a:r>
              <a:rPr lang="en-GB" dirty="0"/>
              <a:t>The overall average rating for companies whose location is Ecuador is 3.009.</a:t>
            </a:r>
          </a:p>
          <a:p>
            <a:r>
              <a:rPr lang="en-GB" dirty="0"/>
              <a:t>Ratings for companies whose location is Ecuador show a steady improvement in ratings over time, with lower ratings received prior to 2010 and average – high ratings received since.   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DA5394-48DC-472E-BB08-364AD158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01979"/>
              </p:ext>
            </p:extLst>
          </p:nvPr>
        </p:nvGraphicFramePr>
        <p:xfrm>
          <a:off x="9927101" y="1814732"/>
          <a:ext cx="2049194" cy="2902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597">
                  <a:extLst>
                    <a:ext uri="{9D8B030D-6E8A-4147-A177-3AD203B41FA5}">
                      <a16:colId xmlns:a16="http://schemas.microsoft.com/office/drawing/2014/main" val="2279824999"/>
                    </a:ext>
                  </a:extLst>
                </a:gridCol>
                <a:gridCol w="1024597">
                  <a:extLst>
                    <a:ext uri="{9D8B030D-6E8A-4147-A177-3AD203B41FA5}">
                      <a16:colId xmlns:a16="http://schemas.microsoft.com/office/drawing/2014/main" val="2867607884"/>
                    </a:ext>
                  </a:extLst>
                </a:gridCol>
              </a:tblGrid>
              <a:tr h="39412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Ecuador </a:t>
                      </a:r>
                    </a:p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Mean Ratings over time</a:t>
                      </a:r>
                    </a:p>
                  </a:txBody>
                  <a:tcPr marL="3175" marR="3175" marT="3175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23889199"/>
                  </a:ext>
                </a:extLst>
              </a:tr>
              <a:tr h="27872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2007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3.416667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0696542"/>
                  </a:ext>
                </a:extLst>
              </a:tr>
              <a:tr h="27872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2008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2.822917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821661099"/>
                  </a:ext>
                </a:extLst>
              </a:tr>
              <a:tr h="27872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2009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2.725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996281655"/>
                  </a:ext>
                </a:extLst>
              </a:tr>
              <a:tr h="27872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2010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53113906"/>
                  </a:ext>
                </a:extLst>
              </a:tr>
              <a:tr h="27872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2011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3.375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431080269"/>
                  </a:ext>
                </a:extLst>
              </a:tr>
              <a:tr h="27872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2012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3.375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883288046"/>
                  </a:ext>
                </a:extLst>
              </a:tr>
              <a:tr h="27872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2014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3.357143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52559755"/>
                  </a:ext>
                </a:extLst>
              </a:tr>
              <a:tr h="27872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2015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3.416667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85992685"/>
                  </a:ext>
                </a:extLst>
              </a:tr>
              <a:tr h="27872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2016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107149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368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1E44-C7CB-41A1-B67C-CE67F832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97" y="153890"/>
            <a:ext cx="9692640" cy="8097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800" dirty="0"/>
              <a:t>Chi Squared – statistical significance of features of chocolate production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E9E68-F7BB-4434-80A8-B6336FFFC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206" y="1262574"/>
            <a:ext cx="5870917" cy="5441536"/>
          </a:xfrm>
          <a:noFill/>
        </p:spPr>
        <p:txBody>
          <a:bodyPr>
            <a:noAutofit/>
          </a:bodyPr>
          <a:lstStyle/>
          <a:p>
            <a:pPr defTabSz="630000">
              <a:spcBef>
                <a:spcPts val="100"/>
              </a:spcBef>
            </a:pPr>
            <a:r>
              <a:rPr lang="en-US" sz="1400" dirty="0"/>
              <a:t>The rating of each product is compared against it’s feature to test the hypothesis that that feature has a significant association with the product rating.  </a:t>
            </a:r>
          </a:p>
          <a:p>
            <a:pPr marL="0" indent="0" defTabSz="630000">
              <a:spcBef>
                <a:spcPts val="100"/>
              </a:spcBef>
              <a:buNone/>
            </a:pPr>
            <a:endParaRPr lang="en-US" sz="1400" dirty="0"/>
          </a:p>
          <a:p>
            <a:pPr defTabSz="630000">
              <a:spcBef>
                <a:spcPts val="100"/>
              </a:spcBef>
            </a:pPr>
            <a:r>
              <a:rPr lang="en-US" sz="1400" dirty="0"/>
              <a:t>Calculation is carried out using SciPy’s chi2 _contingency (from SciPy's stats module)</a:t>
            </a:r>
          </a:p>
          <a:p>
            <a:pPr marL="0" indent="0" defTabSz="630000">
              <a:spcBef>
                <a:spcPts val="100"/>
              </a:spcBef>
              <a:buNone/>
            </a:pPr>
            <a:endParaRPr lang="en-US" sz="1400" dirty="0"/>
          </a:p>
          <a:p>
            <a:pPr defTabSz="630000">
              <a:spcBef>
                <a:spcPts val="100"/>
              </a:spcBef>
            </a:pPr>
            <a:r>
              <a:rPr lang="en-US" sz="1400" dirty="0"/>
              <a:t>Significance threshold: 0.05.  </a:t>
            </a:r>
            <a:r>
              <a:rPr lang="en-US" sz="1400" dirty="0" err="1"/>
              <a:t>Pval</a:t>
            </a:r>
            <a:r>
              <a:rPr lang="en-US" sz="1400" dirty="0"/>
              <a:t> above that value is not significantly different from the other.  Anything under that is significantly different. </a:t>
            </a:r>
          </a:p>
          <a:p>
            <a:pPr defTabSz="630000">
              <a:spcBef>
                <a:spcPts val="100"/>
              </a:spcBef>
            </a:pPr>
            <a:endParaRPr lang="en-US" sz="1400" dirty="0"/>
          </a:p>
          <a:p>
            <a:pPr defTabSz="630000">
              <a:spcBef>
                <a:spcPts val="100"/>
              </a:spcBef>
            </a:pPr>
            <a:r>
              <a:rPr lang="en-GB" sz="1400" dirty="0"/>
              <a:t>N/A values were removed from Bean Type and Broad Bean Origin prior to testing.</a:t>
            </a:r>
            <a:endParaRPr lang="en-US" sz="1400" dirty="0"/>
          </a:p>
          <a:p>
            <a:pPr defTabSz="630000">
              <a:spcBef>
                <a:spcPts val="100"/>
              </a:spcBef>
            </a:pPr>
            <a:endParaRPr lang="en-US" sz="1400" dirty="0"/>
          </a:p>
          <a:p>
            <a:pPr defTabSz="630000">
              <a:spcBef>
                <a:spcPts val="100"/>
              </a:spcBef>
            </a:pPr>
            <a:r>
              <a:rPr lang="en-GB" sz="1400" dirty="0"/>
              <a:t>Features that do not show a statistically significant association with the rating are highlighted in green. </a:t>
            </a:r>
          </a:p>
          <a:p>
            <a:pPr defTabSz="630000">
              <a:spcBef>
                <a:spcPts val="100"/>
              </a:spcBef>
            </a:pPr>
            <a:endParaRPr lang="en-GB" sz="1400" dirty="0"/>
          </a:p>
          <a:p>
            <a:pPr defTabSz="630000">
              <a:spcBef>
                <a:spcPts val="100"/>
              </a:spcBef>
            </a:pPr>
            <a:r>
              <a:rPr lang="en-GB" sz="1400" dirty="0"/>
              <a:t>The chi-squared contingency test indicated there is no association between the origin of a cocoa bean and their rating.  </a:t>
            </a:r>
          </a:p>
          <a:p>
            <a:pPr marL="0" indent="0" defTabSz="630000">
              <a:spcBef>
                <a:spcPts val="100"/>
              </a:spcBef>
              <a:buNone/>
            </a:pPr>
            <a:endParaRPr lang="en-GB" sz="1400" dirty="0"/>
          </a:p>
          <a:p>
            <a:pPr defTabSz="630000">
              <a:spcBef>
                <a:spcPts val="100"/>
              </a:spcBef>
            </a:pPr>
            <a:r>
              <a:rPr lang="en-GB" sz="1400" dirty="0"/>
              <a:t>Features that show a statistically significant association with the rating are highlighted in red. </a:t>
            </a:r>
          </a:p>
          <a:p>
            <a:pPr defTabSz="630000">
              <a:spcBef>
                <a:spcPts val="100"/>
              </a:spcBef>
            </a:pPr>
            <a:endParaRPr lang="en-GB" sz="1400" dirty="0"/>
          </a:p>
          <a:p>
            <a:pPr defTabSz="630000">
              <a:spcBef>
                <a:spcPts val="100"/>
              </a:spcBef>
            </a:pPr>
            <a:r>
              <a:rPr lang="en-GB" sz="1400" dirty="0"/>
              <a:t>This indicates there is an association between the company, company location, bean type, cocoa percentage and the year the product was reviewed, and their rating. 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718D78-5606-4C11-9670-51CF8CD5E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77904"/>
              </p:ext>
            </p:extLst>
          </p:nvPr>
        </p:nvGraphicFramePr>
        <p:xfrm>
          <a:off x="7230144" y="1470003"/>
          <a:ext cx="4055477" cy="34196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6953">
                  <a:extLst>
                    <a:ext uri="{9D8B030D-6E8A-4147-A177-3AD203B41FA5}">
                      <a16:colId xmlns:a16="http://schemas.microsoft.com/office/drawing/2014/main" val="3785070185"/>
                    </a:ext>
                  </a:extLst>
                </a:gridCol>
                <a:gridCol w="1808524">
                  <a:extLst>
                    <a:ext uri="{9D8B030D-6E8A-4147-A177-3AD203B41FA5}">
                      <a16:colId xmlns:a16="http://schemas.microsoft.com/office/drawing/2014/main" val="957580140"/>
                    </a:ext>
                  </a:extLst>
                </a:gridCol>
              </a:tblGrid>
              <a:tr h="77014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Feature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770171555"/>
                  </a:ext>
                </a:extLst>
              </a:tr>
              <a:tr h="37865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>
                          <a:solidFill>
                            <a:srgbClr val="006600"/>
                          </a:solidFill>
                          <a:effectLst/>
                          <a:latin typeface="Arial Unicode MS"/>
                        </a:rPr>
                        <a:t>Origin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dirty="0">
                          <a:solidFill>
                            <a:srgbClr val="006600"/>
                          </a:solidFill>
                        </a:rPr>
                        <a:t>0.8878288022134178</a:t>
                      </a:r>
                      <a:endParaRPr lang="en-GB" sz="1100" b="0" i="0" u="none" strike="noStrike" dirty="0">
                        <a:solidFill>
                          <a:srgbClr val="0066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2456154406"/>
                  </a:ext>
                </a:extLst>
              </a:tr>
              <a:tr h="3775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>
                          <a:solidFill>
                            <a:srgbClr val="006600"/>
                          </a:solidFill>
                          <a:effectLst/>
                          <a:latin typeface="Arial Unicode MS"/>
                        </a:rPr>
                        <a:t>Broad Bean Origin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dirty="0">
                          <a:solidFill>
                            <a:srgbClr val="006600"/>
                          </a:solidFill>
                        </a:rPr>
                        <a:t>0.9999999999999815</a:t>
                      </a:r>
                      <a:endParaRPr lang="en-GB" sz="1100" b="0" i="0" u="none" strike="noStrike" dirty="0">
                        <a:solidFill>
                          <a:srgbClr val="0066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214496443"/>
                  </a:ext>
                </a:extLst>
              </a:tr>
              <a:tr h="37865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>
                          <a:solidFill>
                            <a:schemeClr val="accent2"/>
                          </a:solidFill>
                          <a:effectLst/>
                          <a:latin typeface="Arial Unicode MS"/>
                        </a:rPr>
                        <a:t>Bean Type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dirty="0">
                          <a:solidFill>
                            <a:schemeClr val="accent2"/>
                          </a:solidFill>
                        </a:rPr>
                        <a:t>0.004829483755625918</a:t>
                      </a:r>
                      <a:endParaRPr lang="en-GB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2540608142"/>
                  </a:ext>
                </a:extLst>
              </a:tr>
              <a:tr h="37865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>
                          <a:solidFill>
                            <a:schemeClr val="accent2"/>
                          </a:solidFill>
                          <a:effectLst/>
                          <a:latin typeface="Arial Unicode MS"/>
                        </a:rPr>
                        <a:t>Company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dirty="0">
                          <a:solidFill>
                            <a:schemeClr val="accent2"/>
                          </a:solidFill>
                        </a:rPr>
                        <a:t>1.5671040278099777e-25</a:t>
                      </a:r>
                      <a:endParaRPr lang="en-GB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1626956157"/>
                  </a:ext>
                </a:extLst>
              </a:tr>
              <a:tr h="37865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>
                          <a:solidFill>
                            <a:schemeClr val="accent2"/>
                          </a:solidFill>
                          <a:effectLst/>
                          <a:latin typeface="Arial Unicode MS"/>
                        </a:rPr>
                        <a:t>Company Location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dirty="0">
                          <a:solidFill>
                            <a:schemeClr val="accent2"/>
                          </a:solidFill>
                        </a:rPr>
                        <a:t>0.00010569966557185</a:t>
                      </a:r>
                      <a:endParaRPr lang="en-GB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2349598312"/>
                  </a:ext>
                </a:extLst>
              </a:tr>
              <a:tr h="37865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>
                          <a:solidFill>
                            <a:schemeClr val="accent2"/>
                          </a:solidFill>
                          <a:effectLst/>
                          <a:latin typeface="Arial Unicode MS"/>
                        </a:rPr>
                        <a:t>Review Year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dirty="0">
                          <a:solidFill>
                            <a:schemeClr val="accent2"/>
                          </a:solidFill>
                        </a:rPr>
                        <a:t>2.180736007035077e-25</a:t>
                      </a:r>
                      <a:endParaRPr lang="en-GB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3222670249"/>
                  </a:ext>
                </a:extLst>
              </a:tr>
              <a:tr h="37865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>
                          <a:solidFill>
                            <a:schemeClr val="accent2"/>
                          </a:solidFill>
                          <a:effectLst/>
                          <a:latin typeface="Arial Unicode MS"/>
                        </a:rPr>
                        <a:t>Cocoa Percentage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dirty="0">
                          <a:solidFill>
                            <a:schemeClr val="accent2"/>
                          </a:solidFill>
                        </a:rPr>
                        <a:t>8.550113133375805e-26</a:t>
                      </a:r>
                      <a:endParaRPr lang="en-GB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159352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843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1E44-C7CB-41A1-B67C-CE67F832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80371"/>
            <a:ext cx="10058400" cy="7425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800" dirty="0"/>
              <a:t>MACHINE LEARNING – predict ratings of chocolate products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BCF48-D3BC-4D28-808A-D3811AE3B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115568"/>
            <a:ext cx="4754880" cy="640080"/>
          </a:xfrm>
        </p:spPr>
        <p:txBody>
          <a:bodyPr/>
          <a:lstStyle/>
          <a:p>
            <a:r>
              <a:rPr lang="en-GB" dirty="0"/>
              <a:t>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E9E68-F7BB-4434-80A8-B6336FFF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283" y="1973179"/>
            <a:ext cx="4754880" cy="2738387"/>
          </a:xfrm>
          <a:noFill/>
        </p:spPr>
        <p:txBody>
          <a:bodyPr>
            <a:noAutofit/>
          </a:bodyPr>
          <a:lstStyle/>
          <a:p>
            <a:pPr defTabSz="630000">
              <a:spcBef>
                <a:spcPts val="100"/>
              </a:spcBef>
            </a:pPr>
            <a:r>
              <a:rPr lang="en-US" sz="1400" dirty="0"/>
              <a:t>A simple model for continuous datatypes</a:t>
            </a:r>
          </a:p>
          <a:p>
            <a:pPr marL="0" indent="0" defTabSz="630000">
              <a:spcBef>
                <a:spcPts val="100"/>
              </a:spcBef>
              <a:buNone/>
            </a:pPr>
            <a:endParaRPr lang="en-US" sz="1400" dirty="0"/>
          </a:p>
          <a:p>
            <a:pPr defTabSz="630000">
              <a:spcBef>
                <a:spcPts val="100"/>
              </a:spcBef>
            </a:pPr>
            <a:r>
              <a:rPr lang="en-US" sz="1400" dirty="0"/>
              <a:t>Model is trained using cocoa percentage and date of review features.</a:t>
            </a:r>
          </a:p>
          <a:p>
            <a:pPr defTabSz="630000">
              <a:spcBef>
                <a:spcPts val="100"/>
              </a:spcBef>
            </a:pPr>
            <a:endParaRPr lang="en-US" sz="1400" dirty="0"/>
          </a:p>
          <a:p>
            <a:pPr defTabSz="630000">
              <a:spcBef>
                <a:spcPts val="100"/>
              </a:spcBef>
            </a:pPr>
            <a:r>
              <a:rPr lang="en-US" sz="1400" dirty="0"/>
              <a:t>The label is product rating.</a:t>
            </a:r>
          </a:p>
          <a:p>
            <a:pPr defTabSz="630000">
              <a:spcBef>
                <a:spcPts val="100"/>
              </a:spcBef>
            </a:pPr>
            <a:endParaRPr lang="en-US" sz="1400" dirty="0"/>
          </a:p>
          <a:p>
            <a:pPr defTabSz="630000">
              <a:spcBef>
                <a:spcPts val="100"/>
              </a:spcBef>
            </a:pPr>
            <a:r>
              <a:rPr lang="en-US" sz="1400" dirty="0"/>
              <a:t>Data is scaled using </a:t>
            </a:r>
            <a:r>
              <a:rPr lang="en-US" sz="1400" dirty="0" err="1"/>
              <a:t>sklearn’s</a:t>
            </a:r>
            <a:r>
              <a:rPr lang="en-US" sz="1400" dirty="0"/>
              <a:t> standard scaler and scored with .score()</a:t>
            </a:r>
          </a:p>
          <a:p>
            <a:pPr marL="0" indent="0" defTabSz="630000">
              <a:spcBef>
                <a:spcPts val="100"/>
              </a:spcBef>
              <a:buNone/>
            </a:pPr>
            <a:endParaRPr lang="en-US" sz="1400" dirty="0"/>
          </a:p>
          <a:p>
            <a:pPr defTabSz="630000">
              <a:spcBef>
                <a:spcPts val="100"/>
              </a:spcBef>
            </a:pPr>
            <a:r>
              <a:rPr lang="en-US" sz="1400" dirty="0"/>
              <a:t>Linear Regression shows a very low accuracy score, suggesting this model is not the best for this dataset.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11B5D-E007-4363-A188-5602B51A4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115568"/>
            <a:ext cx="4754880" cy="640080"/>
          </a:xfrm>
        </p:spPr>
        <p:txBody>
          <a:bodyPr/>
          <a:lstStyle/>
          <a:p>
            <a:r>
              <a:rPr lang="en-GB" dirty="0"/>
              <a:t>K-Nearest Neighbours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37955F-FFC9-4C9D-99C5-81A27CC4A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1973179"/>
            <a:ext cx="4754880" cy="329184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 new column is added to the </a:t>
            </a:r>
            <a:r>
              <a:rPr lang="en-GB" dirty="0" err="1"/>
              <a:t>dataframe</a:t>
            </a:r>
            <a:r>
              <a:rPr lang="en-GB" dirty="0"/>
              <a:t> to label ‘Ratings’ as either 1 for good, or 0 for bad. </a:t>
            </a:r>
          </a:p>
          <a:p>
            <a:r>
              <a:rPr lang="en-GB" dirty="0"/>
              <a:t>n/a values are removed from the </a:t>
            </a:r>
            <a:r>
              <a:rPr lang="en-GB" dirty="0" err="1"/>
              <a:t>dataframe</a:t>
            </a:r>
            <a:r>
              <a:rPr lang="en-GB" dirty="0"/>
              <a:t> prior to testing</a:t>
            </a:r>
          </a:p>
          <a:p>
            <a:r>
              <a:rPr lang="en-GB" dirty="0"/>
              <a:t>Features selected are those that showed a positive association with chocolate rating: Company, company location, bean type, cocoa percentage and year of review. </a:t>
            </a:r>
          </a:p>
          <a:p>
            <a:r>
              <a:rPr lang="en-GB" dirty="0"/>
              <a:t>Label encoder and </a:t>
            </a:r>
            <a:r>
              <a:rPr lang="en-GB" dirty="0" err="1"/>
              <a:t>onehotendoder</a:t>
            </a:r>
            <a:r>
              <a:rPr lang="en-GB" dirty="0"/>
              <a:t> are utilised to convert each feature to numeric and binary format so that it can be processed by machine learning models.</a:t>
            </a:r>
          </a:p>
          <a:p>
            <a:r>
              <a:rPr lang="en-GB" dirty="0"/>
              <a:t>K-Nearest Neighbours </a:t>
            </a:r>
            <a:r>
              <a:rPr lang="en-GB" dirty="0" err="1"/>
              <a:t>sh</a:t>
            </a:r>
            <a:r>
              <a:rPr lang="en-US" sz="2000" dirty="0" err="1"/>
              <a:t>ows</a:t>
            </a:r>
            <a:r>
              <a:rPr lang="en-US" sz="2000" dirty="0"/>
              <a:t> the highest accuracy score (82%).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588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1E44-C7CB-41A1-B67C-CE67F832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153" y="0"/>
            <a:ext cx="8646855" cy="8388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800" dirty="0"/>
              <a:t>MACHINE LEARNING – predict ratings of chocolate products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BCF48-D3BC-4D28-808A-D3811AE3B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2787" y="838842"/>
            <a:ext cx="4754880" cy="640080"/>
          </a:xfrm>
        </p:spPr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2B4A003-4A28-4B4F-ABA6-117822ED4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655545"/>
            <a:ext cx="10143584" cy="4836695"/>
          </a:xfrm>
        </p:spPr>
        <p:txBody>
          <a:bodyPr>
            <a:noAutofit/>
          </a:bodyPr>
          <a:lstStyle/>
          <a:p>
            <a:r>
              <a:rPr lang="en-GB" sz="1600" dirty="0"/>
              <a:t>The same method to select and transform features for K-Nearest Neighbours is applied to the logistic regression model.</a:t>
            </a:r>
          </a:p>
          <a:p>
            <a:r>
              <a:rPr lang="en-GB" sz="1600" dirty="0"/>
              <a:t>The model is trained and tested using </a:t>
            </a:r>
            <a:r>
              <a:rPr lang="en-GB" sz="1600" dirty="0" err="1"/>
              <a:t>sklearn’s</a:t>
            </a:r>
            <a:r>
              <a:rPr lang="en-GB" sz="1600" dirty="0"/>
              <a:t> built in </a:t>
            </a:r>
            <a:r>
              <a:rPr lang="en-GB" sz="1600" dirty="0" err="1"/>
              <a:t>LogisticRegression</a:t>
            </a:r>
            <a:r>
              <a:rPr lang="en-GB" sz="1600" dirty="0"/>
              <a:t>() method.</a:t>
            </a:r>
          </a:p>
          <a:p>
            <a:r>
              <a:rPr lang="en-GB" sz="1600" dirty="0"/>
              <a:t>Logistic Regression </a:t>
            </a:r>
            <a:r>
              <a:rPr lang="en-US" sz="1600" dirty="0"/>
              <a:t>shows a good accuracy score (80%).</a:t>
            </a:r>
          </a:p>
          <a:p>
            <a:r>
              <a:rPr lang="en-US" sz="1600" dirty="0"/>
              <a:t>‘New' data is created to test-predict logistic regression model </a:t>
            </a:r>
          </a:p>
          <a:p>
            <a:r>
              <a:rPr lang="en-GB" sz="1600" dirty="0" err="1"/>
              <a:t>Sklearn’s</a:t>
            </a:r>
            <a:r>
              <a:rPr lang="en-GB" sz="1600" dirty="0"/>
              <a:t> .predict() method is used to predict the rating of new test products</a:t>
            </a:r>
          </a:p>
          <a:p>
            <a:r>
              <a:rPr lang="en-GB" sz="1600" dirty="0" err="1"/>
              <a:t>Sklearn’s</a:t>
            </a:r>
            <a:r>
              <a:rPr lang="en-GB" sz="1600" dirty="0"/>
              <a:t> .</a:t>
            </a:r>
            <a:r>
              <a:rPr lang="en-GB" sz="1600" dirty="0" err="1"/>
              <a:t>predict_proba</a:t>
            </a:r>
            <a:r>
              <a:rPr lang="en-GB" sz="1600" dirty="0"/>
              <a:t>() method is used to show the probability that the new test products will be rated either good or bad.  The output is two dimensional array showing the pair probability for </a:t>
            </a:r>
            <a:r>
              <a:rPr lang="en-GB" sz="1600" dirty="0" err="1"/>
              <a:t>eachthe</a:t>
            </a:r>
            <a:r>
              <a:rPr lang="en-GB" sz="1600" dirty="0"/>
              <a:t> possible ratings for each product, with the first probability being for 1, or good, and the second for 0, or bad. </a:t>
            </a:r>
          </a:p>
          <a:p>
            <a:pPr marL="0" indent="0" algn="ctr">
              <a:buNone/>
            </a:pPr>
            <a:r>
              <a:rPr lang="en-GB" sz="1600" dirty="0"/>
              <a:t>Test Product 1 : [[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9.99794560e-01 2.05439761e-04</a:t>
            </a:r>
            <a:r>
              <a:rPr lang="en-GB" sz="1600" dirty="0"/>
              <a:t>]; result = bad</a:t>
            </a:r>
          </a:p>
          <a:p>
            <a:pPr marL="0" indent="0" algn="ctr">
              <a:buNone/>
            </a:pPr>
            <a:r>
              <a:rPr lang="en-GB" sz="1600" dirty="0"/>
              <a:t>Test Product 2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[3.70502592e-04 9.99629497e-01</a:t>
            </a:r>
            <a:r>
              <a:rPr lang="en-GB" sz="1600" dirty="0"/>
              <a:t>]; result = good</a:t>
            </a:r>
          </a:p>
          <a:p>
            <a:pPr marL="0" indent="0" algn="ctr">
              <a:buNone/>
            </a:pPr>
            <a:r>
              <a:rPr lang="en-GB" sz="1600" dirty="0"/>
              <a:t>Test Product 3 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[0.00000000e+00 1.00000000e+00</a:t>
            </a:r>
            <a:r>
              <a:rPr lang="en-GB" sz="1600" dirty="0"/>
              <a:t>]]; result = good</a:t>
            </a:r>
          </a:p>
          <a:p>
            <a:r>
              <a:rPr lang="en-GB" sz="1600" dirty="0"/>
              <a:t>The model shows that there is no doubt that the third test product is good and little doubt that the first is bad and the second is good.  </a:t>
            </a:r>
          </a:p>
        </p:txBody>
      </p:sp>
    </p:spTree>
    <p:extLst>
      <p:ext uri="{BB962C8B-B14F-4D97-AF65-F5344CB8AC3E}">
        <p14:creationId xmlns:p14="http://schemas.microsoft.com/office/powerpoint/2010/main" val="540128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3999-1E94-46C5-AA6B-28285608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46" y="84407"/>
            <a:ext cx="9692640" cy="861328"/>
          </a:xfrm>
        </p:spPr>
        <p:txBody>
          <a:bodyPr>
            <a:normAutofit/>
          </a:bodyPr>
          <a:lstStyle/>
          <a:p>
            <a:r>
              <a:rPr lang="en-GB" sz="3200" dirty="0"/>
              <a:t>Project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CD7F-5EA6-4F78-B864-4C8B209E0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546" y="1308295"/>
            <a:ext cx="9338134" cy="4445390"/>
          </a:xfrm>
          <a:noFill/>
        </p:spPr>
        <p:txBody>
          <a:bodyPr>
            <a:noAutofit/>
          </a:bodyPr>
          <a:lstStyle/>
          <a:p>
            <a:r>
              <a:rPr lang="en-US" sz="1400" i="1" dirty="0" err="1"/>
              <a:t>Aquire</a:t>
            </a:r>
            <a:r>
              <a:rPr lang="en-US" sz="1400" i="1" dirty="0"/>
              <a:t> data from source and format to pandas </a:t>
            </a:r>
            <a:r>
              <a:rPr lang="en-US" sz="1400" i="1" dirty="0" err="1"/>
              <a:t>dataframe</a:t>
            </a:r>
            <a:endParaRPr lang="en-US" sz="1400" i="1" dirty="0"/>
          </a:p>
          <a:p>
            <a:pPr marL="0" indent="0">
              <a:buNone/>
            </a:pPr>
            <a:r>
              <a:rPr lang="en-US" sz="1400" dirty="0"/>
              <a:t>Data was scraped from a website using the python beautiful soup library.  Data was converted into a pandas </a:t>
            </a:r>
            <a:r>
              <a:rPr lang="en-US" sz="1400" dirty="0" err="1"/>
              <a:t>dataframe</a:t>
            </a:r>
            <a:r>
              <a:rPr lang="en-US" sz="1400" dirty="0"/>
              <a:t> and split for various analyses.</a:t>
            </a:r>
          </a:p>
          <a:p>
            <a:r>
              <a:rPr lang="en-US" sz="1400" i="1" dirty="0"/>
              <a:t>Find out which features are associated with the product rating</a:t>
            </a:r>
          </a:p>
          <a:p>
            <a:pPr marL="0" indent="0">
              <a:buNone/>
            </a:pPr>
            <a:r>
              <a:rPr lang="en-US" sz="1400" dirty="0"/>
              <a:t>Chi squared contingency testing shows that there is an association between Bean Type, Company, Company Location and Year of Review, and the rating of the product.  </a:t>
            </a:r>
          </a:p>
          <a:p>
            <a:r>
              <a:rPr lang="en-US" sz="1400" i="1" dirty="0"/>
              <a:t>For each feature, identify the top 10 chocolate products</a:t>
            </a:r>
          </a:p>
          <a:p>
            <a:pPr marL="0" indent="0">
              <a:buNone/>
            </a:pPr>
            <a:r>
              <a:rPr lang="en-US" sz="1400" dirty="0"/>
              <a:t>The top ten chocolate products for each feature are detailed on individual slides.  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705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3999-1E94-46C5-AA6B-28285608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46" y="84407"/>
            <a:ext cx="9692640" cy="861328"/>
          </a:xfrm>
        </p:spPr>
        <p:txBody>
          <a:bodyPr>
            <a:normAutofit/>
          </a:bodyPr>
          <a:lstStyle/>
          <a:p>
            <a:r>
              <a:rPr lang="en-GB" sz="3200" dirty="0"/>
              <a:t>Project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CD7F-5EA6-4F78-B864-4C8B209E0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179" y="1118504"/>
            <a:ext cx="8842408" cy="4970585"/>
          </a:xfrm>
          <a:noFill/>
        </p:spPr>
        <p:txBody>
          <a:bodyPr>
            <a:noAutofit/>
          </a:bodyPr>
          <a:lstStyle/>
          <a:p>
            <a:r>
              <a:rPr lang="en-US" sz="1400" i="1" dirty="0" err="1"/>
              <a:t>Analyse</a:t>
            </a:r>
            <a:r>
              <a:rPr lang="en-US" sz="1400" i="1" dirty="0"/>
              <a:t> how ratings have changed over time</a:t>
            </a:r>
          </a:p>
          <a:p>
            <a:pPr marL="0" indent="0">
              <a:buNone/>
            </a:pPr>
            <a:r>
              <a:rPr lang="en-GB" sz="1400" dirty="0"/>
              <a:t>Annual ratings show a greater range, but lower number of ratings before 2010.</a:t>
            </a:r>
          </a:p>
          <a:p>
            <a:pPr marL="0" indent="0">
              <a:buNone/>
            </a:pPr>
            <a:r>
              <a:rPr lang="en-GB" sz="1400" dirty="0"/>
              <a:t>Lowest rating (1.0) and highest rating (5.0) are only given in 2006, 2007 and 2008.</a:t>
            </a:r>
          </a:p>
          <a:p>
            <a:pPr marL="0" indent="0">
              <a:buNone/>
            </a:pPr>
            <a:r>
              <a:rPr lang="en-GB" sz="1400" dirty="0"/>
              <a:t>From 2010 the number of Chocolate products increase steadily.  Higher ratings (3.5 +) were also more common from this year.</a:t>
            </a:r>
          </a:p>
          <a:p>
            <a:pPr marL="0" indent="0">
              <a:buNone/>
            </a:pPr>
            <a:r>
              <a:rPr lang="en-GB" sz="1400" dirty="0"/>
              <a:t>Chi squared contingency testing shows an association between year of rating and rating received.</a:t>
            </a:r>
          </a:p>
          <a:p>
            <a:pPr marL="0" indent="0">
              <a:buNone/>
            </a:pPr>
            <a:endParaRPr lang="en-GB" sz="1400" dirty="0"/>
          </a:p>
          <a:p>
            <a:r>
              <a:rPr lang="en-US" sz="1400" i="1" dirty="0"/>
              <a:t>Assess the impact cocoa percentage may have on product rating</a:t>
            </a:r>
          </a:p>
          <a:p>
            <a:pPr marL="0" indent="0">
              <a:buNone/>
            </a:pPr>
            <a:r>
              <a:rPr lang="en-GB" sz="1400" dirty="0"/>
              <a:t>Most chocolate products contain between 70-75% of cocoa (this graph is scaled using a log scale for easier viewing)</a:t>
            </a:r>
          </a:p>
          <a:p>
            <a:pPr marL="0" indent="0">
              <a:buNone/>
            </a:pPr>
            <a:r>
              <a:rPr lang="en-GB" sz="1400" dirty="0"/>
              <a:t>Chi squared contingency testing shows an association between cocoa percentage and rating received.</a:t>
            </a:r>
          </a:p>
          <a:p>
            <a:pPr marL="0" indent="0">
              <a:buNone/>
            </a:pPr>
            <a:endParaRPr lang="en-GB" sz="1400" dirty="0"/>
          </a:p>
          <a:p>
            <a:r>
              <a:rPr lang="en-US" sz="1400" i="1" dirty="0"/>
              <a:t>Test different machine learning models to see which can most accurately predict new product rating</a:t>
            </a:r>
          </a:p>
          <a:p>
            <a:pPr marL="0" indent="0">
              <a:buNone/>
            </a:pPr>
            <a:r>
              <a:rPr lang="en-US" sz="1400" dirty="0"/>
              <a:t>Linear Regression is the least reliable at predicting chocolate product rating.  </a:t>
            </a:r>
          </a:p>
          <a:p>
            <a:pPr marL="0" indent="0">
              <a:buNone/>
            </a:pPr>
            <a:r>
              <a:rPr lang="en-US" sz="1400" dirty="0"/>
              <a:t>Logistic regression and K-Nearest </a:t>
            </a:r>
            <a:r>
              <a:rPr lang="en-US" sz="1400" dirty="0" err="1"/>
              <a:t>neighbours</a:t>
            </a:r>
            <a:r>
              <a:rPr lang="en-US" sz="1400" dirty="0"/>
              <a:t> showed similar accuracy scoring, with K-Nearest </a:t>
            </a:r>
            <a:r>
              <a:rPr lang="en-US" sz="1400" dirty="0" err="1"/>
              <a:t>Neighbours</a:t>
            </a:r>
            <a:r>
              <a:rPr lang="en-US" sz="1400" dirty="0"/>
              <a:t> being slightly more accurate at 82%.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340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9462-B612-470E-9C5A-DBC48572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232" y="215705"/>
            <a:ext cx="6897390" cy="706584"/>
          </a:xfrm>
        </p:spPr>
        <p:txBody>
          <a:bodyPr>
            <a:normAutofit/>
          </a:bodyPr>
          <a:lstStyle/>
          <a:p>
            <a:r>
              <a:rPr lang="en-US" sz="3200" dirty="0"/>
              <a:t>Project Objectives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7C440-5EAB-4073-9E37-53A0F8C9C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27" y="1403603"/>
            <a:ext cx="5579950" cy="4101553"/>
          </a:xfrm>
        </p:spPr>
        <p:txBody>
          <a:bodyPr>
            <a:normAutofit/>
          </a:bodyPr>
          <a:lstStyle/>
          <a:p>
            <a:r>
              <a:rPr lang="en-US" sz="1800" dirty="0" err="1"/>
              <a:t>Aquire</a:t>
            </a:r>
            <a:r>
              <a:rPr lang="en-US" sz="1800" dirty="0"/>
              <a:t> data from source and format to pandas </a:t>
            </a:r>
            <a:r>
              <a:rPr lang="en-US" sz="1800" dirty="0" err="1"/>
              <a:t>dataframe</a:t>
            </a:r>
            <a:endParaRPr lang="en-US" sz="1800" dirty="0"/>
          </a:p>
          <a:p>
            <a:r>
              <a:rPr lang="en-US" sz="1800" dirty="0" err="1"/>
              <a:t>Analyse</a:t>
            </a:r>
            <a:r>
              <a:rPr lang="en-US" sz="1800" dirty="0"/>
              <a:t> how ratings have changed over time</a:t>
            </a:r>
          </a:p>
          <a:p>
            <a:r>
              <a:rPr lang="en-US" sz="1800" dirty="0"/>
              <a:t>Assess the impact cocoa percentage may have on product rating</a:t>
            </a:r>
          </a:p>
          <a:p>
            <a:r>
              <a:rPr lang="en-US" sz="1800" dirty="0"/>
              <a:t>For each feature, identify the top 10 chocolate products</a:t>
            </a:r>
          </a:p>
          <a:p>
            <a:r>
              <a:rPr lang="en-US" sz="1800" dirty="0"/>
              <a:t>Find out which features are associated with the product rating</a:t>
            </a:r>
          </a:p>
          <a:p>
            <a:r>
              <a:rPr lang="en-US" sz="1800" dirty="0"/>
              <a:t>Test different machine learning models to see which can most accurately predict new product rating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4CE59-828E-4DEA-956A-92020A85F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423" y="1670832"/>
            <a:ext cx="4514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7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2E38-27DA-4241-885F-E0BEFE45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47225"/>
          </a:xfrm>
        </p:spPr>
        <p:txBody>
          <a:bodyPr>
            <a:normAutofit/>
          </a:bodyPr>
          <a:lstStyle/>
          <a:p>
            <a:r>
              <a:rPr lang="en-GB" sz="3200" dirty="0"/>
              <a:t>Methods and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1587-7FF6-43E8-B53A-949B39EAFE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56867" y="1720948"/>
            <a:ext cx="4287442" cy="3536852"/>
          </a:xfrm>
          <a:solidFill>
            <a:srgbClr val="EAEAEA"/>
          </a:solidFill>
        </p:spPr>
        <p:txBody>
          <a:bodyPr>
            <a:normAutofit/>
          </a:bodyPr>
          <a:lstStyle/>
          <a:p>
            <a:r>
              <a:rPr lang="en-GB" sz="1800" dirty="0"/>
              <a:t>Jupyter Notebook</a:t>
            </a:r>
          </a:p>
          <a:p>
            <a:r>
              <a:rPr lang="en-GB" sz="1800" dirty="0"/>
              <a:t>Python</a:t>
            </a:r>
          </a:p>
          <a:p>
            <a:r>
              <a:rPr lang="en-GB" sz="1800" dirty="0"/>
              <a:t>Beautiful Soup</a:t>
            </a:r>
          </a:p>
          <a:p>
            <a:r>
              <a:rPr lang="en-GB" sz="1800" dirty="0"/>
              <a:t>Pandas</a:t>
            </a:r>
          </a:p>
          <a:p>
            <a:r>
              <a:rPr lang="en-GB" sz="1800" dirty="0"/>
              <a:t>NumPy</a:t>
            </a:r>
          </a:p>
          <a:p>
            <a:r>
              <a:rPr lang="en-GB" sz="1800" dirty="0"/>
              <a:t>Data Visualisations</a:t>
            </a:r>
          </a:p>
          <a:p>
            <a:r>
              <a:rPr lang="en-GB" sz="1800" dirty="0"/>
              <a:t>Hypothesis Testing – Chi-Squared</a:t>
            </a:r>
          </a:p>
          <a:p>
            <a:r>
              <a:rPr lang="en-GB" sz="1800" dirty="0"/>
              <a:t>Machine Learning – Logistic Regression, K-nearest Neighbours</a:t>
            </a:r>
          </a:p>
          <a:p>
            <a:endParaRPr lang="en-GB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4E7F4-0468-46D8-8DF1-6F7C51D828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0" y="1828800"/>
            <a:ext cx="3429000" cy="3429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E80802-2C1E-46E0-B5AE-4CB47A057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627" y="2317423"/>
            <a:ext cx="1615001" cy="18705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CA5EEE-770C-4614-B75B-21388658D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48" y="1455910"/>
            <a:ext cx="3788255" cy="6873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A4DE10-4D5D-4AC5-B493-656F0D1D7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238" y="2322026"/>
            <a:ext cx="2624214" cy="10352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3B6D3B-02C5-4028-830C-39B8CF9032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023" y="4362154"/>
            <a:ext cx="2914152" cy="117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8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A6C0-7673-49FC-8D44-ABE505FE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1974-30D3-4BF1-8906-F358C9BCC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1751" y="2508263"/>
            <a:ext cx="6077242" cy="3897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/>
              <a:t>Extraction Method</a:t>
            </a:r>
          </a:p>
          <a:p>
            <a:r>
              <a:rPr lang="en-GB" sz="1600" dirty="0"/>
              <a:t>Beautiful soup to parse html </a:t>
            </a:r>
          </a:p>
          <a:p>
            <a:r>
              <a:rPr lang="en-GB" sz="1600" dirty="0"/>
              <a:t>The target content is labelled with class names</a:t>
            </a:r>
          </a:p>
          <a:p>
            <a:r>
              <a:rPr lang="en-GB" sz="1600" dirty="0"/>
              <a:t>.select(class): this method takes the class name  as parameter and returns all html elements (including code) with that class name.</a:t>
            </a:r>
          </a:p>
          <a:p>
            <a:r>
              <a:rPr lang="en-GB" sz="1600" dirty="0"/>
              <a:t>.</a:t>
            </a:r>
            <a:r>
              <a:rPr lang="en-GB" sz="1600" dirty="0" err="1"/>
              <a:t>get_text</a:t>
            </a:r>
            <a:r>
              <a:rPr lang="en-GB" sz="1600" dirty="0"/>
              <a:t>(): extracts text from the html element </a:t>
            </a:r>
          </a:p>
          <a:p>
            <a:r>
              <a:rPr lang="en-GB" sz="1600" dirty="0"/>
              <a:t>Here we will loop through all elements with that class name, use the </a:t>
            </a:r>
            <a:r>
              <a:rPr lang="en-GB" sz="1600" dirty="0" err="1"/>
              <a:t>get_text</a:t>
            </a:r>
            <a:r>
              <a:rPr lang="en-GB" sz="1600" dirty="0"/>
              <a:t>() method on each iteration, and append the results to an array.  </a:t>
            </a:r>
          </a:p>
          <a:p>
            <a:r>
              <a:rPr lang="en-GB" sz="1600" dirty="0"/>
              <a:t>Repeat for each feature in the html table.</a:t>
            </a:r>
          </a:p>
          <a:p>
            <a:r>
              <a:rPr lang="en-GB" sz="1600" dirty="0"/>
              <a:t>Combine all arrays to pandas </a:t>
            </a:r>
            <a:r>
              <a:rPr lang="en-GB" sz="1600" dirty="0" err="1"/>
              <a:t>dataframe</a:t>
            </a:r>
            <a:r>
              <a:rPr lang="en-GB" sz="1600" dirty="0"/>
              <a:t>.</a:t>
            </a:r>
          </a:p>
          <a:p>
            <a:endParaRPr lang="en-GB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CAB583-CB0C-46B0-A3E4-B3420ABD3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21" r="6307" b="9078"/>
          <a:stretch/>
        </p:blipFill>
        <p:spPr>
          <a:xfrm>
            <a:off x="5035480" y="70345"/>
            <a:ext cx="6888314" cy="287684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1F511AD-0254-4BAA-874B-276D493CF30D}"/>
              </a:ext>
            </a:extLst>
          </p:cNvPr>
          <p:cNvSpPr txBox="1">
            <a:spLocks/>
          </p:cNvSpPr>
          <p:nvPr/>
        </p:nvSpPr>
        <p:spPr>
          <a:xfrm>
            <a:off x="6096000" y="3774832"/>
            <a:ext cx="4937759" cy="211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DAB3215-F56D-4A13-8F43-43FDA4771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700" y="3220169"/>
            <a:ext cx="464401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HTML Structure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&lt;tr&gt;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&lt;td class="Company"&gt;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A. Morin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&lt;/td&gt;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&lt;td class="Origin"&gt;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Agua Grande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&lt;/td&gt;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&lt;td class="REF"&gt;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1876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&lt;/td&gt;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&lt;td class="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ReviewDate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2016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&lt;/td&gt;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&lt;td class="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CocoaPercent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63%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&lt;/td&gt;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&lt;td class="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CompanyLocation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&lt;/td&gt;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&lt;td class="Rating"&gt;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3.75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&lt;/td&gt;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&lt;td class="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BeanType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"&gt; &lt;/td&gt;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&lt;td class="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BroadBeanOrigin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Sao Tome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&lt;/td&gt; &lt;/tr&gt; </a:t>
            </a:r>
          </a:p>
        </p:txBody>
      </p:sp>
    </p:spTree>
    <p:extLst>
      <p:ext uri="{BB962C8B-B14F-4D97-AF65-F5344CB8AC3E}">
        <p14:creationId xmlns:p14="http://schemas.microsoft.com/office/powerpoint/2010/main" val="277756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A6C0-7673-49FC-8D44-ABE505FE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933157"/>
          </a:xfrm>
        </p:spPr>
        <p:txBody>
          <a:bodyPr/>
          <a:lstStyle/>
          <a:p>
            <a:r>
              <a:rPr lang="en-GB" sz="3200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1974-30D3-4BF1-8906-F358C9BC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662" y="1710274"/>
            <a:ext cx="5734929" cy="3977761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Pandas .info() and .describe() to view summary statistics, data types and size of </a:t>
            </a:r>
            <a:r>
              <a:rPr lang="en-GB" sz="1800" dirty="0" err="1"/>
              <a:t>dataframe</a:t>
            </a:r>
            <a:endParaRPr lang="en-GB" sz="1800" dirty="0"/>
          </a:p>
          <a:p>
            <a:r>
              <a:rPr lang="en-GB" sz="1800" dirty="0"/>
              <a:t>Split </a:t>
            </a:r>
            <a:r>
              <a:rPr lang="en-GB" sz="1800" dirty="0" err="1"/>
              <a:t>dataframe</a:t>
            </a:r>
            <a:r>
              <a:rPr lang="en-GB" sz="1800" dirty="0"/>
              <a:t> into sections based on ratings boundaries for clearer visualisations (</a:t>
            </a:r>
            <a:r>
              <a:rPr lang="en-GB" sz="1800" dirty="0" err="1"/>
              <a:t>eg.</a:t>
            </a:r>
            <a:r>
              <a:rPr lang="en-GB" sz="1800" dirty="0"/>
              <a:t> Rated under 1.5 to plot lower rated products, rated above 3.5 to plot higher rated products) </a:t>
            </a:r>
          </a:p>
          <a:p>
            <a:r>
              <a:rPr lang="en-GB" sz="1800" dirty="0"/>
              <a:t>Create a separate </a:t>
            </a:r>
            <a:r>
              <a:rPr lang="en-GB" sz="1800" dirty="0" err="1"/>
              <a:t>dataframe</a:t>
            </a:r>
            <a:r>
              <a:rPr lang="en-GB" sz="1800" dirty="0"/>
              <a:t> for each year to visualise ratings per year</a:t>
            </a:r>
          </a:p>
          <a:p>
            <a:r>
              <a:rPr lang="en-US" sz="1800" dirty="0"/>
              <a:t>Split into a separate </a:t>
            </a:r>
            <a:r>
              <a:rPr lang="en-US" sz="1800" dirty="0" err="1"/>
              <a:t>dataframe</a:t>
            </a:r>
            <a:r>
              <a:rPr lang="en-US" sz="1800" dirty="0"/>
              <a:t> for cocoa percentage boundaries to </a:t>
            </a:r>
            <a:r>
              <a:rPr lang="en-US" sz="1800" dirty="0" err="1"/>
              <a:t>visualise</a:t>
            </a:r>
            <a:r>
              <a:rPr lang="en-US" sz="1800" dirty="0"/>
              <a:t> ratings based on cocoa percentage</a:t>
            </a:r>
          </a:p>
          <a:p>
            <a:r>
              <a:rPr lang="en-US" sz="1800" dirty="0"/>
              <a:t>Remove null values for more accurate assessment of analyses focusing on Bean Types and Broad Bean Origin (the two series containing </a:t>
            </a:r>
            <a:r>
              <a:rPr lang="en-US" sz="1800"/>
              <a:t>null values)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711B3-162C-40E1-B616-F2465D07A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2" y="1738312"/>
            <a:ext cx="45148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9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E79E-7ADF-4661-8A6E-D908A1F3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769034"/>
          </a:xfrm>
        </p:spPr>
        <p:txBody>
          <a:bodyPr/>
          <a:lstStyle/>
          <a:p>
            <a:r>
              <a:rPr lang="en-GB" sz="3200" dirty="0"/>
              <a:t>CHOCOLATE RATINGS BY YEAR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CFFF19-A213-44A7-8C95-8543C67D2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8" y="924706"/>
            <a:ext cx="2550472" cy="189353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98A6A8-4C28-471F-AD12-B70C9712B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97" y="924706"/>
            <a:ext cx="2486065" cy="1893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17F5F8-9ABB-43E2-B8A2-1B455CB0E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89" y="924706"/>
            <a:ext cx="2486066" cy="1893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370B80-44FA-48AA-8207-E80E4DC94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06" y="913165"/>
            <a:ext cx="2550472" cy="19425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69F26C-AEA1-480F-B2BA-0E5531BFD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8" y="2955046"/>
            <a:ext cx="2615484" cy="19921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087227-6B07-490C-8FA5-09881F9D91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97" y="2946077"/>
            <a:ext cx="2486065" cy="18935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4F27FB-77A4-41A4-B453-F14B616DAC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89" y="2946076"/>
            <a:ext cx="2543442" cy="19372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30E9E7-6A60-427A-991A-EDF24EB7BD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06" y="2955045"/>
            <a:ext cx="2550472" cy="19425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D3473B-9F2C-4272-8AF9-D1702D3272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8" y="5004249"/>
            <a:ext cx="2560399" cy="18355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A20668-EDAB-418F-B25E-8054E61C73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045" y="4950013"/>
            <a:ext cx="2409931" cy="183554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4B0BFA-1486-4700-A746-316A79B93E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23" y="4973437"/>
            <a:ext cx="2485207" cy="189287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E4E87B-A197-4A97-995D-9446CD1919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591" y="4980945"/>
            <a:ext cx="2550472" cy="18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2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F536-569F-4FC2-91EF-B2A26B25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78412"/>
          </a:xfrm>
        </p:spPr>
        <p:txBody>
          <a:bodyPr/>
          <a:lstStyle/>
          <a:p>
            <a:r>
              <a:rPr lang="en-GB" sz="3200" dirty="0"/>
              <a:t>Chocolate ratings by year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0B192C0-A0B1-47DE-B1D4-A65498D472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1040"/>
            <a:ext cx="5174564" cy="3726760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E1BA0C-C988-4307-8A2E-FA1DB6B95DE8}"/>
              </a:ext>
            </a:extLst>
          </p:cNvPr>
          <p:cNvSpPr txBox="1">
            <a:spLocks/>
          </p:cNvSpPr>
          <p:nvPr/>
        </p:nvSpPr>
        <p:spPr>
          <a:xfrm>
            <a:off x="609600" y="1757168"/>
            <a:ext cx="5378548" cy="372676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Annual ratings show a greater range, but lower number of ratings before 2010.</a:t>
            </a:r>
          </a:p>
          <a:p>
            <a:r>
              <a:rPr lang="en-GB" sz="1800" dirty="0"/>
              <a:t>1.0 and 5.0 ratings are only given in 2006, 2007 and 2008.</a:t>
            </a:r>
          </a:p>
          <a:p>
            <a:r>
              <a:rPr lang="en-GB" sz="1800" dirty="0"/>
              <a:t>Higher ratings (3.5 +) were more common from 2010.</a:t>
            </a:r>
          </a:p>
          <a:p>
            <a:r>
              <a:rPr lang="en-GB" sz="1800" dirty="0"/>
              <a:t>Chocolate products increase steadily from 2010.</a:t>
            </a:r>
          </a:p>
          <a:p>
            <a:r>
              <a:rPr lang="en-GB" sz="1800" dirty="0"/>
              <a:t>Scatter plot shows a linear correlation between the product review and the year it was given. </a:t>
            </a:r>
          </a:p>
          <a:p>
            <a:r>
              <a:rPr lang="en-GB" sz="1800" dirty="0"/>
              <a:t>The sample size from 2017 appears smaller in 2017 with a much lower number of products rated (possibly the data was collected part way through the year)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8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F536-569F-4FC2-91EF-B2A26B25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78412"/>
          </a:xfrm>
        </p:spPr>
        <p:txBody>
          <a:bodyPr/>
          <a:lstStyle/>
          <a:p>
            <a:r>
              <a:rPr lang="en-GB" sz="3200" dirty="0"/>
              <a:t>Chocolate ratings by COCOA PERCENTAGE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84DCCE-7E70-47E6-AC19-76C1AED93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6" y="984605"/>
            <a:ext cx="2660464" cy="2179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39092E-BE48-429C-93A6-21EE14E28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637" y="997247"/>
            <a:ext cx="2648824" cy="21435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6A89AF-ABBA-441B-A977-683C39E80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466" y="1020282"/>
            <a:ext cx="2648824" cy="21435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5AB48B-D8A5-466B-BDA1-151327227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044" y="984606"/>
            <a:ext cx="2725356" cy="21792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69E838-DFDF-42D3-B18A-D77134FAA4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1" y="3563755"/>
            <a:ext cx="2645482" cy="21408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117211-67A9-4343-98C4-4CF477FF8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57" y="3563755"/>
            <a:ext cx="2836106" cy="22499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83927C-9A48-43A0-A999-89E7183699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655" y="3539604"/>
            <a:ext cx="2780277" cy="22499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0DA2669-A5AD-4D35-9561-78E4D86391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608" y="3496005"/>
            <a:ext cx="2859962" cy="231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F536-569F-4FC2-91EF-B2A26B25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78412"/>
          </a:xfrm>
        </p:spPr>
        <p:txBody>
          <a:bodyPr/>
          <a:lstStyle/>
          <a:p>
            <a:r>
              <a:rPr lang="en-GB" sz="3200" dirty="0"/>
              <a:t>Chocolate ratings by cocoa percentage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E1BA0C-C988-4307-8A2E-FA1DB6B95DE8}"/>
              </a:ext>
            </a:extLst>
          </p:cNvPr>
          <p:cNvSpPr txBox="1">
            <a:spLocks/>
          </p:cNvSpPr>
          <p:nvPr/>
        </p:nvSpPr>
        <p:spPr>
          <a:xfrm>
            <a:off x="609600" y="1757168"/>
            <a:ext cx="5378548" cy="372676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Barplots</a:t>
            </a:r>
            <a:r>
              <a:rPr lang="en-GB" sz="1800" dirty="0"/>
              <a:t> show a greater number of reviews at specific ranges of Cocoa Percentage </a:t>
            </a:r>
          </a:p>
          <a:p>
            <a:r>
              <a:rPr lang="en-GB" sz="1800" dirty="0"/>
              <a:t>Most chocolate products contain between 70-75% of cocoa (this graph is scaled using a log scale for easier viewing)</a:t>
            </a:r>
          </a:p>
          <a:p>
            <a:r>
              <a:rPr lang="en-GB" sz="1800" dirty="0"/>
              <a:t>It is possible the higher number of reviews in these ranges is due to the higher number of products produced with that percentage of cocoa</a:t>
            </a:r>
          </a:p>
          <a:p>
            <a:r>
              <a:rPr lang="en-GB" sz="1800" dirty="0"/>
              <a:t>Scatter plot shows a linear correlation between the product review and the percentage of cocoa. </a:t>
            </a:r>
          </a:p>
          <a:p>
            <a:endParaRPr lang="en-US" sz="1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3F0BAE9-02E9-47B8-AF56-6926174FEA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27" y="1828800"/>
            <a:ext cx="4946146" cy="3429000"/>
          </a:xfrm>
        </p:spPr>
      </p:pic>
    </p:spTree>
    <p:extLst>
      <p:ext uri="{BB962C8B-B14F-4D97-AF65-F5344CB8AC3E}">
        <p14:creationId xmlns:p14="http://schemas.microsoft.com/office/powerpoint/2010/main" val="1967947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1822</TotalTime>
  <Words>2271</Words>
  <Application>Microsoft Office PowerPoint</Application>
  <PresentationFormat>Widescreen</PresentationFormat>
  <Paragraphs>351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Unicode MS</vt:lpstr>
      <vt:lpstr>Calibri</vt:lpstr>
      <vt:lpstr>Rockwell</vt:lpstr>
      <vt:lpstr>Rockwell Condensed</vt:lpstr>
      <vt:lpstr>Wingdings</vt:lpstr>
      <vt:lpstr>Wood Type</vt:lpstr>
      <vt:lpstr>Predictors of chocolate ratings</vt:lpstr>
      <vt:lpstr>Project Objectives</vt:lpstr>
      <vt:lpstr>Methods and Languages</vt:lpstr>
      <vt:lpstr>Data acquisition</vt:lpstr>
      <vt:lpstr>Exploratory Data analysis</vt:lpstr>
      <vt:lpstr>CHOCOLATE RATINGS BY YEAR</vt:lpstr>
      <vt:lpstr>Chocolate ratings by year</vt:lpstr>
      <vt:lpstr>Chocolate ratings by COCOA PERCENTAGE</vt:lpstr>
      <vt:lpstr>Chocolate ratings by cocoa percentage</vt:lpstr>
      <vt:lpstr>top 10 average ratings for Bean origin grouped by year</vt:lpstr>
      <vt:lpstr>top 10 average ratings for broad bean origin</vt:lpstr>
      <vt:lpstr>top 10 average ratings for bean type grouped by year</vt:lpstr>
      <vt:lpstr>top 10 average ratings for Company grouped by year</vt:lpstr>
      <vt:lpstr>top 10 average ratings for Company Location grouped by year</vt:lpstr>
      <vt:lpstr>Chi Squared – statistical significance of features of chocolate production</vt:lpstr>
      <vt:lpstr>MACHINE LEARNING – predict ratings of chocolate products</vt:lpstr>
      <vt:lpstr>MACHINE LEARNING – predict ratings of chocolate products</vt:lpstr>
      <vt:lpstr>Project Findings</vt:lpstr>
      <vt:lpstr>Project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Life Expectancy and GDP: A Study</dc:title>
  <dc:creator>caroline hussey</dc:creator>
  <cp:lastModifiedBy>caroline hussey</cp:lastModifiedBy>
  <cp:revision>109</cp:revision>
  <dcterms:created xsi:type="dcterms:W3CDTF">2021-05-12T15:48:34Z</dcterms:created>
  <dcterms:modified xsi:type="dcterms:W3CDTF">2021-06-15T17:10:25Z</dcterms:modified>
</cp:coreProperties>
</file>