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57" r:id="rId4"/>
    <p:sldId id="283" r:id="rId5"/>
    <p:sldId id="258" r:id="rId6"/>
    <p:sldId id="261" r:id="rId7"/>
    <p:sldId id="266" r:id="rId8"/>
    <p:sldId id="268" r:id="rId9"/>
    <p:sldId id="267" r:id="rId10"/>
    <p:sldId id="269" r:id="rId11"/>
    <p:sldId id="270" r:id="rId12"/>
    <p:sldId id="271" r:id="rId13"/>
    <p:sldId id="259" r:id="rId14"/>
    <p:sldId id="272" r:id="rId15"/>
    <p:sldId id="274" r:id="rId16"/>
    <p:sldId id="273" r:id="rId17"/>
    <p:sldId id="265" r:id="rId18"/>
    <p:sldId id="264" r:id="rId19"/>
    <p:sldId id="276" r:id="rId20"/>
    <p:sldId id="277" r:id="rId21"/>
    <p:sldId id="279" r:id="rId22"/>
    <p:sldId id="280" r:id="rId23"/>
    <p:sldId id="281" r:id="rId24"/>
    <p:sldId id="282" r:id="rId25"/>
    <p:sldId id="278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40"/>
    <p:restoredTop sz="94595"/>
  </p:normalViewPr>
  <p:slideViewPr>
    <p:cSldViewPr snapToGrid="0" snapToObjects="1">
      <p:cViewPr varScale="1">
        <p:scale>
          <a:sx n="63" d="100"/>
          <a:sy n="63" d="100"/>
        </p:scale>
        <p:origin x="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8C843-5C2A-894F-A2F5-F78AD290073F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3DEAE-E652-174E-A39E-C9F6F6E2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C6A7-F6A3-8844-B3C8-01E900272BD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A823-A533-2944-BB3A-EA3BABE2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C6A7-F6A3-8844-B3C8-01E900272BD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A823-A533-2944-BB3A-EA3BABE2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1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C6A7-F6A3-8844-B3C8-01E900272BD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A823-A533-2944-BB3A-EA3BABE2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C6A7-F6A3-8844-B3C8-01E900272BD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A823-A533-2944-BB3A-EA3BABE2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C6A7-F6A3-8844-B3C8-01E900272BD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A823-A533-2944-BB3A-EA3BABE2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C6A7-F6A3-8844-B3C8-01E900272BD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A823-A533-2944-BB3A-EA3BABE2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2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C6A7-F6A3-8844-B3C8-01E900272BD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A823-A533-2944-BB3A-EA3BABE2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4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C6A7-F6A3-8844-B3C8-01E900272BD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A823-A533-2944-BB3A-EA3BABE2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9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C6A7-F6A3-8844-B3C8-01E900272BD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A823-A533-2944-BB3A-EA3BABE2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C6A7-F6A3-8844-B3C8-01E900272BD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A823-A533-2944-BB3A-EA3BABE2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C6A7-F6A3-8844-B3C8-01E900272BD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A823-A533-2944-BB3A-EA3BABE2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2C6A7-F6A3-8844-B3C8-01E900272BD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A823-A533-2944-BB3A-EA3BABE2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Assessing MCMC convergence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67147"/>
            <a:ext cx="9144000" cy="1655762"/>
          </a:xfrm>
        </p:spPr>
        <p:txBody>
          <a:bodyPr/>
          <a:lstStyle/>
          <a:p>
            <a:r>
              <a:rPr lang="en-US" b="1" dirty="0"/>
              <a:t>Smithsonian Peer-led Bioinformatics </a:t>
            </a:r>
            <a:r>
              <a:rPr lang="en-US" b="1" dirty="0" smtClean="0"/>
              <a:t>Series</a:t>
            </a:r>
          </a:p>
          <a:p>
            <a:r>
              <a:rPr lang="en-US" b="1" dirty="0" smtClean="0"/>
              <a:t>Oct. 25, 2016</a:t>
            </a:r>
          </a:p>
          <a:p>
            <a:r>
              <a:rPr lang="en-US" b="1" dirty="0" smtClean="0"/>
              <a:t>Dietrich Gotzek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8" y="1690688"/>
            <a:ext cx="5736399" cy="5167312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 with ’standard’ MCMC convergence approaches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519" y="1690688"/>
            <a:ext cx="5735342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RWTY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3126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mplements </a:t>
            </a:r>
            <a:r>
              <a:rPr lang="en-US" dirty="0"/>
              <a:t>various tests, visualizations, and metrics for diagnosing convergence and mixing of MCMC chains in </a:t>
            </a:r>
            <a:r>
              <a:rPr lang="en-US" dirty="0" err="1"/>
              <a:t>phylogenetics</a:t>
            </a:r>
            <a:r>
              <a:rPr lang="en-US" dirty="0"/>
              <a:t>. It implements and automates many of the functions of the AWTY package in the R environment. It also adds a number of new functions not available in </a:t>
            </a:r>
            <a:r>
              <a:rPr lang="en-US" dirty="0" smtClean="0"/>
              <a:t>AWTY.</a:t>
            </a:r>
            <a:r>
              <a:rPr lang="en-US" dirty="0"/>
              <a:t>	</a:t>
            </a:r>
          </a:p>
          <a:p>
            <a:r>
              <a:rPr lang="en-US" dirty="0" smtClean="0"/>
              <a:t>In particular:</a:t>
            </a:r>
          </a:p>
          <a:p>
            <a:pPr lvl="1"/>
            <a:r>
              <a:rPr lang="en-US" dirty="0"/>
              <a:t>Topological Approximate ESS </a:t>
            </a:r>
            <a:r>
              <a:rPr lang="en-US" dirty="0" smtClean="0"/>
              <a:t>(</a:t>
            </a:r>
            <a:r>
              <a:rPr lang="en-US" dirty="0" err="1" smtClean="0"/>
              <a:t>topological.approx.ess</a:t>
            </a:r>
            <a:r>
              <a:rPr lang="en-US" dirty="0" smtClean="0"/>
              <a:t>(</a:t>
            </a:r>
            <a:r>
              <a:rPr lang="en-US" dirty="0" err="1" smtClean="0"/>
              <a:t>mb.rwty</a:t>
            </a:r>
            <a:r>
              <a:rPr lang="en-US" dirty="0" smtClean="0"/>
              <a:t>, </a:t>
            </a:r>
            <a:r>
              <a:rPr lang="en-US" dirty="0" err="1"/>
              <a:t>burnin</a:t>
            </a:r>
            <a:r>
              <a:rPr lang="en-US" dirty="0"/>
              <a:t> = 50)</a:t>
            </a:r>
          </a:p>
          <a:p>
            <a:pPr lvl="1"/>
            <a:r>
              <a:rPr lang="en-US" dirty="0" smtClean="0"/>
              <a:t>Tree Topology Trace Plots (</a:t>
            </a:r>
            <a:r>
              <a:rPr lang="en-US" dirty="0" err="1" smtClean="0"/>
              <a:t>mb.rwty$topology.trace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Topological Autocorrelation (</a:t>
            </a:r>
            <a:r>
              <a:rPr lang="en-US" dirty="0" err="1" smtClean="0"/>
              <a:t>mb.rwty$autocorr.plot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Treespace</a:t>
            </a:r>
            <a:r>
              <a:rPr lang="en-US" dirty="0" smtClean="0"/>
              <a:t> Plots (</a:t>
            </a:r>
            <a:r>
              <a:rPr lang="en-US" dirty="0" err="1" smtClean="0"/>
              <a:t>mb.rwty$treespace.heatmap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other cool stuff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21" y="93803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RWTY [https://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github.com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danlwarren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/RWTY]</a:t>
            </a:r>
            <a:endParaRPr lang="en-US" b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82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RWTY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50758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Requires </a:t>
            </a:r>
            <a:r>
              <a:rPr lang="en-US" i="1" dirty="0" smtClean="0"/>
              <a:t>ape</a:t>
            </a:r>
            <a:r>
              <a:rPr lang="en-US" dirty="0" smtClean="0"/>
              <a:t> &amp; </a:t>
            </a:r>
            <a:r>
              <a:rPr lang="en-US" i="1" dirty="0" smtClean="0"/>
              <a:t>ggplot2</a:t>
            </a:r>
            <a:r>
              <a:rPr lang="en-US" dirty="0"/>
              <a:t>	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phylogenetics</a:t>
            </a:r>
            <a:r>
              <a:rPr lang="en-US" dirty="0" smtClean="0"/>
              <a:t> packages:</a:t>
            </a:r>
          </a:p>
          <a:p>
            <a:pPr marL="457200" lvl="1" indent="0">
              <a:buNone/>
            </a:pPr>
            <a:r>
              <a:rPr lang="en-US" dirty="0" err="1" smtClean="0"/>
              <a:t>install.packages</a:t>
            </a:r>
            <a:r>
              <a:rPr lang="en-US" dirty="0"/>
              <a:t>('</a:t>
            </a:r>
            <a:r>
              <a:rPr lang="en-US" dirty="0" err="1"/>
              <a:t>ctv</a:t>
            </a:r>
            <a:r>
              <a:rPr lang="en-US" dirty="0" smtClean="0"/>
              <a:t>')</a:t>
            </a:r>
          </a:p>
          <a:p>
            <a:pPr marL="457200" lvl="1" indent="0">
              <a:buNone/>
            </a:pPr>
            <a:r>
              <a:rPr lang="en-US" dirty="0" smtClean="0"/>
              <a:t>library</a:t>
            </a:r>
            <a:r>
              <a:rPr lang="en-US" dirty="0"/>
              <a:t>('</a:t>
            </a:r>
            <a:r>
              <a:rPr lang="en-US" dirty="0" err="1"/>
              <a:t>ctv</a:t>
            </a:r>
            <a:r>
              <a:rPr lang="en-US" dirty="0"/>
              <a:t>')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install.views</a:t>
            </a:r>
            <a:r>
              <a:rPr lang="en-US" dirty="0"/>
              <a:t>('</a:t>
            </a:r>
            <a:r>
              <a:rPr lang="en-US" dirty="0" err="1"/>
              <a:t>Phylogenetics</a:t>
            </a:r>
            <a:r>
              <a:rPr lang="en-US" dirty="0" smtClean="0"/>
              <a:t>')</a:t>
            </a:r>
          </a:p>
          <a:p>
            <a:r>
              <a:rPr lang="en-US" dirty="0" smtClean="0"/>
              <a:t>Install </a:t>
            </a:r>
            <a:r>
              <a:rPr lang="en-US" i="1" dirty="0" smtClean="0"/>
              <a:t>RWTY:</a:t>
            </a:r>
          </a:p>
          <a:p>
            <a:pPr marL="457200" lvl="1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rwty</a:t>
            </a:r>
            <a:r>
              <a:rPr lang="en-US" dirty="0" smtClean="0"/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or</a:t>
            </a:r>
          </a:p>
          <a:p>
            <a:pPr marL="457200" lvl="1" indent="0">
              <a:buNone/>
            </a:pPr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 smtClean="0"/>
              <a:t>")</a:t>
            </a:r>
          </a:p>
          <a:p>
            <a:pPr marL="457200" lvl="1" indent="0">
              <a:buNone/>
            </a:pPr>
            <a:r>
              <a:rPr lang="en-US" dirty="0" smtClean="0"/>
              <a:t>library(</a:t>
            </a:r>
            <a:r>
              <a:rPr lang="en-US" dirty="0" err="1" smtClean="0"/>
              <a:t>devtools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err="1" smtClean="0"/>
              <a:t>install_github</a:t>
            </a:r>
            <a:r>
              <a:rPr lang="en-US" dirty="0"/>
              <a:t>("</a:t>
            </a:r>
            <a:r>
              <a:rPr lang="en-US" dirty="0" err="1"/>
              <a:t>danlwarren</a:t>
            </a:r>
            <a:r>
              <a:rPr lang="en-US" dirty="0"/>
              <a:t>/RWTY</a:t>
            </a:r>
            <a:r>
              <a:rPr lang="en-US" dirty="0" smtClean="0"/>
              <a:t>")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Load </a:t>
            </a:r>
            <a:r>
              <a:rPr lang="en-US" i="1" dirty="0" smtClean="0"/>
              <a:t>RWTY: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library(</a:t>
            </a:r>
            <a:r>
              <a:rPr lang="en-US" dirty="0" err="1" smtClean="0"/>
              <a:t>rwty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err="1"/>
              <a:t>rwty.processors</a:t>
            </a:r>
            <a:r>
              <a:rPr lang="en-US" dirty="0"/>
              <a:t> &lt;&lt;- </a:t>
            </a:r>
            <a:r>
              <a:rPr lang="en-US" dirty="0" smtClean="0"/>
              <a:t>4	(N-1 is default)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521" y="93803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RWTY [https://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github.com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danlwarren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/RWTY]</a:t>
            </a:r>
            <a:endParaRPr lang="en-US" b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93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091"/>
            <a:ext cx="10515600" cy="1325563"/>
          </a:xfrm>
        </p:spPr>
        <p:txBody>
          <a:bodyPr/>
          <a:lstStyle/>
          <a:p>
            <a:r>
              <a:rPr lang="en-US" dirty="0" smtClean="0"/>
              <a:t>Getting data into </a:t>
            </a:r>
            <a:r>
              <a:rPr lang="en-US" i="1" dirty="0" smtClean="0"/>
              <a:t>RWTY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sz="3600" i="1" dirty="0" err="1" smtClean="0"/>
              <a:t>load.trees</a:t>
            </a:r>
            <a:r>
              <a:rPr lang="en-US" sz="3600" dirty="0" smtClean="0"/>
              <a:t> for single or </a:t>
            </a:r>
            <a:r>
              <a:rPr lang="en-US" sz="3600" i="1" dirty="0" err="1" smtClean="0"/>
              <a:t>load.multi</a:t>
            </a:r>
            <a:r>
              <a:rPr lang="en-US" sz="3600" dirty="0" smtClean="0"/>
              <a:t> for multiple chains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4912"/>
            <a:ext cx="11011678" cy="45191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load MrBayes, BEAST, *BEAST, </a:t>
            </a:r>
            <a:r>
              <a:rPr lang="en-US" dirty="0" err="1" smtClean="0"/>
              <a:t>RevBayes</a:t>
            </a:r>
            <a:r>
              <a:rPr lang="en-US" dirty="0" smtClean="0"/>
              <a:t> output (and force generic):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mb.trees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load.multi</a:t>
            </a:r>
            <a:r>
              <a:rPr lang="en-US" dirty="0"/>
              <a:t>("</a:t>
            </a:r>
            <a:r>
              <a:rPr lang="en-US" dirty="0" err="1" smtClean="0"/>
              <a:t>path_to_FOLDER</a:t>
            </a:r>
            <a:r>
              <a:rPr lang="en-US" dirty="0"/>
              <a:t>", format = "</a:t>
            </a:r>
            <a:r>
              <a:rPr lang="en-US" dirty="0" err="1"/>
              <a:t>mb</a:t>
            </a:r>
            <a:r>
              <a:rPr lang="en-US" dirty="0"/>
              <a:t>", </a:t>
            </a:r>
            <a:r>
              <a:rPr lang="en-US" dirty="0" err="1"/>
              <a:t>gens.per.tree</a:t>
            </a:r>
            <a:r>
              <a:rPr lang="en-US" dirty="0"/>
              <a:t>=1000, trim = </a:t>
            </a:r>
            <a:r>
              <a:rPr lang="en-US" dirty="0" smtClean="0"/>
              <a:t>10)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 </a:t>
            </a:r>
            <a:r>
              <a:rPr lang="en-US" dirty="0" err="1" smtClean="0"/>
              <a:t>beast.trees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load.trees</a:t>
            </a:r>
            <a:r>
              <a:rPr lang="en-US" dirty="0"/>
              <a:t>("</a:t>
            </a:r>
            <a:r>
              <a:rPr lang="en-US" dirty="0" err="1"/>
              <a:t>path_to_FOLDER</a:t>
            </a:r>
            <a:r>
              <a:rPr lang="en-US" dirty="0"/>
              <a:t>", format = "beast", </a:t>
            </a:r>
            <a:r>
              <a:rPr lang="en-US" dirty="0" err="1"/>
              <a:t>gens.per.tree</a:t>
            </a:r>
            <a:r>
              <a:rPr lang="en-US" dirty="0"/>
              <a:t>=5000, trim = </a:t>
            </a:r>
            <a:r>
              <a:rPr lang="en-US" dirty="0" smtClean="0"/>
              <a:t>5, skip = 1000)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other.trees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load.trees</a:t>
            </a:r>
            <a:r>
              <a:rPr lang="en-US" dirty="0"/>
              <a:t>("</a:t>
            </a:r>
            <a:r>
              <a:rPr lang="en-US" dirty="0" err="1"/>
              <a:t>path_to_TREE_file</a:t>
            </a:r>
            <a:r>
              <a:rPr lang="en-US" dirty="0"/>
              <a:t>", type = "nexus", </a:t>
            </a:r>
            <a:r>
              <a:rPr lang="en-US" dirty="0" err="1"/>
              <a:t>logfile</a:t>
            </a:r>
            <a:r>
              <a:rPr lang="en-US" dirty="0"/>
              <a:t> = "</a:t>
            </a:r>
            <a:r>
              <a:rPr lang="en-US" dirty="0" err="1"/>
              <a:t>path_to_LOG_file</a:t>
            </a:r>
            <a:r>
              <a:rPr lang="en-US" dirty="0"/>
              <a:t>", skip = 1, </a:t>
            </a:r>
            <a:r>
              <a:rPr lang="en-US" dirty="0" err="1"/>
              <a:t>gens.per.tree</a:t>
            </a:r>
            <a:r>
              <a:rPr lang="en-US" dirty="0"/>
              <a:t> = 1000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mb.trees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load.multi</a:t>
            </a:r>
            <a:r>
              <a:rPr lang="en-US" dirty="0"/>
              <a:t>("/Users/</a:t>
            </a:r>
            <a:r>
              <a:rPr lang="en-US" dirty="0" err="1"/>
              <a:t>dgotzek</a:t>
            </a:r>
            <a:r>
              <a:rPr lang="en-US" dirty="0"/>
              <a:t>/Desktop/Smithsonian 2016/2016 R workshop/</a:t>
            </a:r>
            <a:r>
              <a:rPr lang="en-US" dirty="0" err="1"/>
              <a:t>mb_ants</a:t>
            </a:r>
            <a:r>
              <a:rPr lang="en-US" dirty="0"/>
              <a:t>", format = "</a:t>
            </a:r>
            <a:r>
              <a:rPr lang="en-US" dirty="0" err="1"/>
              <a:t>mb</a:t>
            </a:r>
            <a:r>
              <a:rPr lang="en-US" dirty="0"/>
              <a:t>", </a:t>
            </a:r>
            <a:r>
              <a:rPr lang="en-US" dirty="0" err="1"/>
              <a:t>gens.per.tree</a:t>
            </a:r>
            <a:r>
              <a:rPr lang="en-US" dirty="0"/>
              <a:t> = 5000, trim = </a:t>
            </a:r>
            <a:r>
              <a:rPr lang="en-US" dirty="0" smtClean="0"/>
              <a:t>50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21" y="93803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RWTY [https://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github.com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danlwarren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/RWTY]</a:t>
            </a:r>
            <a:endParaRPr lang="en-US" b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091"/>
            <a:ext cx="10515600" cy="1325563"/>
          </a:xfrm>
        </p:spPr>
        <p:txBody>
          <a:bodyPr/>
          <a:lstStyle/>
          <a:p>
            <a:r>
              <a:rPr lang="en-US" dirty="0" smtClean="0"/>
              <a:t>Doing stuff with </a:t>
            </a:r>
            <a:r>
              <a:rPr lang="en-US" i="1" dirty="0" smtClean="0"/>
              <a:t>RWTY</a:t>
            </a:r>
            <a:r>
              <a:rPr lang="en-US" dirty="0" smtClean="0"/>
              <a:t>: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4912"/>
            <a:ext cx="11011678" cy="4519193"/>
          </a:xfrm>
        </p:spPr>
        <p:txBody>
          <a:bodyPr>
            <a:norm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nalyze.rwty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Does all analyses in one fell swoop. </a:t>
            </a:r>
          </a:p>
          <a:p>
            <a:pPr marL="457200" lvl="1" indent="0">
              <a:buNone/>
            </a:pPr>
            <a:r>
              <a:rPr lang="en-US" dirty="0"/>
              <a:t>Bug in that only last plot is </a:t>
            </a:r>
            <a:r>
              <a:rPr lang="en-US" dirty="0" smtClean="0"/>
              <a:t>automatically output </a:t>
            </a:r>
            <a:r>
              <a:rPr lang="en-US" dirty="0"/>
              <a:t>to screen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Always direct output to an object, so you can call up all plots!</a:t>
            </a:r>
          </a:p>
          <a:p>
            <a:r>
              <a:rPr lang="en-US" dirty="0" err="1" smtClean="0"/>
              <a:t>topological.approx.ess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alculates </a:t>
            </a:r>
            <a:r>
              <a:rPr lang="en-US" dirty="0"/>
              <a:t>the approximate ESS of tree topologies from all of the chains.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approximate ESS is </a:t>
            </a:r>
            <a:r>
              <a:rPr lang="en-US" dirty="0" smtClean="0"/>
              <a:t>similar </a:t>
            </a:r>
            <a:r>
              <a:rPr lang="en-US" dirty="0"/>
              <a:t>to the ESS used for continuous </a:t>
            </a:r>
            <a:r>
              <a:rPr lang="en-US" dirty="0" smtClean="0"/>
              <a:t>parameters, but in certain cases an upper bound will be provided rather than a point estimate.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akeplot.x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Only outputs desired plots.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521" y="93803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RWTY [https://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github.com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danlwarren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/RWTY]</a:t>
            </a:r>
            <a:endParaRPr lang="en-US" b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17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091"/>
            <a:ext cx="10515600" cy="1325563"/>
          </a:xfrm>
        </p:spPr>
        <p:txBody>
          <a:bodyPr/>
          <a:lstStyle/>
          <a:p>
            <a:r>
              <a:rPr lang="en-US" dirty="0" smtClean="0"/>
              <a:t>Doing stuff with </a:t>
            </a:r>
            <a:r>
              <a:rPr lang="en-US" i="1" dirty="0" smtClean="0"/>
              <a:t>RWTY</a:t>
            </a:r>
            <a:r>
              <a:rPr lang="en-US" dirty="0" smtClean="0"/>
              <a:t>: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4912"/>
            <a:ext cx="11011678" cy="4519193"/>
          </a:xfrm>
        </p:spPr>
        <p:txBody>
          <a:bodyPr>
            <a:norm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nalyze.rwty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mb.rwty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analyze.rwty</a:t>
            </a:r>
            <a:r>
              <a:rPr lang="en-US" dirty="0"/>
              <a:t>(</a:t>
            </a:r>
            <a:r>
              <a:rPr lang="en-US" dirty="0" err="1"/>
              <a:t>mb.trees</a:t>
            </a:r>
            <a:r>
              <a:rPr lang="en-US" dirty="0"/>
              <a:t>, </a:t>
            </a:r>
            <a:r>
              <a:rPr lang="en-US" dirty="0" err="1"/>
              <a:t>burnin</a:t>
            </a:r>
            <a:r>
              <a:rPr lang="en-US" dirty="0"/>
              <a:t> = </a:t>
            </a:r>
            <a:r>
              <a:rPr lang="en-US" dirty="0" smtClean="0"/>
              <a:t>0, </a:t>
            </a:r>
            <a:r>
              <a:rPr lang="en-US" dirty="0" err="1"/>
              <a:t>fill.color</a:t>
            </a:r>
            <a:r>
              <a:rPr lang="en-US" dirty="0"/>
              <a:t> = 'LnL', filename = "/Users/</a:t>
            </a:r>
            <a:r>
              <a:rPr lang="en-US" dirty="0" err="1"/>
              <a:t>dgotzek</a:t>
            </a:r>
            <a:r>
              <a:rPr lang="en-US" dirty="0"/>
              <a:t>/Desktop/Smithsonian 2016/2016 R workshop/</a:t>
            </a:r>
            <a:r>
              <a:rPr lang="en-US" dirty="0" err="1"/>
              <a:t>mb_ants</a:t>
            </a:r>
            <a:r>
              <a:rPr lang="en-US" dirty="0"/>
              <a:t>/</a:t>
            </a:r>
            <a:r>
              <a:rPr lang="en-US" dirty="0" err="1"/>
              <a:t>RWTYoutput_PD.pdf</a:t>
            </a:r>
            <a:r>
              <a:rPr lang="en-US" dirty="0"/>
              <a:t>", </a:t>
            </a:r>
            <a:r>
              <a:rPr lang="en-US" dirty="0" err="1"/>
              <a:t>treedist</a:t>
            </a:r>
            <a:r>
              <a:rPr lang="en-US" dirty="0"/>
              <a:t> = "</a:t>
            </a:r>
            <a:r>
              <a:rPr lang="en-US" dirty="0" smtClean="0"/>
              <a:t>PD”)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smtClean="0"/>
              <a:t>names(</a:t>
            </a:r>
            <a:r>
              <a:rPr lang="en-US" dirty="0" err="1" smtClean="0"/>
              <a:t>mb.rwty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mb.rwty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2521" y="93803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RWTY [https://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github.com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danlwarren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/RWTY]</a:t>
            </a:r>
            <a:endParaRPr lang="en-US" b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298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091"/>
            <a:ext cx="10515600" cy="1325563"/>
          </a:xfrm>
        </p:spPr>
        <p:txBody>
          <a:bodyPr/>
          <a:lstStyle/>
          <a:p>
            <a:r>
              <a:rPr lang="en-US" dirty="0" smtClean="0"/>
              <a:t>Doing stuff with </a:t>
            </a:r>
            <a:r>
              <a:rPr lang="en-US" i="1" dirty="0" smtClean="0"/>
              <a:t>RWTY</a:t>
            </a:r>
            <a:r>
              <a:rPr lang="en-US" dirty="0" smtClean="0"/>
              <a:t>: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4912"/>
            <a:ext cx="11011678" cy="4519193"/>
          </a:xfrm>
        </p:spPr>
        <p:txBody>
          <a:bodyPr>
            <a:normAutofit/>
          </a:bodyPr>
          <a:lstStyle/>
          <a:p>
            <a:r>
              <a:rPr lang="en-US" dirty="0" err="1" smtClean="0"/>
              <a:t>topological.approx.ess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approx.ess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topological.approx.ess</a:t>
            </a:r>
            <a:r>
              <a:rPr lang="en-US" dirty="0"/>
              <a:t>(</a:t>
            </a:r>
            <a:r>
              <a:rPr lang="en-US" dirty="0" err="1"/>
              <a:t>mb.trees</a:t>
            </a:r>
            <a:r>
              <a:rPr lang="en-US" dirty="0"/>
              <a:t>, </a:t>
            </a:r>
            <a:r>
              <a:rPr lang="en-US" dirty="0" err="1"/>
              <a:t>burnin</a:t>
            </a:r>
            <a:r>
              <a:rPr lang="en-US" dirty="0"/>
              <a:t> = 500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de-DE" dirty="0" smtClean="0"/>
              <a:t>&gt; </a:t>
            </a:r>
            <a:r>
              <a:rPr lang="de-DE" dirty="0" err="1" smtClean="0"/>
              <a:t>approx.ess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/>
              <a:t>approx.ess</a:t>
            </a:r>
            <a:r>
              <a:rPr lang="de-DE" dirty="0"/>
              <a:t>                       </a:t>
            </a:r>
            <a:r>
              <a:rPr lang="de-DE" dirty="0" err="1" smtClean="0"/>
              <a:t>chain</a:t>
            </a:r>
            <a:endParaRPr lang="de-DE" dirty="0" smtClean="0"/>
          </a:p>
          <a:p>
            <a:pPr marL="914400" lvl="1" indent="-457200">
              <a:buAutoNum type="arabicPlain"/>
            </a:pPr>
            <a:r>
              <a:rPr lang="de-DE" dirty="0" smtClean="0"/>
              <a:t>=        </a:t>
            </a:r>
            <a:r>
              <a:rPr lang="de-DE" dirty="0"/>
              <a:t>501 </a:t>
            </a:r>
            <a:r>
              <a:rPr lang="de-DE" dirty="0" smtClean="0"/>
              <a:t>Scott_Ward_DG_PF.nex.run1.t</a:t>
            </a:r>
          </a:p>
          <a:p>
            <a:pPr marL="457200" lvl="1" indent="0">
              <a:buNone/>
            </a:pPr>
            <a:r>
              <a:rPr lang="de-DE" dirty="0" smtClean="0"/>
              <a:t>2     </a:t>
            </a:r>
            <a:r>
              <a:rPr lang="de-DE" dirty="0"/>
              <a:t>=        501 Scott_Ward_DG_PF.nex.run2.t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2521" y="93803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RWTY [https://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github.com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danlwarren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/RWTY]</a:t>
            </a:r>
            <a:endParaRPr lang="en-US" b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351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Plot </a:t>
            </a:r>
            <a:r>
              <a:rPr lang="en-US" dirty="0"/>
              <a:t>of autocorrelation of tree </a:t>
            </a:r>
            <a:r>
              <a:rPr lang="en-US" dirty="0" smtClean="0"/>
              <a:t>topologies </a:t>
            </a:r>
            <a:r>
              <a:rPr lang="en-US" dirty="0"/>
              <a:t>at different sampling intervals along a chain</a:t>
            </a:r>
          </a:p>
          <a:p>
            <a:r>
              <a:rPr lang="en-US" dirty="0"/>
              <a:t>Plot of split frequencies calculated in sliding windows for the most variable clades</a:t>
            </a:r>
          </a:p>
          <a:p>
            <a:r>
              <a:rPr lang="en-US" dirty="0"/>
              <a:t>Plot of change in split frequencies between sliding windows for all clades</a:t>
            </a:r>
          </a:p>
          <a:p>
            <a:r>
              <a:rPr lang="en-US" dirty="0"/>
              <a:t>Plot of cumulative split frequencies as the MCMC progresses</a:t>
            </a:r>
          </a:p>
          <a:p>
            <a:r>
              <a:rPr lang="en-US" dirty="0"/>
              <a:t>Plot of change in cumulative split frequencies as the MCMC progresses</a:t>
            </a:r>
          </a:p>
          <a:p>
            <a:r>
              <a:rPr lang="en-US" dirty="0" err="1"/>
              <a:t>Heatmap</a:t>
            </a:r>
            <a:r>
              <a:rPr lang="en-US" dirty="0"/>
              <a:t> and point depictions of chains in </a:t>
            </a:r>
            <a:r>
              <a:rPr lang="en-US" dirty="0" err="1"/>
              <a:t>treespace</a:t>
            </a:r>
            <a:r>
              <a:rPr lang="en-US" dirty="0"/>
              <a:t>.</a:t>
            </a:r>
          </a:p>
          <a:p>
            <a:r>
              <a:rPr lang="en-US" dirty="0"/>
              <a:t>Plot of the Average Standard Deviation of Split Frequencies (ASDSF) between chains as the MCMC progresses</a:t>
            </a:r>
          </a:p>
          <a:p>
            <a:r>
              <a:rPr lang="en-US" dirty="0"/>
              <a:t>Plot of pairwise correlations between split frequencies among chains</a:t>
            </a:r>
          </a:p>
          <a:p>
            <a:r>
              <a:rPr lang="en-US" dirty="0"/>
              <a:t>Plot of chains clustered by their pairwise ASDSF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21" y="93803"/>
            <a:ext cx="466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RWTY [https://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github.com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danlwarren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/RWTY]</a:t>
            </a:r>
            <a:endParaRPr lang="en-US" b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619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74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Implements statistical </a:t>
            </a:r>
            <a:r>
              <a:rPr lang="en-US" dirty="0"/>
              <a:t>tools for the exploration of sets of phylogenetic trees describing the evolutionary relationships between the same </a:t>
            </a:r>
            <a:r>
              <a:rPr lang="en-US" dirty="0" smtClean="0"/>
              <a:t>taxa.	</a:t>
            </a:r>
          </a:p>
          <a:p>
            <a:r>
              <a:rPr lang="en-US" dirty="0" smtClean="0"/>
              <a:t>In particular:</a:t>
            </a:r>
          </a:p>
          <a:p>
            <a:pPr lvl="1"/>
            <a:r>
              <a:rPr lang="en-US" dirty="0" smtClean="0"/>
              <a:t>2- or 3-D plots </a:t>
            </a:r>
            <a:r>
              <a:rPr lang="en-US" dirty="0"/>
              <a:t>to </a:t>
            </a:r>
            <a:r>
              <a:rPr lang="en-US" dirty="0" smtClean="0"/>
              <a:t>visualize trees </a:t>
            </a:r>
            <a:r>
              <a:rPr lang="en-US" dirty="0"/>
              <a:t>using </a:t>
            </a:r>
            <a:r>
              <a:rPr lang="en-US" dirty="0" smtClean="0"/>
              <a:t>Principal </a:t>
            </a:r>
            <a:r>
              <a:rPr lang="en-US" dirty="0"/>
              <a:t>Coordinates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uperior tree distance metrics (let’s get away from RF)</a:t>
            </a:r>
          </a:p>
          <a:p>
            <a:pPr marL="914400" lvl="2" indent="0">
              <a:buNone/>
            </a:pPr>
            <a:r>
              <a:rPr lang="en-US" dirty="0" smtClean="0"/>
              <a:t>e.g., Kendall </a:t>
            </a:r>
            <a:r>
              <a:rPr lang="en-US" dirty="0" err="1" smtClean="0"/>
              <a:t>Colijn</a:t>
            </a:r>
            <a:r>
              <a:rPr lang="en-US" dirty="0" smtClean="0"/>
              <a:t> (2016)</a:t>
            </a:r>
          </a:p>
          <a:p>
            <a:pPr marL="914400" lvl="2" indent="0">
              <a:buNone/>
            </a:pPr>
            <a:r>
              <a:rPr lang="en-US" dirty="0" err="1" smtClean="0"/>
              <a:t>Billera</a:t>
            </a:r>
            <a:r>
              <a:rPr lang="en-US" dirty="0" smtClean="0"/>
              <a:t>, Holmes, </a:t>
            </a:r>
            <a:r>
              <a:rPr lang="en-US" dirty="0" err="1" smtClean="0"/>
              <a:t>Vogtmann’s</a:t>
            </a:r>
            <a:r>
              <a:rPr lang="en-US" dirty="0" smtClean="0"/>
              <a:t> geodesic distance (2001)</a:t>
            </a:r>
          </a:p>
          <a:p>
            <a:pPr lvl="1"/>
            <a:r>
              <a:rPr lang="en-US" dirty="0" smtClean="0"/>
              <a:t>Identifies clusters of trees and helps identify differences between them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Treescape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/>
              <a:t>a bare bones tour)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5530" y="120307"/>
            <a:ext cx="847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[http://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shiny.imperial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-stats-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experimental.co.uk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/users/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mlkendal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/]</a:t>
            </a:r>
            <a:endParaRPr lang="en-US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OpenSans" charset="0"/>
              </a:rPr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69" y="165264"/>
            <a:ext cx="2380891" cy="8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5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743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Requires </a:t>
            </a:r>
            <a:r>
              <a:rPr lang="en-US" i="1" dirty="0" smtClean="0"/>
              <a:t>ape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i="1" dirty="0" smtClean="0"/>
              <a:t>ade4</a:t>
            </a:r>
            <a:r>
              <a:rPr lang="en-US" dirty="0" smtClean="0"/>
              <a:t>, further </a:t>
            </a:r>
            <a:r>
              <a:rPr lang="en-US" i="1" dirty="0" err="1" smtClean="0"/>
              <a:t>adegenet</a:t>
            </a:r>
            <a:r>
              <a:rPr lang="en-US" dirty="0" smtClean="0"/>
              <a:t>, </a:t>
            </a:r>
            <a:r>
              <a:rPr lang="en-US" i="1" dirty="0" err="1" smtClean="0"/>
              <a:t>adegraphics</a:t>
            </a:r>
            <a:r>
              <a:rPr lang="en-US" dirty="0" smtClean="0"/>
              <a:t>, </a:t>
            </a:r>
            <a:r>
              <a:rPr lang="en-US" i="1" dirty="0" err="1" smtClean="0"/>
              <a:t>rgl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XQuartz</a:t>
            </a:r>
            <a:r>
              <a:rPr lang="en-US" dirty="0" smtClean="0"/>
              <a:t> for 3D</a:t>
            </a:r>
          </a:p>
          <a:p>
            <a:r>
              <a:rPr lang="en-US" dirty="0"/>
              <a:t>Install </a:t>
            </a:r>
            <a:r>
              <a:rPr lang="en-US" i="1" dirty="0" err="1"/>
              <a:t>t</a:t>
            </a:r>
            <a:r>
              <a:rPr lang="en-US" i="1" dirty="0" err="1" smtClean="0"/>
              <a:t>reescape</a:t>
            </a:r>
            <a:r>
              <a:rPr lang="en-US" i="1" dirty="0" smtClean="0"/>
              <a:t>:</a:t>
            </a:r>
            <a:endParaRPr lang="en-US" i="1" dirty="0"/>
          </a:p>
          <a:p>
            <a:pPr marL="457200" lvl="1" indent="0">
              <a:buNone/>
            </a:pPr>
            <a:r>
              <a:rPr lang="en-US" dirty="0" err="1"/>
              <a:t>install.packages</a:t>
            </a:r>
            <a:r>
              <a:rPr lang="en-US" dirty="0" smtClean="0"/>
              <a:t>(”</a:t>
            </a:r>
            <a:r>
              <a:rPr lang="en-US" dirty="0" err="1" smtClean="0"/>
              <a:t>treescape</a:t>
            </a:r>
            <a:r>
              <a:rPr lang="en-US" dirty="0" smtClean="0"/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or</a:t>
            </a:r>
          </a:p>
          <a:p>
            <a:pPr marL="457200" lvl="1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 smtClean="0"/>
              <a:t>thibautjombart</a:t>
            </a:r>
            <a:r>
              <a:rPr lang="en-US" dirty="0" smtClean="0"/>
              <a:t>/</a:t>
            </a:r>
            <a:r>
              <a:rPr lang="en-US" dirty="0" err="1" smtClean="0"/>
              <a:t>treescape</a:t>
            </a:r>
            <a:r>
              <a:rPr lang="en-US" dirty="0" smtClean="0"/>
              <a:t>")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Load </a:t>
            </a:r>
            <a:r>
              <a:rPr lang="en-US" i="1" dirty="0" err="1" smtClean="0"/>
              <a:t>treescape</a:t>
            </a:r>
            <a:r>
              <a:rPr lang="en-US" i="1" dirty="0" smtClean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library</a:t>
            </a:r>
            <a:r>
              <a:rPr lang="en-US" dirty="0" smtClean="0"/>
              <a:t>(“</a:t>
            </a:r>
            <a:r>
              <a:rPr lang="en-US" dirty="0" err="1" smtClean="0"/>
              <a:t>treescape</a:t>
            </a:r>
            <a:r>
              <a:rPr lang="en-US" dirty="0" smtClean="0"/>
              <a:t>”)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library</a:t>
            </a:r>
            <a:r>
              <a:rPr lang="en-US" dirty="0" smtClean="0"/>
              <a:t>(“</a:t>
            </a:r>
            <a:r>
              <a:rPr lang="en-US" dirty="0" err="1" smtClean="0"/>
              <a:t>adegenet</a:t>
            </a:r>
            <a:r>
              <a:rPr lang="en-US" dirty="0" smtClean="0"/>
              <a:t>”)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library</a:t>
            </a:r>
            <a:r>
              <a:rPr lang="en-US" dirty="0" smtClean="0"/>
              <a:t>(“</a:t>
            </a:r>
            <a:r>
              <a:rPr lang="en-US" dirty="0" err="1" smtClean="0"/>
              <a:t>adegraphics</a:t>
            </a:r>
            <a:r>
              <a:rPr lang="en-US" dirty="0" smtClean="0"/>
              <a:t>”)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library</a:t>
            </a:r>
            <a:r>
              <a:rPr lang="en-US" dirty="0" smtClean="0"/>
              <a:t>(“</a:t>
            </a:r>
            <a:r>
              <a:rPr lang="en-US" dirty="0" err="1" smtClean="0"/>
              <a:t>rgl</a:t>
            </a:r>
            <a:r>
              <a:rPr lang="en-US" dirty="0" smtClean="0"/>
              <a:t>”)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Treescape</a:t>
            </a:r>
            <a:r>
              <a:rPr lang="en-US" i="1" dirty="0" smtClean="0"/>
              <a:t> </a:t>
            </a:r>
            <a:r>
              <a:rPr lang="en-US" dirty="0"/>
              <a:t>(a bare bones tour)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530" y="120307"/>
            <a:ext cx="847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[http://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shiny.imperial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-stats-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experimental.co.uk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/users/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mlkendal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/]</a:t>
            </a:r>
            <a:endParaRPr lang="en-US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69" y="165264"/>
            <a:ext cx="2380891" cy="8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3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I’ll assume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familiar with </a:t>
            </a:r>
            <a:r>
              <a:rPr lang="en-US" dirty="0" smtClean="0"/>
              <a:t>MCMC</a:t>
            </a:r>
          </a:p>
          <a:p>
            <a:r>
              <a:rPr lang="en-US" dirty="0" smtClean="0"/>
              <a:t>you are familiar with your favorite software’s built-in convergence diagnostics</a:t>
            </a:r>
          </a:p>
          <a:p>
            <a:r>
              <a:rPr lang="en-US" dirty="0"/>
              <a:t>y</a:t>
            </a:r>
            <a:r>
              <a:rPr lang="en-US" dirty="0" smtClean="0"/>
              <a:t>ou already use </a:t>
            </a:r>
            <a:r>
              <a:rPr lang="en-US" i="1" dirty="0" smtClean="0"/>
              <a:t>Tracer</a:t>
            </a:r>
            <a:r>
              <a:rPr lang="en-US" dirty="0" smtClean="0"/>
              <a:t> to: </a:t>
            </a:r>
          </a:p>
          <a:p>
            <a:pPr lvl="1"/>
            <a:r>
              <a:rPr lang="en-US" dirty="0" smtClean="0"/>
              <a:t>visualize likelihood traces </a:t>
            </a:r>
          </a:p>
          <a:p>
            <a:pPr lvl="1"/>
            <a:r>
              <a:rPr lang="en-US" dirty="0" smtClean="0"/>
              <a:t>estimate ESS </a:t>
            </a:r>
          </a:p>
          <a:p>
            <a:pPr lvl="1"/>
            <a:r>
              <a:rPr lang="en-US" dirty="0" smtClean="0"/>
              <a:t>autocorrelation? </a:t>
            </a:r>
          </a:p>
          <a:p>
            <a:pPr lvl="1"/>
            <a:r>
              <a:rPr lang="en-US" dirty="0" smtClean="0"/>
              <a:t>parameter correlations?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4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74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Requires rooted trees!!</a:t>
            </a:r>
          </a:p>
          <a:p>
            <a:r>
              <a:rPr lang="en-US" dirty="0" smtClean="0"/>
              <a:t>Load trees using ape’s functions: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&gt; trees </a:t>
            </a:r>
            <a:r>
              <a:rPr lang="en-US" dirty="0"/>
              <a:t>&lt;- </a:t>
            </a:r>
            <a:r>
              <a:rPr lang="en-US" dirty="0" err="1"/>
              <a:t>read.nexus</a:t>
            </a:r>
            <a:r>
              <a:rPr lang="en-US" dirty="0"/>
              <a:t>(file </a:t>
            </a:r>
            <a:r>
              <a:rPr lang="en-US" dirty="0" smtClean="0"/>
              <a:t>= "/</a:t>
            </a:r>
            <a:r>
              <a:rPr lang="en-US" dirty="0"/>
              <a:t>Users/</a:t>
            </a:r>
            <a:r>
              <a:rPr lang="en-US" dirty="0" err="1"/>
              <a:t>dgotzek</a:t>
            </a:r>
            <a:r>
              <a:rPr lang="en-US" dirty="0"/>
              <a:t>/Desktop/Smithsonian 2016/2016 R </a:t>
            </a:r>
            <a:r>
              <a:rPr lang="en-US" dirty="0" smtClean="0"/>
              <a:t>workshop/</a:t>
            </a:r>
            <a:r>
              <a:rPr lang="en-US" dirty="0" err="1" smtClean="0"/>
              <a:t>beast_ants</a:t>
            </a:r>
            <a:r>
              <a:rPr lang="en-US" dirty="0" smtClean="0"/>
              <a:t>/tree_model2.trees</a:t>
            </a:r>
            <a:r>
              <a:rPr lang="en-US" dirty="0" smtClean="0"/>
              <a:t>", </a:t>
            </a:r>
            <a:r>
              <a:rPr lang="en-US" dirty="0" err="1"/>
              <a:t>tree.names</a:t>
            </a:r>
            <a:r>
              <a:rPr lang="en-US" dirty="0"/>
              <a:t> = NULL)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# to save time and such, we will randomly subsample from the  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some.trees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sample(</a:t>
            </a:r>
            <a:r>
              <a:rPr lang="en-US" dirty="0" err="1" smtClean="0"/>
              <a:t>trees,size</a:t>
            </a:r>
            <a:r>
              <a:rPr lang="en-US" dirty="0" smtClean="0"/>
              <a:t>=300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# sanity check that trees are really rooted</a:t>
            </a:r>
          </a:p>
          <a:p>
            <a:pPr marL="457200" lvl="1" indent="0">
              <a:buNone/>
            </a:pPr>
            <a:r>
              <a:rPr lang="en-US" dirty="0" smtClean="0"/>
              <a:t>&gt; all(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some.trees</a:t>
            </a:r>
            <a:r>
              <a:rPr lang="en-US" dirty="0"/>
              <a:t>, </a:t>
            </a:r>
            <a:r>
              <a:rPr lang="en-US" dirty="0" err="1"/>
              <a:t>is.rooted</a:t>
            </a:r>
            <a:r>
              <a:rPr lang="en-US" dirty="0"/>
              <a:t>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</a:t>
            </a:r>
            <a:r>
              <a:rPr lang="en-US" i="1" dirty="0" err="1" smtClean="0"/>
              <a:t>Treescape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5530" y="120307"/>
            <a:ext cx="847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[http://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shiny.imperial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-stats-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experimental.co.uk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/users/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mlkendal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/]</a:t>
            </a:r>
            <a:endParaRPr lang="en-US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69" y="165264"/>
            <a:ext cx="2380891" cy="8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4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74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</a:t>
            </a:r>
            <a:r>
              <a:rPr lang="en-US" dirty="0" err="1" smtClean="0"/>
              <a:t>reescape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err="1"/>
              <a:t>treescape</a:t>
            </a:r>
            <a:r>
              <a:rPr lang="en-US" dirty="0"/>
              <a:t> defines typologies of phylogenetic trees using a two-step </a:t>
            </a:r>
            <a:r>
              <a:rPr lang="en-US" dirty="0" smtClean="0"/>
              <a:t>approach, </a:t>
            </a:r>
            <a:r>
              <a:rPr lang="en-US" dirty="0"/>
              <a:t>returning both the matrix of pairwise tree comparisons ($D), and the </a:t>
            </a:r>
            <a:r>
              <a:rPr lang="en-US" dirty="0" err="1"/>
              <a:t>PCoA</a:t>
            </a:r>
            <a:r>
              <a:rPr lang="en-US" dirty="0"/>
              <a:t> ($</a:t>
            </a:r>
            <a:r>
              <a:rPr lang="en-US" dirty="0" err="1"/>
              <a:t>pco</a:t>
            </a:r>
            <a:r>
              <a:rPr lang="en-US" dirty="0"/>
              <a:t>).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performs </a:t>
            </a:r>
            <a:r>
              <a:rPr lang="en-US" dirty="0"/>
              <a:t>pairwise comparisons of trees using various (Euclidean) </a:t>
            </a:r>
            <a:r>
              <a:rPr lang="en-US" dirty="0" smtClean="0"/>
              <a:t>metrics:  Kendall-</a:t>
            </a:r>
            <a:r>
              <a:rPr lang="en-US" dirty="0" err="1" smtClean="0"/>
              <a:t>Colijn</a:t>
            </a:r>
            <a:r>
              <a:rPr lang="en-US" dirty="0"/>
              <a:t>, </a:t>
            </a:r>
            <a:r>
              <a:rPr lang="en-US" dirty="0" err="1" smtClean="0"/>
              <a:t>Billera</a:t>
            </a:r>
            <a:r>
              <a:rPr lang="en-US" dirty="0" smtClean="0"/>
              <a:t>-Holmes-</a:t>
            </a:r>
            <a:r>
              <a:rPr lang="en-US" dirty="0" err="1" smtClean="0"/>
              <a:t>Vogtmann</a:t>
            </a:r>
            <a:r>
              <a:rPr lang="en-US" dirty="0" smtClean="0"/>
              <a:t>, </a:t>
            </a:r>
            <a:r>
              <a:rPr lang="en-US" dirty="0" err="1" smtClean="0"/>
              <a:t>Kuhner-Felsenstein</a:t>
            </a:r>
            <a:r>
              <a:rPr lang="en-US" dirty="0" smtClean="0"/>
              <a:t>, Robinson-</a:t>
            </a:r>
            <a:r>
              <a:rPr lang="en-US" dirty="0" err="1" smtClean="0"/>
              <a:t>Foulds</a:t>
            </a:r>
            <a:r>
              <a:rPr lang="en-US" dirty="0" smtClean="0"/>
              <a:t>, weighted Robinson-</a:t>
            </a:r>
            <a:r>
              <a:rPr lang="en-US" dirty="0" err="1" smtClean="0"/>
              <a:t>Foulds</a:t>
            </a:r>
            <a:r>
              <a:rPr lang="en-US" dirty="0" smtClean="0"/>
              <a:t>, Steel </a:t>
            </a:r>
            <a:r>
              <a:rPr lang="en-US" dirty="0"/>
              <a:t>&amp; Penny tip-tip </a:t>
            </a:r>
            <a:r>
              <a:rPr lang="en-US" dirty="0" smtClean="0"/>
              <a:t>path, Steel </a:t>
            </a:r>
            <a:r>
              <a:rPr lang="en-US" dirty="0"/>
              <a:t>&amp; Penny patristic </a:t>
            </a:r>
            <a:r>
              <a:rPr lang="en-US" dirty="0" smtClean="0"/>
              <a:t>tip-tip </a:t>
            </a:r>
            <a:r>
              <a:rPr lang="en-US" dirty="0"/>
              <a:t>path difference metric, </a:t>
            </a:r>
            <a:r>
              <a:rPr lang="en-US" dirty="0" err="1" smtClean="0"/>
              <a:t>Abouheif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uses Principal </a:t>
            </a:r>
            <a:r>
              <a:rPr lang="en-US" dirty="0"/>
              <a:t>Coordinates </a:t>
            </a:r>
            <a:r>
              <a:rPr lang="en-US" dirty="0" smtClean="0"/>
              <a:t>Analysis (</a:t>
            </a:r>
            <a:r>
              <a:rPr lang="en-US" dirty="0" err="1" smtClean="0"/>
              <a:t>PCoA</a:t>
            </a:r>
            <a:r>
              <a:rPr lang="en-US" dirty="0" smtClean="0"/>
              <a:t> aka MDS) </a:t>
            </a:r>
            <a:r>
              <a:rPr lang="en-US" dirty="0"/>
              <a:t>to </a:t>
            </a:r>
            <a:r>
              <a:rPr lang="en-US" dirty="0" smtClean="0"/>
              <a:t>project pairwise </a:t>
            </a:r>
            <a:r>
              <a:rPr lang="en-US" dirty="0"/>
              <a:t>distances between </a:t>
            </a:r>
            <a:r>
              <a:rPr lang="en-US" dirty="0" smtClean="0"/>
              <a:t>trees into </a:t>
            </a:r>
            <a:r>
              <a:rPr lang="en-US" dirty="0"/>
              <a:t>a few </a:t>
            </a:r>
            <a:r>
              <a:rPr lang="en-US" dirty="0" smtClean="0"/>
              <a:t>dimensions.</a:t>
            </a:r>
          </a:p>
          <a:p>
            <a:r>
              <a:rPr lang="en-US" dirty="0"/>
              <a:t>&gt; KC &lt;- </a:t>
            </a:r>
            <a:r>
              <a:rPr lang="en-US" dirty="0" err="1" smtClean="0"/>
              <a:t>treescape</a:t>
            </a:r>
            <a:r>
              <a:rPr lang="en-US" dirty="0" smtClean="0"/>
              <a:t>(</a:t>
            </a:r>
            <a:r>
              <a:rPr lang="en-US" dirty="0" err="1" smtClean="0"/>
              <a:t>some.trees</a:t>
            </a:r>
            <a:r>
              <a:rPr lang="en-US" dirty="0" smtClean="0"/>
              <a:t>, </a:t>
            </a:r>
            <a:r>
              <a:rPr lang="en-US" dirty="0"/>
              <a:t>method = "</a:t>
            </a:r>
            <a:r>
              <a:rPr lang="en-US" dirty="0" err="1"/>
              <a:t>treeVec</a:t>
            </a:r>
            <a:r>
              <a:rPr lang="en-US" dirty="0"/>
              <a:t>", </a:t>
            </a:r>
            <a:r>
              <a:rPr lang="en-US" dirty="0" err="1" smtClean="0"/>
              <a:t>nf</a:t>
            </a:r>
            <a:r>
              <a:rPr lang="en-US" dirty="0" smtClean="0"/>
              <a:t>=4, </a:t>
            </a:r>
            <a:r>
              <a:rPr lang="en-US" dirty="0"/>
              <a:t>lambda=0)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Analysis using </a:t>
            </a:r>
            <a:r>
              <a:rPr lang="en-US" i="1" dirty="0" err="1" smtClean="0"/>
              <a:t>Treescape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5530" y="120307"/>
            <a:ext cx="847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[http://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shiny.imperial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-stats-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experimental.co.uk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/users/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mlkendal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/]</a:t>
            </a:r>
            <a:endParaRPr lang="en-US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69" y="165264"/>
            <a:ext cx="2380891" cy="8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1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74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plotGroves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Uses scatter() function of </a:t>
            </a:r>
            <a:r>
              <a:rPr lang="en-US" i="1" dirty="0" err="1" smtClean="0"/>
              <a:t>adegraphics</a:t>
            </a:r>
            <a:endParaRPr lang="en-US" dirty="0"/>
          </a:p>
          <a:p>
            <a:pPr lvl="1"/>
            <a:r>
              <a:rPr lang="en-US" dirty="0" smtClean="0"/>
              <a:t>Can be used to gussy up plots but </a:t>
            </a:r>
            <a:r>
              <a:rPr lang="en-US" i="1" dirty="0" smtClean="0"/>
              <a:t>ggplot2</a:t>
            </a:r>
            <a:r>
              <a:rPr lang="en-US" dirty="0" smtClean="0"/>
              <a:t> is probably more versatile.</a:t>
            </a:r>
            <a:endParaRPr lang="en-US" dirty="0"/>
          </a:p>
          <a:p>
            <a:pPr lvl="1"/>
            <a:r>
              <a:rPr lang="en-US" dirty="0" smtClean="0"/>
              <a:t>Can be given commands from function </a:t>
            </a:r>
            <a:r>
              <a:rPr lang="en-US" dirty="0" err="1" smtClean="0"/>
              <a:t>treescape</a:t>
            </a:r>
            <a:r>
              <a:rPr lang="en-US" dirty="0" smtClean="0"/>
              <a:t>() to directly plot </a:t>
            </a:r>
            <a:r>
              <a:rPr lang="en-US" dirty="0" err="1" smtClean="0"/>
              <a:t>treespace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    &gt; </a:t>
            </a:r>
            <a:r>
              <a:rPr lang="en-US" dirty="0" err="1" smtClean="0"/>
              <a:t>plotGroves</a:t>
            </a:r>
            <a:r>
              <a:rPr lang="en-US" dirty="0" smtClean="0"/>
              <a:t>(</a:t>
            </a:r>
            <a:r>
              <a:rPr lang="en-US" dirty="0" err="1" smtClean="0"/>
              <a:t>KC$pco</a:t>
            </a:r>
            <a:r>
              <a:rPr lang="en-US" dirty="0" smtClean="0"/>
              <a:t>, </a:t>
            </a:r>
            <a:r>
              <a:rPr lang="en-US" dirty="0"/>
              <a:t>method = "</a:t>
            </a:r>
            <a:r>
              <a:rPr lang="en-US" dirty="0" err="1"/>
              <a:t>treeVec</a:t>
            </a:r>
            <a:r>
              <a:rPr lang="en-US" dirty="0"/>
              <a:t>", </a:t>
            </a:r>
            <a:r>
              <a:rPr lang="en-US" dirty="0" err="1" smtClean="0"/>
              <a:t>nf</a:t>
            </a:r>
            <a:r>
              <a:rPr lang="en-US" dirty="0" smtClean="0"/>
              <a:t>=4, </a:t>
            </a:r>
            <a:r>
              <a:rPr lang="en-US" dirty="0"/>
              <a:t>lambda=0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plotGroves</a:t>
            </a:r>
            <a:r>
              <a:rPr lang="en-US" dirty="0" smtClean="0"/>
              <a:t>(</a:t>
            </a:r>
            <a:r>
              <a:rPr lang="en-US" dirty="0" err="1" smtClean="0"/>
              <a:t>KC$pco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smtClean="0"/>
              <a:t>plotGrovesD3(</a:t>
            </a:r>
            <a:r>
              <a:rPr lang="en-US" dirty="0" err="1" smtClean="0"/>
              <a:t>KC$pco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plotGrovesD3(</a:t>
            </a:r>
            <a:r>
              <a:rPr lang="en-US" dirty="0" err="1" smtClean="0"/>
              <a:t>KC$pco</a:t>
            </a:r>
            <a:r>
              <a:rPr lang="en-US" dirty="0"/>
              <a:t>, </a:t>
            </a:r>
            <a:r>
              <a:rPr lang="en-US" dirty="0" err="1"/>
              <a:t>treeNames</a:t>
            </a:r>
            <a:r>
              <a:rPr lang="en-US" dirty="0"/>
              <a:t>=1:300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treespace</a:t>
            </a:r>
            <a:r>
              <a:rPr lang="en-US" dirty="0" smtClean="0"/>
              <a:t> in </a:t>
            </a:r>
            <a:r>
              <a:rPr lang="en-US" i="1" dirty="0" err="1" smtClean="0"/>
              <a:t>Treescape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5530" y="120307"/>
            <a:ext cx="847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[http://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shiny.imperial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-stats-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experimental.co.uk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/users/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mlkendal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/]</a:t>
            </a:r>
            <a:endParaRPr lang="en-US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69" y="165264"/>
            <a:ext cx="2380891" cy="8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0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743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findGroves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smtClean="0"/>
              <a:t>groves </a:t>
            </a:r>
            <a:r>
              <a:rPr lang="en-US" dirty="0"/>
              <a:t>&lt;- </a:t>
            </a:r>
            <a:r>
              <a:rPr lang="en-US" dirty="0" err="1"/>
              <a:t>findGroves</a:t>
            </a:r>
            <a:r>
              <a:rPr lang="en-US" dirty="0"/>
              <a:t>(KC, </a:t>
            </a:r>
            <a:r>
              <a:rPr lang="en-US" dirty="0" err="1"/>
              <a:t>nclust</a:t>
            </a:r>
            <a:r>
              <a:rPr lang="en-US" dirty="0"/>
              <a:t> = </a:t>
            </a:r>
            <a:r>
              <a:rPr lang="en-US" dirty="0" smtClean="0"/>
              <a:t>NULL)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groves.4 &lt;- </a:t>
            </a:r>
            <a:r>
              <a:rPr lang="en-US" dirty="0" err="1" smtClean="0"/>
              <a:t>findGroves</a:t>
            </a:r>
            <a:r>
              <a:rPr lang="en-US" dirty="0" smtClean="0"/>
              <a:t>(KC, </a:t>
            </a:r>
            <a:r>
              <a:rPr lang="en-US" dirty="0" err="1" smtClean="0"/>
              <a:t>nclust</a:t>
            </a:r>
            <a:r>
              <a:rPr lang="en-US" dirty="0" smtClean="0"/>
              <a:t> = 4)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 </a:t>
            </a:r>
            <a:r>
              <a:rPr lang="en-US" dirty="0" smtClean="0"/>
              <a:t>3D: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colours</a:t>
            </a:r>
            <a:r>
              <a:rPr lang="en-US" dirty="0" smtClean="0"/>
              <a:t> </a:t>
            </a:r>
            <a:r>
              <a:rPr lang="en-US" dirty="0"/>
              <a:t>&lt;- fac2col(groves.4$groups, </a:t>
            </a:r>
            <a:r>
              <a:rPr lang="en-US" dirty="0" err="1"/>
              <a:t>col.pal</a:t>
            </a:r>
            <a:r>
              <a:rPr lang="en-US" dirty="0"/>
              <a:t>=funky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plot3d(groves.4$treescape$pco$li</a:t>
            </a:r>
            <a:r>
              <a:rPr lang="en-US" dirty="0"/>
              <a:t>[,1</a:t>
            </a:r>
            <a:r>
              <a:rPr lang="en-US" dirty="0" smtClean="0"/>
              <a:t>], </a:t>
            </a:r>
          </a:p>
          <a:p>
            <a:pPr marL="0" indent="0">
              <a:buNone/>
            </a:pPr>
            <a:r>
              <a:rPr lang="en-US" dirty="0" smtClean="0"/>
              <a:t>groves.4$treescape$pco$li</a:t>
            </a:r>
            <a:r>
              <a:rPr lang="en-US" dirty="0"/>
              <a:t>[,2</a:t>
            </a:r>
            <a:r>
              <a:rPr lang="en-US" dirty="0" smtClean="0"/>
              <a:t>], </a:t>
            </a:r>
          </a:p>
          <a:p>
            <a:pPr marL="0" indent="0">
              <a:buNone/>
            </a:pPr>
            <a:r>
              <a:rPr lang="en-US" dirty="0" smtClean="0"/>
              <a:t>groves.4$treescape$pco$li</a:t>
            </a:r>
            <a:r>
              <a:rPr lang="en-US" dirty="0"/>
              <a:t>[,3</a:t>
            </a:r>
            <a:r>
              <a:rPr lang="en-US" dirty="0" smtClean="0"/>
              <a:t>], </a:t>
            </a:r>
          </a:p>
          <a:p>
            <a:pPr marL="0" indent="0">
              <a:buNone/>
            </a:pPr>
            <a:r>
              <a:rPr lang="en-US" dirty="0" smtClean="0"/>
              <a:t>col=</a:t>
            </a:r>
            <a:r>
              <a:rPr lang="en-US" dirty="0" err="1" smtClean="0"/>
              <a:t>colours</a:t>
            </a:r>
            <a:r>
              <a:rPr lang="en-US" dirty="0"/>
              <a:t>, type="s", size=1.5, </a:t>
            </a:r>
            <a:r>
              <a:rPr lang="en-US" dirty="0" err="1" smtClean="0"/>
              <a:t>xlab</a:t>
            </a:r>
            <a:r>
              <a:rPr lang="en-US" dirty="0"/>
              <a:t>="", </a:t>
            </a:r>
            <a:r>
              <a:rPr lang="en-US" dirty="0" err="1"/>
              <a:t>ylab</a:t>
            </a:r>
            <a:r>
              <a:rPr lang="en-US" dirty="0"/>
              <a:t>="", </a:t>
            </a:r>
            <a:r>
              <a:rPr lang="en-US" dirty="0" err="1"/>
              <a:t>zlab</a:t>
            </a:r>
            <a:r>
              <a:rPr lang="en-US" dirty="0"/>
              <a:t>="")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clusters of trees in </a:t>
            </a:r>
            <a:r>
              <a:rPr lang="en-US" i="1" dirty="0" err="1" smtClean="0"/>
              <a:t>Treescape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5530" y="120307"/>
            <a:ext cx="847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[http://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shiny.imperial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-stats-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experimental.co.uk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/users/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mlkendal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/]</a:t>
            </a:r>
            <a:endParaRPr lang="en-US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69" y="165264"/>
            <a:ext cx="2380891" cy="8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88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743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dirty="0" err="1" smtClean="0"/>
              <a:t>medTree</a:t>
            </a:r>
            <a:r>
              <a:rPr lang="en-US" sz="5100" dirty="0" smtClean="0"/>
              <a:t>()</a:t>
            </a:r>
          </a:p>
          <a:p>
            <a:r>
              <a:rPr lang="en-US" dirty="0" smtClean="0"/>
              <a:t>finds </a:t>
            </a:r>
            <a:r>
              <a:rPr lang="en-US" dirty="0"/>
              <a:t>the </a:t>
            </a:r>
            <a:r>
              <a:rPr lang="en-US" i="1" dirty="0"/>
              <a:t>median tree</a:t>
            </a:r>
            <a:r>
              <a:rPr lang="en-US" dirty="0"/>
              <a:t> for a set of trees according to the Kendall and </a:t>
            </a:r>
            <a:r>
              <a:rPr lang="en-US" dirty="0" err="1"/>
              <a:t>Colijn</a:t>
            </a:r>
            <a:r>
              <a:rPr lang="en-US" dirty="0"/>
              <a:t> </a:t>
            </a:r>
            <a:r>
              <a:rPr lang="en-US" dirty="0" smtClean="0"/>
              <a:t>metric (i.e., the </a:t>
            </a:r>
            <a:r>
              <a:rPr lang="en-US" dirty="0"/>
              <a:t>tree which is closest to the </a:t>
            </a:r>
            <a:r>
              <a:rPr lang="en-US" dirty="0" smtClean="0"/>
              <a:t>center </a:t>
            </a:r>
            <a:r>
              <a:rPr lang="en-US" dirty="0"/>
              <a:t>of the set of trees in the tree landscape defined in </a:t>
            </a:r>
            <a:r>
              <a:rPr lang="en-US" dirty="0" err="1" smtClean="0"/>
              <a:t>treescape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median.tre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 smtClean="0"/>
              <a:t>medTree</a:t>
            </a:r>
            <a:r>
              <a:rPr lang="en-US" dirty="0" smtClean="0"/>
              <a:t>(</a:t>
            </a:r>
            <a:r>
              <a:rPr lang="en-US" dirty="0" err="1" smtClean="0"/>
              <a:t>some.trees</a:t>
            </a:r>
            <a:r>
              <a:rPr lang="en-US" dirty="0" smtClean="0"/>
              <a:t>, groves.4$groups)</a:t>
            </a:r>
          </a:p>
          <a:p>
            <a:pPr marL="0" indent="0">
              <a:buNone/>
            </a:pPr>
            <a:r>
              <a:rPr lang="en-US" dirty="0" smtClean="0"/>
              <a:t># sanity check:</a:t>
            </a:r>
          </a:p>
          <a:p>
            <a:pPr marL="0" indent="0">
              <a:buNone/>
            </a:pPr>
            <a:r>
              <a:rPr lang="en-US" dirty="0" smtClean="0"/>
              <a:t>&gt; names(</a:t>
            </a:r>
            <a:r>
              <a:rPr lang="en-US" dirty="0" err="1" smtClean="0"/>
              <a:t>median.tre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get the first median </a:t>
            </a:r>
            <a:r>
              <a:rPr lang="en-US" dirty="0" smtClean="0"/>
              <a:t>tree of each cluster</a:t>
            </a:r>
            <a:r>
              <a:rPr lang="en-US" dirty="0"/>
              <a:t>	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med.trees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lapply</a:t>
            </a:r>
            <a:r>
              <a:rPr lang="en-US" dirty="0"/>
              <a:t>(</a:t>
            </a:r>
            <a:r>
              <a:rPr lang="en-US" dirty="0" err="1"/>
              <a:t>median.tre</a:t>
            </a:r>
            <a:r>
              <a:rPr lang="en-US" dirty="0"/>
              <a:t>, function(e) </a:t>
            </a:r>
            <a:r>
              <a:rPr lang="en-US" dirty="0" err="1"/>
              <a:t>ladderize</a:t>
            </a:r>
            <a:r>
              <a:rPr lang="en-US" dirty="0"/>
              <a:t>(</a:t>
            </a:r>
            <a:r>
              <a:rPr lang="en-US" dirty="0" err="1"/>
              <a:t>e$trees</a:t>
            </a:r>
            <a:r>
              <a:rPr lang="en-US" dirty="0"/>
              <a:t>[[1]]))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plot trees	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par(</a:t>
            </a:r>
            <a:r>
              <a:rPr lang="en-US" dirty="0" err="1" smtClean="0"/>
              <a:t>mfrow</a:t>
            </a:r>
            <a:r>
              <a:rPr lang="en-US" dirty="0" smtClean="0"/>
              <a:t>=c(2,2</a:t>
            </a:r>
            <a:r>
              <a:rPr lang="en-US" dirty="0"/>
              <a:t>))	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for(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in 1:length(</a:t>
            </a:r>
            <a:r>
              <a:rPr lang="en-US" dirty="0" err="1"/>
              <a:t>med.trees</a:t>
            </a:r>
            <a:r>
              <a:rPr lang="en-US" dirty="0"/>
              <a:t>)) plot(</a:t>
            </a:r>
            <a:r>
              <a:rPr lang="en-US" dirty="0" err="1"/>
              <a:t>med.trees</a:t>
            </a:r>
            <a:r>
              <a:rPr lang="en-US" dirty="0"/>
              <a:t>[[</a:t>
            </a:r>
            <a:r>
              <a:rPr lang="en-US" dirty="0" err="1"/>
              <a:t>i</a:t>
            </a:r>
            <a:r>
              <a:rPr lang="en-US" dirty="0"/>
              <a:t>]], main=paste("cluster",</a:t>
            </a:r>
            <a:r>
              <a:rPr lang="en-US" dirty="0" err="1"/>
              <a:t>i</a:t>
            </a:r>
            <a:r>
              <a:rPr lang="en-US" dirty="0"/>
              <a:t>),</a:t>
            </a:r>
            <a:r>
              <a:rPr lang="en-US" dirty="0" err="1"/>
              <a:t>cex</a:t>
            </a:r>
            <a:r>
              <a:rPr lang="en-US" dirty="0"/>
              <a:t>=1.5)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Compare median trees from clusters 1 and 2:	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plotTreeDiff</a:t>
            </a:r>
            <a:r>
              <a:rPr lang="en-US" dirty="0" smtClean="0"/>
              <a:t>(</a:t>
            </a:r>
            <a:r>
              <a:rPr lang="en-US" dirty="0" err="1" smtClean="0"/>
              <a:t>med.trees</a:t>
            </a:r>
            <a:r>
              <a:rPr lang="en-US" dirty="0"/>
              <a:t>[[1]],</a:t>
            </a:r>
            <a:r>
              <a:rPr lang="en-US" dirty="0" err="1"/>
              <a:t>med.trees</a:t>
            </a:r>
            <a:r>
              <a:rPr lang="en-US" dirty="0"/>
              <a:t>[[2]], </a:t>
            </a:r>
            <a:r>
              <a:rPr lang="en-US" dirty="0" err="1"/>
              <a:t>use.edge.length</a:t>
            </a:r>
            <a:r>
              <a:rPr lang="en-US" dirty="0"/>
              <a:t>=FALSE)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median trees in </a:t>
            </a:r>
            <a:r>
              <a:rPr lang="en-US" i="1" dirty="0" err="1" smtClean="0"/>
              <a:t>Treescape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5530" y="120307"/>
            <a:ext cx="847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[http://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shiny.imperial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-stats-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experimental.co.uk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/users/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mlkendal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/]</a:t>
            </a:r>
            <a:endParaRPr lang="en-US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69" y="165264"/>
            <a:ext cx="2380891" cy="8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6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530" y="120307"/>
            <a:ext cx="847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[http://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shiny.imperial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-stats-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experimental.co.uk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/users/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mlkendal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treescape</a:t>
            </a:r>
            <a:r>
              <a:rPr lang="en-US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/]</a:t>
            </a:r>
            <a:endParaRPr lang="en-US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69" y="165264"/>
            <a:ext cx="2380891" cy="8626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11" y="1149096"/>
            <a:ext cx="9616603" cy="5708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201"/>
            <a:ext cx="10515600" cy="1325563"/>
          </a:xfrm>
        </p:spPr>
        <p:txBody>
          <a:bodyPr/>
          <a:lstStyle/>
          <a:p>
            <a:r>
              <a:rPr lang="en-US" dirty="0" smtClean="0"/>
              <a:t>How to cheat: </a:t>
            </a:r>
            <a:r>
              <a:rPr lang="en-US" i="1" dirty="0" err="1" smtClean="0"/>
              <a:t>treescapeServer</a:t>
            </a:r>
            <a:r>
              <a:rPr lang="en-US" i="1" dirty="0" smtClean="0"/>
              <a:t>()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95501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worthwhile reading</a:t>
            </a:r>
            <a:r>
              <a:rPr lang="is-IS" dirty="0" smtClean="0"/>
              <a:t>…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Whidden</a:t>
            </a:r>
            <a:r>
              <a:rPr lang="en-US" dirty="0"/>
              <a:t> &amp; </a:t>
            </a:r>
            <a:r>
              <a:rPr lang="en-US" dirty="0" err="1"/>
              <a:t>Matsen</a:t>
            </a:r>
            <a:r>
              <a:rPr lang="en-US" dirty="0"/>
              <a:t> (2015) Quantifying MCMC Exploration of Phylogenetic Tree Space. </a:t>
            </a:r>
            <a:r>
              <a:rPr lang="en-US" dirty="0" err="1"/>
              <a:t>Syst</a:t>
            </a:r>
            <a:r>
              <a:rPr lang="en-US" dirty="0"/>
              <a:t> </a:t>
            </a:r>
            <a:r>
              <a:rPr lang="en-US" dirty="0" err="1"/>
              <a:t>Biol</a:t>
            </a:r>
            <a:r>
              <a:rPr lang="en-US" dirty="0"/>
              <a:t> 64(3):472-491.</a:t>
            </a:r>
          </a:p>
          <a:p>
            <a:r>
              <a:rPr lang="en-US" dirty="0" err="1" smtClean="0"/>
              <a:t>Lanfear</a:t>
            </a:r>
            <a:r>
              <a:rPr lang="en-US" dirty="0" smtClean="0"/>
              <a:t> et al. (2016) Estimating the Effective sample Size of Tree Topologies from Bayesian Phylogenetic Analyses. GBE</a:t>
            </a:r>
          </a:p>
          <a:p>
            <a:r>
              <a:rPr lang="en-US" dirty="0" smtClean="0"/>
              <a:t>Kendall &amp; </a:t>
            </a:r>
            <a:r>
              <a:rPr lang="en-US" dirty="0" err="1" smtClean="0"/>
              <a:t>Colijn</a:t>
            </a:r>
            <a:r>
              <a:rPr lang="en-US" dirty="0" smtClean="0"/>
              <a:t> (2015) A Tree Metric using Structure and Length to Capture distinct Phylogenetic Signals. </a:t>
            </a:r>
            <a:r>
              <a:rPr lang="en-US" dirty="0" err="1" smtClean="0"/>
              <a:t>arXIV</a:t>
            </a:r>
            <a:r>
              <a:rPr lang="en-US" dirty="0" smtClean="0"/>
              <a:t> 1507.05211v3</a:t>
            </a:r>
          </a:p>
          <a:p>
            <a:r>
              <a:rPr lang="en-US" dirty="0"/>
              <a:t>Kendall &amp; </a:t>
            </a:r>
            <a:r>
              <a:rPr lang="en-US" dirty="0" err="1"/>
              <a:t>Colijn</a:t>
            </a:r>
            <a:r>
              <a:rPr lang="en-US" dirty="0"/>
              <a:t> (</a:t>
            </a:r>
            <a:r>
              <a:rPr lang="en-US" dirty="0" smtClean="0"/>
              <a:t>2016) Mapping Phylogenetic Trees to Reveal Distinct Patterns of Evolution. </a:t>
            </a:r>
            <a:r>
              <a:rPr lang="en-US" smtClean="0"/>
              <a:t>MBE 33(10):2735-2743.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2876" y="6488668"/>
            <a:ext cx="31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Brian Moore (</a:t>
            </a:r>
            <a:r>
              <a:rPr lang="en-US" dirty="0" err="1" smtClean="0"/>
              <a:t>treethinkers.org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83877" y="4670474"/>
            <a:ext cx="6049108" cy="1927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2876" y="6488668"/>
            <a:ext cx="31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Brian Moore (</a:t>
            </a:r>
            <a:r>
              <a:rPr lang="en-US" dirty="0" err="1" smtClean="0"/>
              <a:t>treethinkers.org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4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2876" y="6488668"/>
            <a:ext cx="31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Brian Moore (</a:t>
            </a:r>
            <a:r>
              <a:rPr lang="en-US" dirty="0" err="1" smtClean="0"/>
              <a:t>treethinkers.org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146143" y="1711953"/>
            <a:ext cx="2011680" cy="4360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will not talk about </a:t>
            </a:r>
            <a:r>
              <a:rPr lang="en-US" i="1" dirty="0" smtClean="0"/>
              <a:t>CODA</a:t>
            </a:r>
            <a:r>
              <a:rPr lang="en-US" dirty="0" smtClean="0"/>
              <a:t> or </a:t>
            </a:r>
            <a:r>
              <a:rPr lang="en-US" i="1" dirty="0" smtClean="0"/>
              <a:t>BOA</a:t>
            </a:r>
            <a:r>
              <a:rPr lang="is-IS" i="1" dirty="0" smtClean="0"/>
              <a:t>…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Both more or less do the same thing</a:t>
            </a:r>
          </a:p>
          <a:p>
            <a:r>
              <a:rPr lang="en-US" dirty="0" smtClean="0"/>
              <a:t>Easy to use (menu driven)</a:t>
            </a:r>
          </a:p>
          <a:p>
            <a:r>
              <a:rPr lang="en-US" dirty="0" smtClean="0"/>
              <a:t>Implement useful descriptive statistics, convergence diagnostics, and plots for continuous parameters: </a:t>
            </a:r>
          </a:p>
          <a:p>
            <a:pPr marL="236538" lvl="1" indent="0">
              <a:spcBef>
                <a:spcPts val="1100"/>
              </a:spcBef>
              <a:buNone/>
            </a:pPr>
            <a:r>
              <a:rPr lang="en-US" dirty="0" smtClean="0"/>
              <a:t>Multiple Chain </a:t>
            </a:r>
            <a:r>
              <a:rPr lang="en-US" dirty="0"/>
              <a:t>Convergence Diagnostics</a:t>
            </a:r>
          </a:p>
          <a:p>
            <a:pPr lvl="1"/>
            <a:r>
              <a:rPr lang="en-US" dirty="0" err="1" smtClean="0"/>
              <a:t>Gelman</a:t>
            </a:r>
            <a:r>
              <a:rPr lang="en-US" dirty="0" smtClean="0"/>
              <a:t> &amp; Rubin (1992) [PSRF in MrBayes]</a:t>
            </a:r>
          </a:p>
          <a:p>
            <a:pPr lvl="1"/>
            <a:r>
              <a:rPr lang="en-US" dirty="0" smtClean="0"/>
              <a:t>Brooks &amp; </a:t>
            </a:r>
            <a:r>
              <a:rPr lang="en-US" dirty="0" err="1" smtClean="0"/>
              <a:t>Gelman</a:t>
            </a:r>
            <a:r>
              <a:rPr lang="en-US" dirty="0" smtClean="0"/>
              <a:t> (1998) [</a:t>
            </a:r>
            <a:r>
              <a:rPr lang="en-US" i="1" dirty="0" smtClean="0"/>
              <a:t>corrected scale reduction factor</a:t>
            </a:r>
            <a:r>
              <a:rPr lang="en-US" dirty="0" smtClean="0"/>
              <a:t>]</a:t>
            </a:r>
          </a:p>
          <a:p>
            <a:pPr marL="236538" lvl="1" indent="0">
              <a:spcBef>
                <a:spcPts val="1100"/>
              </a:spcBef>
              <a:buNone/>
            </a:pPr>
            <a:r>
              <a:rPr lang="en-US" dirty="0" smtClean="0"/>
              <a:t>Individual Chain Convergence Diagnostics</a:t>
            </a:r>
          </a:p>
          <a:p>
            <a:pPr lvl="1"/>
            <a:r>
              <a:rPr lang="en-US" dirty="0" err="1" smtClean="0"/>
              <a:t>Geweke</a:t>
            </a:r>
            <a:r>
              <a:rPr lang="en-US" dirty="0" smtClean="0"/>
              <a:t> </a:t>
            </a:r>
            <a:r>
              <a:rPr lang="en-US" dirty="0"/>
              <a:t>Convergence Diagnostic </a:t>
            </a:r>
            <a:r>
              <a:rPr lang="en-US" dirty="0" smtClean="0"/>
              <a:t>(1992)</a:t>
            </a:r>
          </a:p>
          <a:p>
            <a:pPr lvl="1"/>
            <a:r>
              <a:rPr lang="en-US" dirty="0" smtClean="0"/>
              <a:t>Heidelberger &amp; Welch (1983)</a:t>
            </a:r>
          </a:p>
          <a:p>
            <a:pPr lvl="1"/>
            <a:r>
              <a:rPr lang="en-US" dirty="0" err="1" smtClean="0"/>
              <a:t>Raftery</a:t>
            </a:r>
            <a:r>
              <a:rPr lang="en-US" dirty="0" smtClean="0"/>
              <a:t> &amp; Lewis (1992)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 with ’standard’ MCMC convergence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people look at log-likelihood (LnL) to check convergence.</a:t>
            </a:r>
          </a:p>
          <a:p>
            <a:r>
              <a:rPr lang="en-US" dirty="0" smtClean="0"/>
              <a:t>LnL is calculated over the entire model</a:t>
            </a:r>
          </a:p>
          <a:p>
            <a:pPr lvl="1"/>
            <a:r>
              <a:rPr lang="en-US" dirty="0" smtClean="0"/>
              <a:t>Some parameters can be particularly well estimated (i.e., tree length)</a:t>
            </a:r>
          </a:p>
          <a:p>
            <a:pPr lvl="1"/>
            <a:r>
              <a:rPr lang="en-US" dirty="0" smtClean="0"/>
              <a:t>Others not so much (i.e., topology)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67" y="3214748"/>
            <a:ext cx="5844790" cy="3643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436209"/>
            <a:ext cx="6059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Average standard deviation of split frequencies = </a:t>
            </a:r>
            <a:r>
              <a:rPr lang="en-US" dirty="0" smtClean="0"/>
              <a:t>0.023163</a:t>
            </a:r>
          </a:p>
          <a:p>
            <a:pPr algn="r"/>
            <a:r>
              <a:rPr lang="en-US" dirty="0" smtClean="0"/>
              <a:t>Maximum </a:t>
            </a:r>
            <a:r>
              <a:rPr lang="en-US" dirty="0"/>
              <a:t>standard deviation of split frequencies = </a:t>
            </a:r>
            <a:r>
              <a:rPr lang="en-US" dirty="0" smtClean="0"/>
              <a:t>0.252263</a:t>
            </a:r>
          </a:p>
          <a:p>
            <a:pPr algn="r"/>
            <a:r>
              <a:rPr lang="en-US" dirty="0" smtClean="0"/>
              <a:t>Average </a:t>
            </a:r>
            <a:r>
              <a:rPr lang="en-US" dirty="0"/>
              <a:t>PSRF for parameter </a:t>
            </a:r>
            <a:r>
              <a:rPr lang="en-US" dirty="0" smtClean="0"/>
              <a:t>values </a:t>
            </a:r>
            <a:r>
              <a:rPr lang="en-US" dirty="0"/>
              <a:t>= </a:t>
            </a:r>
            <a:r>
              <a:rPr lang="en-US" dirty="0" smtClean="0"/>
              <a:t>1.000</a:t>
            </a:r>
          </a:p>
          <a:p>
            <a:pPr algn="r"/>
            <a:r>
              <a:rPr lang="en-US" dirty="0" smtClean="0"/>
              <a:t>Maximum </a:t>
            </a:r>
            <a:r>
              <a:rPr lang="en-US" dirty="0"/>
              <a:t>PSRF for parameter values = </a:t>
            </a:r>
            <a:r>
              <a:rPr lang="en-US" dirty="0" smtClean="0"/>
              <a:t>1.061</a:t>
            </a:r>
          </a:p>
        </p:txBody>
      </p:sp>
    </p:spTree>
    <p:extLst>
      <p:ext uri="{BB962C8B-B14F-4D97-AF65-F5344CB8AC3E}">
        <p14:creationId xmlns:p14="http://schemas.microsoft.com/office/powerpoint/2010/main" val="14209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 with ’standard’ MCMC convergence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people look at log-likelihood (LnL) to check convergence.</a:t>
            </a:r>
          </a:p>
          <a:p>
            <a:r>
              <a:rPr lang="en-US" dirty="0" smtClean="0"/>
              <a:t>LnL is calculated over the entire model</a:t>
            </a:r>
          </a:p>
          <a:p>
            <a:pPr lvl="1"/>
            <a:r>
              <a:rPr lang="en-US" dirty="0" smtClean="0"/>
              <a:t>Some parameters can be particularly well estimated (i.e., tree length)</a:t>
            </a:r>
          </a:p>
          <a:p>
            <a:pPr lvl="1"/>
            <a:r>
              <a:rPr lang="en-US" dirty="0" smtClean="0"/>
              <a:t>Others not so much (i.e., topology)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67" y="3214748"/>
            <a:ext cx="5844790" cy="3643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436209"/>
            <a:ext cx="6059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Average standard deviation of split frequencies = </a:t>
            </a:r>
            <a:r>
              <a:rPr lang="en-US" dirty="0" smtClean="0"/>
              <a:t>0.023163</a:t>
            </a:r>
          </a:p>
          <a:p>
            <a:pPr algn="r"/>
            <a:r>
              <a:rPr lang="en-US" dirty="0" smtClean="0"/>
              <a:t>Maximum </a:t>
            </a:r>
            <a:r>
              <a:rPr lang="en-US" dirty="0"/>
              <a:t>standard deviation of split frequencies = </a:t>
            </a:r>
            <a:r>
              <a:rPr lang="en-US" dirty="0" smtClean="0"/>
              <a:t>0.252263</a:t>
            </a:r>
          </a:p>
          <a:p>
            <a:pPr algn="r"/>
            <a:r>
              <a:rPr lang="en-US" dirty="0" smtClean="0"/>
              <a:t>Average </a:t>
            </a:r>
            <a:r>
              <a:rPr lang="en-US" dirty="0"/>
              <a:t>PSRF for parameter </a:t>
            </a:r>
            <a:r>
              <a:rPr lang="en-US" dirty="0" smtClean="0"/>
              <a:t>values </a:t>
            </a:r>
            <a:r>
              <a:rPr lang="en-US" dirty="0"/>
              <a:t>= </a:t>
            </a:r>
            <a:r>
              <a:rPr lang="en-US" dirty="0" smtClean="0"/>
              <a:t>1.000</a:t>
            </a:r>
          </a:p>
          <a:p>
            <a:pPr algn="r"/>
            <a:r>
              <a:rPr lang="en-US" dirty="0" smtClean="0"/>
              <a:t>Maximum </a:t>
            </a:r>
            <a:r>
              <a:rPr lang="en-US" dirty="0"/>
              <a:t>PSRF for parameter values = </a:t>
            </a:r>
            <a:r>
              <a:rPr lang="en-US" dirty="0" smtClean="0"/>
              <a:t>1.061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443" y="5920569"/>
            <a:ext cx="5820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dirty="0" smtClean="0"/>
              <a:t>ASDSF &lt; 0.01 </a:t>
            </a:r>
            <a:r>
              <a:rPr lang="en-US" dirty="0"/>
              <a:t>is very good indication of </a:t>
            </a:r>
            <a:r>
              <a:rPr lang="en-US" dirty="0" smtClean="0"/>
              <a:t>convergence; </a:t>
            </a:r>
          </a:p>
          <a:p>
            <a:pPr algn="ctr"/>
            <a:r>
              <a:rPr lang="en-US" dirty="0" smtClean="0"/>
              <a:t>values </a:t>
            </a:r>
            <a:r>
              <a:rPr lang="en-US" dirty="0"/>
              <a:t>between 0.01 and 0.05 may be </a:t>
            </a:r>
            <a:r>
              <a:rPr lang="en-US" dirty="0" smtClean="0"/>
              <a:t>adequate. </a:t>
            </a:r>
          </a:p>
          <a:p>
            <a:pPr algn="ctr"/>
            <a:r>
              <a:rPr lang="en-US" dirty="0" smtClean="0"/>
              <a:t>[MrBayes Manual]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8" y="1690688"/>
            <a:ext cx="5736399" cy="5167312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 with ’standard’ MCMC convergence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1387</Words>
  <Application>Microsoft Macintosh PowerPoint</Application>
  <PresentationFormat>Widescreen</PresentationFormat>
  <Paragraphs>210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OpenSans</vt:lpstr>
      <vt:lpstr>Arial</vt:lpstr>
      <vt:lpstr>Office Theme</vt:lpstr>
      <vt:lpstr>Assessing MCMC convergence in R</vt:lpstr>
      <vt:lpstr>I’ll assume…</vt:lpstr>
      <vt:lpstr>PowerPoint Presentation</vt:lpstr>
      <vt:lpstr>PowerPoint Presentation</vt:lpstr>
      <vt:lpstr>PowerPoint Presentation</vt:lpstr>
      <vt:lpstr>I will not talk about CODA or BOA…</vt:lpstr>
      <vt:lpstr>Potential problems with ’standard’ MCMC convergence approaches</vt:lpstr>
      <vt:lpstr>Potential problems with ’standard’ MCMC convergence approaches</vt:lpstr>
      <vt:lpstr>Potential problems with ’standard’ MCMC convergence approaches</vt:lpstr>
      <vt:lpstr>Potential problems with ’standard’ MCMC convergence approaches</vt:lpstr>
      <vt:lpstr>RWTY</vt:lpstr>
      <vt:lpstr>RWTY</vt:lpstr>
      <vt:lpstr>Getting data into RWTY:  load.trees for single or load.multi for multiple chains</vt:lpstr>
      <vt:lpstr>Doing stuff with RWTY: </vt:lpstr>
      <vt:lpstr>Doing stuff with RWTY: </vt:lpstr>
      <vt:lpstr>Doing stuff with RWTY: </vt:lpstr>
      <vt:lpstr>Output:</vt:lpstr>
      <vt:lpstr>Treescape (a bare bones tour)</vt:lpstr>
      <vt:lpstr>Treescape (a bare bones tour)</vt:lpstr>
      <vt:lpstr>Getting data into Treescape</vt:lpstr>
      <vt:lpstr>Tree Analysis using Treescape</vt:lpstr>
      <vt:lpstr>Plotting treespace in Treescape</vt:lpstr>
      <vt:lpstr>Identifying clusters of trees in Treescape</vt:lpstr>
      <vt:lpstr>Finding median trees in Treescape</vt:lpstr>
      <vt:lpstr>How to cheat: treescapeServer()</vt:lpstr>
      <vt:lpstr>Some worthwhile reading…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MCMC convergence in R</dc:title>
  <dc:creator>Dietrich Gotzek</dc:creator>
  <cp:lastModifiedBy>Dietrich Gotzek</cp:lastModifiedBy>
  <cp:revision>93</cp:revision>
  <dcterms:created xsi:type="dcterms:W3CDTF">2016-10-18T17:52:00Z</dcterms:created>
  <dcterms:modified xsi:type="dcterms:W3CDTF">2016-10-25T14:31:16Z</dcterms:modified>
</cp:coreProperties>
</file>