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1" r:id="rId7"/>
    <p:sldId id="269" r:id="rId8"/>
    <p:sldId id="270" r:id="rId9"/>
    <p:sldId id="278" r:id="rId10"/>
    <p:sldId id="297" r:id="rId11"/>
    <p:sldId id="282" r:id="rId12"/>
    <p:sldId id="29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ource Sans Pro Black" panose="020B08030304030202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922B9F-2273-4F79-B073-E282CEE192A1}">
  <a:tblStyle styleId="{E5922B9F-2273-4F79-B073-E282CEE192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F700AA-5D47-4225-961C-DCF0253A26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AA206D-3FA7-4D4C-B551-7CFC5C4D241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d8acd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d8acdf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ab464623c_6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4ab464623c_6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ab464623c_6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ab464623c_6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g4ab464623c_6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35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db5bc64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7db5bc64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4c3f0d4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464c3f0d4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4c3f0d4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464c3f0d4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4c3f0d4c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464c3f0d4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4c3f0d4c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464c3f0d4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a54e041e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a54e041e6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4a54e041e6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ab464623c_6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4ab464623c_6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abe9ed1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abe9ed13c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" name="Google Shape;390;g4abe9ed13c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94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3642519" y="-1534318"/>
            <a:ext cx="4906963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4194D7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4194D7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4194D7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solidFill>
            <a:srgbClr val="419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solidFill>
            <a:srgbClr val="419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313783" y="565965"/>
            <a:ext cx="390785" cy="398486"/>
          </a:xfrm>
          <a:prstGeom prst="roundRect">
            <a:avLst>
              <a:gd name="adj" fmla="val 32923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2297453" y="1365654"/>
            <a:ext cx="8112000" cy="3916560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ML Creditworthiness</a:t>
            </a:r>
            <a:br>
              <a:rPr lang="en-GB" sz="4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 Model </a:t>
            </a:r>
            <a:endParaRPr sz="4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sz="4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br>
              <a:rPr lang="en-GB" sz="4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Bora</a:t>
            </a:r>
            <a:r>
              <a:rPr lang="en-GB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Credit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52"/>
          <p:cNvCxnSpPr/>
          <p:nvPr/>
        </p:nvCxnSpPr>
        <p:spPr>
          <a:xfrm>
            <a:off x="7623705" y="3146213"/>
            <a:ext cx="0" cy="2541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5" name="Google Shape;445;p52"/>
          <p:cNvSpPr/>
          <p:nvPr/>
        </p:nvSpPr>
        <p:spPr>
          <a:xfrm>
            <a:off x="844465" y="362677"/>
            <a:ext cx="1025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2"/>
          <p:cNvSpPr txBox="1"/>
          <p:nvPr/>
        </p:nvSpPr>
        <p:spPr>
          <a:xfrm>
            <a:off x="7623700" y="2130650"/>
            <a:ext cx="15309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2"/>
          <p:cNvSpPr/>
          <p:nvPr/>
        </p:nvSpPr>
        <p:spPr>
          <a:xfrm>
            <a:off x="2321700" y="2708075"/>
            <a:ext cx="7548600" cy="11304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Business Value</a:t>
            </a:r>
            <a:endParaRPr sz="4000"/>
          </a:p>
        </p:txBody>
      </p:sp>
      <p:sp>
        <p:nvSpPr>
          <p:cNvPr id="448" name="Google Shape;448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New Model Value Proposition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891675" y="1270000"/>
            <a:ext cx="10462200" cy="5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❏"/>
            </a:pPr>
            <a:r>
              <a:rPr lang="en-US" dirty="0"/>
              <a:t>The machine learning model has the potential to significantly improve the lending process for Bora Credit and its customers.</a:t>
            </a:r>
          </a:p>
          <a:p>
            <a:pPr lvl="1" indent="-406400">
              <a:spcBef>
                <a:spcPts val="1000"/>
              </a:spcBef>
              <a:buSzPts val="2800"/>
              <a:buChar char="❏"/>
            </a:pPr>
            <a:r>
              <a:rPr lang="en-GB" b="1" dirty="0"/>
              <a:t>Accurate and Consistent Credit Decisions </a:t>
            </a:r>
            <a:r>
              <a:rPr lang="en-GB" dirty="0"/>
              <a:t>: </a:t>
            </a:r>
            <a:r>
              <a:rPr lang="en-US" dirty="0"/>
              <a:t>credit decisions based on data-driven insights rather than subjective judgments which are more prone to errors.</a:t>
            </a:r>
          </a:p>
          <a:p>
            <a:pPr lvl="1" indent="-406400">
              <a:spcBef>
                <a:spcPts val="1000"/>
              </a:spcBef>
              <a:buSzPts val="2800"/>
              <a:buFont typeface="Arial"/>
              <a:buChar char="❏"/>
            </a:pPr>
            <a:r>
              <a:rPr lang="en-US" b="1" dirty="0"/>
              <a:t>Reduced Manual Effort and Costs </a:t>
            </a:r>
            <a:r>
              <a:rPr lang="en-GB" dirty="0"/>
              <a:t>: </a:t>
            </a:r>
            <a:r>
              <a:rPr lang="en-US" dirty="0"/>
              <a:t>model will automate the credit evaluation process.</a:t>
            </a:r>
            <a:endParaRPr lang="en-GB" dirty="0"/>
          </a:p>
          <a:p>
            <a:pPr lvl="1" indent="-406400">
              <a:spcBef>
                <a:spcPts val="1000"/>
              </a:spcBef>
              <a:buSzPts val="2800"/>
              <a:buChar char="❏"/>
            </a:pPr>
            <a:r>
              <a:rPr lang="en-GB" b="1" dirty="0"/>
              <a:t>Improved Customer Experience </a:t>
            </a:r>
            <a:r>
              <a:rPr lang="en-GB" dirty="0"/>
              <a:t>: </a:t>
            </a:r>
            <a:r>
              <a:rPr lang="en-US" dirty="0"/>
              <a:t>customers can receive loan decisions faster and more efficiently</a:t>
            </a:r>
            <a:r>
              <a:rPr lang="en-GB" dirty="0"/>
              <a:t> and r</a:t>
            </a:r>
            <a:r>
              <a:rPr lang="en-US" dirty="0"/>
              <a:t>educe likelihood of defaulting which negatively impacts their credit scores.</a:t>
            </a:r>
          </a:p>
          <a:p>
            <a:pPr lvl="1" indent="-406400">
              <a:spcBef>
                <a:spcPts val="1000"/>
              </a:spcBef>
              <a:buSzPts val="2800"/>
              <a:buChar char="❏"/>
            </a:pPr>
            <a:r>
              <a:rPr lang="en-US" b="1" dirty="0"/>
              <a:t>Increased Lending Volume and Revenue </a:t>
            </a:r>
            <a:r>
              <a:rPr lang="en-US" dirty="0"/>
              <a:t>: Lending to customers who are likely to repay their loans and approval of previously wrongly rejected.</a:t>
            </a:r>
            <a:endParaRPr dirty="0"/>
          </a:p>
        </p:txBody>
      </p:sp>
      <p:sp>
        <p:nvSpPr>
          <p:cNvPr id="299" name="Google Shape;29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95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1161573" y="3098969"/>
            <a:ext cx="4518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844465" y="362677"/>
            <a:ext cx="1025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838200" y="1131400"/>
            <a:ext cx="10515600" cy="51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spcBef>
                <a:spcPts val="0"/>
              </a:spcBef>
              <a:buSzPts val="3000"/>
              <a:buFont typeface="Arial"/>
              <a:buChar char="❏"/>
            </a:pPr>
            <a:r>
              <a:rPr lang="en-GB" sz="3400" dirty="0"/>
              <a:t>Introduction</a:t>
            </a:r>
            <a:endParaRPr sz="3400" dirty="0"/>
          </a:p>
          <a:p>
            <a:pPr indent="-419100">
              <a:spcBef>
                <a:spcPts val="0"/>
              </a:spcBef>
              <a:buSzPts val="3000"/>
              <a:buFont typeface="Arial"/>
              <a:buChar char="❏"/>
            </a:pPr>
            <a:r>
              <a:rPr lang="en-GB" sz="3400" dirty="0"/>
              <a:t>Business Challenge</a:t>
            </a:r>
            <a:endParaRPr sz="3400" dirty="0"/>
          </a:p>
          <a:p>
            <a:pPr indent="-419100">
              <a:spcBef>
                <a:spcPts val="0"/>
              </a:spcBef>
              <a:buSzPts val="3000"/>
              <a:buChar char="❏"/>
            </a:pPr>
            <a:r>
              <a:rPr lang="en-GB" sz="3400" dirty="0"/>
              <a:t>Methodology</a:t>
            </a:r>
          </a:p>
          <a:p>
            <a:pPr indent="-419100">
              <a:spcBef>
                <a:spcPts val="0"/>
              </a:spcBef>
              <a:buSzPts val="3000"/>
              <a:buChar char="❏"/>
            </a:pPr>
            <a:r>
              <a:rPr lang="en-US" sz="3400" dirty="0"/>
              <a:t>New Model vs Current Model</a:t>
            </a:r>
          </a:p>
          <a:p>
            <a:pPr indent="-419100">
              <a:spcBef>
                <a:spcPts val="0"/>
              </a:spcBef>
              <a:buSzPts val="3000"/>
              <a:buChar char="❏"/>
            </a:pPr>
            <a:r>
              <a:rPr lang="en-US" sz="3400" dirty="0"/>
              <a:t>Business Vale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11161573" y="3098969"/>
            <a:ext cx="4518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844465" y="362677"/>
            <a:ext cx="1025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 hidden="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SUPERFLUID LABS LTD | Confidential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10515600" cy="4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GB" sz="3000" dirty="0"/>
              <a:t>Bora credit has disbursed </a:t>
            </a:r>
            <a:r>
              <a:rPr lang="en-GB" sz="3000" b="1" dirty="0"/>
              <a:t>1,005 loans to unique customers</a:t>
            </a:r>
            <a:r>
              <a:rPr lang="en-GB" sz="3000" dirty="0"/>
              <a:t> using an Expert-based  excel credit scoring model. </a:t>
            </a:r>
            <a:endParaRPr sz="3000" dirty="0"/>
          </a:p>
          <a:p>
            <a:pPr marL="457200" lvl="0" indent="-4191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3000"/>
              <a:buChar char="❏"/>
            </a:pPr>
            <a:r>
              <a:rPr lang="en-GB" sz="3000" dirty="0"/>
              <a:t>The total amount disbursed over the period was </a:t>
            </a:r>
            <a:r>
              <a:rPr lang="en-GB" sz="3000" b="1" dirty="0"/>
              <a:t>KES 25,176,000</a:t>
            </a:r>
            <a:r>
              <a:rPr lang="en-GB" sz="3000" dirty="0"/>
              <a:t>. The loan tenor for each loan is </a:t>
            </a:r>
            <a:r>
              <a:rPr lang="en-GB" sz="3000" b="1" dirty="0"/>
              <a:t>30 days.</a:t>
            </a:r>
            <a:endParaRPr sz="3000" b="1" dirty="0"/>
          </a:p>
          <a:p>
            <a:pPr marL="457200" lvl="0" indent="-419100" algn="just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3000"/>
              <a:buChar char="❏"/>
            </a:pPr>
            <a:r>
              <a:rPr lang="en-GB" sz="3000" dirty="0"/>
              <a:t>A monthly </a:t>
            </a:r>
            <a:r>
              <a:rPr lang="en-GB" sz="3000" u="sng" dirty="0"/>
              <a:t>financing fee</a:t>
            </a:r>
            <a:r>
              <a:rPr lang="en-GB" sz="3000" b="1" dirty="0"/>
              <a:t> </a:t>
            </a:r>
            <a:r>
              <a:rPr lang="en-GB" sz="3000" dirty="0"/>
              <a:t>of </a:t>
            </a:r>
            <a:r>
              <a:rPr lang="en-GB" sz="3000" b="1" dirty="0"/>
              <a:t>6% </a:t>
            </a:r>
            <a:r>
              <a:rPr lang="en-GB" sz="3000" dirty="0"/>
              <a:t>and one-time </a:t>
            </a:r>
            <a:r>
              <a:rPr lang="en-GB" sz="3000" u="sng" dirty="0"/>
              <a:t>processing fee</a:t>
            </a:r>
            <a:r>
              <a:rPr lang="en-GB" sz="3000" dirty="0"/>
              <a:t> of </a:t>
            </a:r>
            <a:r>
              <a:rPr lang="en-GB" sz="3000" b="1" dirty="0"/>
              <a:t>KES 165</a:t>
            </a:r>
            <a:r>
              <a:rPr lang="en-GB" sz="3000" dirty="0"/>
              <a:t> (or KES 700 for loans larger over KES 70,000) applies.</a:t>
            </a:r>
            <a:endParaRPr sz="3000" dirty="0"/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30"/>
          <p:cNvCxnSpPr/>
          <p:nvPr/>
        </p:nvCxnSpPr>
        <p:spPr>
          <a:xfrm>
            <a:off x="7623705" y="3146213"/>
            <a:ext cx="0" cy="2541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30"/>
          <p:cNvSpPr/>
          <p:nvPr/>
        </p:nvSpPr>
        <p:spPr>
          <a:xfrm>
            <a:off x="844465" y="362677"/>
            <a:ext cx="1025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7623700" y="2130650"/>
            <a:ext cx="15309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2258250" y="2708075"/>
            <a:ext cx="7675500" cy="11304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Business Challenge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11161573" y="3098969"/>
            <a:ext cx="4518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9508000" y="2637550"/>
            <a:ext cx="1826400" cy="23160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5533850" y="3088125"/>
            <a:ext cx="2438100" cy="2489400"/>
          </a:xfrm>
          <a:prstGeom prst="ellipse">
            <a:avLst/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Bora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Expert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 Scoring 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9505150" y="4776400"/>
            <a:ext cx="1832100" cy="1518600"/>
          </a:xfrm>
          <a:prstGeom prst="can">
            <a:avLst>
              <a:gd name="adj" fmla="val 36432"/>
            </a:avLst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885450" y="2071775"/>
            <a:ext cx="3115200" cy="41184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1,300</a:t>
            </a:r>
            <a:endParaRPr sz="3000" b="1" dirty="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Bora Capital Accounts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Partner platforms: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4084738" y="3868725"/>
            <a:ext cx="1365000" cy="83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9329100" y="3325150"/>
            <a:ext cx="21432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73%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Defaulted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9416550" y="5488225"/>
            <a:ext cx="19683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16% 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Fully Paid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9238702" y="1832925"/>
            <a:ext cx="2067848" cy="5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Loan Status</a:t>
            </a:r>
            <a:endParaRPr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632463" y="1111175"/>
            <a:ext cx="224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4696925" y="1412925"/>
            <a:ext cx="41148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1,005 loans were issued to unique customers, with a total disbursed amount of </a:t>
            </a: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4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GB" sz="3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KES 24,16,000.</a:t>
            </a:r>
            <a:endParaRPr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9505150" y="4578275"/>
            <a:ext cx="1832100" cy="835200"/>
          </a:xfrm>
          <a:prstGeom prst="can">
            <a:avLst>
              <a:gd name="adj" fmla="val 36432"/>
            </a:avLst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9416550" y="4417963"/>
            <a:ext cx="21432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11%</a:t>
            </a:r>
            <a:r>
              <a:rPr lang="en-GB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Partially Paid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 rot="8100000">
            <a:off x="7520125" y="3424338"/>
            <a:ext cx="1571050" cy="1571050"/>
          </a:xfrm>
          <a:prstGeom prst="halfFrame">
            <a:avLst>
              <a:gd name="adj1" fmla="val 15881"/>
              <a:gd name="adj2" fmla="val 17646"/>
            </a:avLst>
          </a:prstGeom>
          <a:solidFill>
            <a:schemeClr val="accent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3CC0F-A81B-491C-73F8-B8625E24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13" y="3325150"/>
            <a:ext cx="2266950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AB16E-D498-F7B4-AF9A-B580AAA01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72" y="4209863"/>
            <a:ext cx="109537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F6F1DD-F0F6-4147-B367-DDD83AB5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24" y="5360050"/>
            <a:ext cx="1266825" cy="61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4F62FE-52D9-EEA0-60DC-70ACE588D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70" y="5267138"/>
            <a:ext cx="1262244" cy="76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B6416E-ADCD-E6AF-5B07-D5F72CC96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811" y="4364463"/>
            <a:ext cx="1372874" cy="88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9"/>
          <p:cNvCxnSpPr/>
          <p:nvPr/>
        </p:nvCxnSpPr>
        <p:spPr>
          <a:xfrm>
            <a:off x="7623705" y="3146213"/>
            <a:ext cx="0" cy="2541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39"/>
          <p:cNvSpPr/>
          <p:nvPr/>
        </p:nvSpPr>
        <p:spPr>
          <a:xfrm>
            <a:off x="844465" y="362677"/>
            <a:ext cx="1025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7623700" y="2130650"/>
            <a:ext cx="15309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2321700" y="2708075"/>
            <a:ext cx="7548600" cy="11304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Methodology</a:t>
            </a:r>
            <a:endParaRPr sz="4000" dirty="0"/>
          </a:p>
        </p:txBody>
      </p:sp>
      <p:sp>
        <p:nvSpPr>
          <p:cNvPr id="283" name="Google Shape;2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891675" y="1270000"/>
            <a:ext cx="10462200" cy="5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❏"/>
            </a:pPr>
            <a:r>
              <a:rPr lang="en-US" dirty="0"/>
              <a:t>The applicable machine learning methodology includes :</a:t>
            </a:r>
          </a:p>
          <a:p>
            <a:pPr lvl="1" indent="-406400">
              <a:spcBef>
                <a:spcPts val="1000"/>
              </a:spcBef>
              <a:buSzPts val="2800"/>
              <a:buChar char="❏"/>
            </a:pPr>
            <a:r>
              <a:rPr lang="en-US" dirty="0"/>
              <a:t>Regression - Amount paid. </a:t>
            </a:r>
          </a:p>
          <a:p>
            <a:pPr lvl="1" indent="-406400">
              <a:spcBef>
                <a:spcPts val="1000"/>
              </a:spcBef>
              <a:buSzPts val="2800"/>
              <a:buChar char="❏"/>
            </a:pPr>
            <a:r>
              <a:rPr lang="en-US" dirty="0"/>
              <a:t>Classification – Loan status.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dirty="0">
                <a:solidFill>
                  <a:srgbClr val="000000"/>
                </a:solidFill>
              </a:rPr>
              <a:t>We will run two models for each outcome variable, compare their performance and choose the model that performs better. 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dirty="0"/>
              <a:t>Input – Categorical and numerical data on the merchants from their first loan cycle.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dirty="0"/>
              <a:t>Output -  Amount paid and loan status.</a:t>
            </a:r>
          </a:p>
          <a:p>
            <a:pPr>
              <a:spcBef>
                <a:spcPts val="0"/>
              </a:spcBef>
              <a:buFont typeface="Arial"/>
              <a:buChar char="❏"/>
            </a:pPr>
            <a:r>
              <a:rPr lang="en-US" dirty="0"/>
              <a:t>Final lending decision - If the predicted creditworthiness meets the risk tolerance level, Bora Credit will approve the loan, approve the loan but for a lower amount or reject it.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endParaRPr lang="en-US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endParaRPr lang="en-US" dirty="0"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48"/>
          <p:cNvCxnSpPr/>
          <p:nvPr/>
        </p:nvCxnSpPr>
        <p:spPr>
          <a:xfrm>
            <a:off x="7623705" y="3146213"/>
            <a:ext cx="0" cy="2541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7" name="Google Shape;357;p48"/>
          <p:cNvSpPr/>
          <p:nvPr/>
        </p:nvSpPr>
        <p:spPr>
          <a:xfrm>
            <a:off x="844465" y="362677"/>
            <a:ext cx="1025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"/>
          <p:cNvSpPr txBox="1"/>
          <p:nvPr/>
        </p:nvSpPr>
        <p:spPr>
          <a:xfrm>
            <a:off x="7623700" y="2130650"/>
            <a:ext cx="15309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8"/>
          <p:cNvSpPr/>
          <p:nvPr/>
        </p:nvSpPr>
        <p:spPr>
          <a:xfrm>
            <a:off x="2321700" y="2708075"/>
            <a:ext cx="7548600" cy="11304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New Model vs Current Model</a:t>
            </a:r>
            <a:endParaRPr sz="4000" dirty="0"/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721800" y="39750"/>
            <a:ext cx="11115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dirty="0">
                <a:solidFill>
                  <a:srgbClr val="4194D7"/>
                </a:solidFill>
              </a:rPr>
              <a:t>Assessing the Impact of the New ML Model</a:t>
            </a:r>
            <a:endParaRPr sz="3000" dirty="0"/>
          </a:p>
        </p:txBody>
      </p:sp>
      <p:cxnSp>
        <p:nvCxnSpPr>
          <p:cNvPr id="394" name="Google Shape;394;p50"/>
          <p:cNvCxnSpPr/>
          <p:nvPr/>
        </p:nvCxnSpPr>
        <p:spPr>
          <a:xfrm flipH="1">
            <a:off x="4666675" y="5276700"/>
            <a:ext cx="1044900" cy="37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395" name="Google Shape;395;p50"/>
          <p:cNvSpPr/>
          <p:nvPr/>
        </p:nvSpPr>
        <p:spPr>
          <a:xfrm>
            <a:off x="209750" y="1342925"/>
            <a:ext cx="1629000" cy="1664700"/>
          </a:xfrm>
          <a:prstGeom prst="flowChartConnector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Bora Customers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50"/>
          <p:cNvCxnSpPr>
            <a:stCxn id="397" idx="2"/>
          </p:cNvCxnSpPr>
          <p:nvPr/>
        </p:nvCxnSpPr>
        <p:spPr>
          <a:xfrm>
            <a:off x="5447200" y="21752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50"/>
          <p:cNvCxnSpPr>
            <a:stCxn id="397" idx="2"/>
          </p:cNvCxnSpPr>
          <p:nvPr/>
        </p:nvCxnSpPr>
        <p:spPr>
          <a:xfrm>
            <a:off x="5447200" y="21752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50"/>
          <p:cNvSpPr txBox="1"/>
          <p:nvPr/>
        </p:nvSpPr>
        <p:spPr>
          <a:xfrm>
            <a:off x="9057900" y="1605703"/>
            <a:ext cx="2894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Current Business Outcome</a:t>
            </a:r>
            <a:endParaRPr sz="1600" b="1" u="sng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 rate: </a:t>
            </a:r>
            <a:r>
              <a:rPr lang="en-GB" sz="1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84% </a:t>
            </a:r>
            <a:endParaRPr sz="16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 b="1" dirty="0">
                <a:solidFill>
                  <a:srgbClr val="00C400"/>
                </a:solidFill>
                <a:latin typeface="Calibri"/>
                <a:ea typeface="Calibri"/>
                <a:cs typeface="Calibri"/>
                <a:sym typeface="Calibri"/>
              </a:rPr>
              <a:t>Good rate:</a:t>
            </a: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16%</a:t>
            </a:r>
            <a:endParaRPr sz="16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50"/>
          <p:cNvCxnSpPr/>
          <p:nvPr/>
        </p:nvCxnSpPr>
        <p:spPr>
          <a:xfrm>
            <a:off x="6083600" y="2847000"/>
            <a:ext cx="33900" cy="1077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Dot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50"/>
          <p:cNvCxnSpPr/>
          <p:nvPr/>
        </p:nvCxnSpPr>
        <p:spPr>
          <a:xfrm>
            <a:off x="6343575" y="2847000"/>
            <a:ext cx="33900" cy="1077600"/>
          </a:xfrm>
          <a:prstGeom prst="straightConnector1">
            <a:avLst/>
          </a:prstGeom>
          <a:noFill/>
          <a:ln w="38100" cap="flat" cmpd="sng">
            <a:solidFill>
              <a:srgbClr val="00C400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402" name="Google Shape;402;p50"/>
          <p:cNvSpPr txBox="1"/>
          <p:nvPr/>
        </p:nvSpPr>
        <p:spPr>
          <a:xfrm>
            <a:off x="6293025" y="2900475"/>
            <a:ext cx="9645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161</a:t>
            </a:r>
            <a:endParaRPr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C400"/>
                </a:solidFill>
                <a:latin typeface="Calibri"/>
                <a:ea typeface="Calibri"/>
                <a:cs typeface="Calibri"/>
                <a:sym typeface="Calibri"/>
              </a:rPr>
              <a:t>“good”</a:t>
            </a:r>
            <a:endParaRPr dirty="0">
              <a:solidFill>
                <a:srgbClr val="00C400"/>
              </a:solidFill>
            </a:endParaRPr>
          </a:p>
        </p:txBody>
      </p:sp>
      <p:sp>
        <p:nvSpPr>
          <p:cNvPr id="403" name="Google Shape;403;p50"/>
          <p:cNvSpPr txBox="1"/>
          <p:nvPr/>
        </p:nvSpPr>
        <p:spPr>
          <a:xfrm>
            <a:off x="5265875" y="2900482"/>
            <a:ext cx="8865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844</a:t>
            </a:r>
            <a:endParaRPr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“bad”</a:t>
            </a:r>
            <a:endParaRPr dirty="0"/>
          </a:p>
        </p:txBody>
      </p:sp>
      <p:cxnSp>
        <p:nvCxnSpPr>
          <p:cNvPr id="404" name="Google Shape;404;p50"/>
          <p:cNvCxnSpPr/>
          <p:nvPr/>
        </p:nvCxnSpPr>
        <p:spPr>
          <a:xfrm>
            <a:off x="1898250" y="2175275"/>
            <a:ext cx="3467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405" name="Google Shape;405;p50"/>
          <p:cNvSpPr txBox="1"/>
          <p:nvPr/>
        </p:nvSpPr>
        <p:spPr>
          <a:xfrm>
            <a:off x="5549275" y="6232150"/>
            <a:ext cx="17709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Overall Accuracy</a:t>
            </a:r>
            <a:endParaRPr sz="1600" dirty="0"/>
          </a:p>
        </p:txBody>
      </p:sp>
      <p:sp>
        <p:nvSpPr>
          <p:cNvPr id="406" name="Google Shape;406;p50"/>
          <p:cNvSpPr/>
          <p:nvPr/>
        </p:nvSpPr>
        <p:spPr>
          <a:xfrm flipH="1">
            <a:off x="2025175" y="5656975"/>
            <a:ext cx="2641500" cy="448500"/>
          </a:xfrm>
          <a:prstGeom prst="homePlate">
            <a:avLst>
              <a:gd name="adj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“bad”</a:t>
            </a:r>
            <a:r>
              <a:rPr lang="en-GB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Correctly Rejected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07" name="Google Shape;407;p50"/>
          <p:cNvSpPr/>
          <p:nvPr/>
        </p:nvSpPr>
        <p:spPr>
          <a:xfrm>
            <a:off x="7688650" y="5209175"/>
            <a:ext cx="2743200" cy="448500"/>
          </a:xfrm>
          <a:prstGeom prst="homePlate">
            <a:avLst>
              <a:gd name="adj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“bad” </a:t>
            </a: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Wrongly Accepted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08" name="Google Shape;408;p50"/>
          <p:cNvSpPr/>
          <p:nvPr/>
        </p:nvSpPr>
        <p:spPr>
          <a:xfrm flipH="1">
            <a:off x="2025175" y="5209175"/>
            <a:ext cx="2641500" cy="448500"/>
          </a:xfrm>
          <a:prstGeom prst="homePlate">
            <a:avLst>
              <a:gd name="adj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00C400"/>
                </a:solidFill>
                <a:latin typeface="Calibri"/>
                <a:ea typeface="Calibri"/>
                <a:cs typeface="Calibri"/>
                <a:sym typeface="Calibri"/>
              </a:rPr>
              <a:t>“good”</a:t>
            </a:r>
            <a:r>
              <a:rPr lang="en-GB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Wrongly Rejected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09" name="Google Shape;409;p50"/>
          <p:cNvSpPr/>
          <p:nvPr/>
        </p:nvSpPr>
        <p:spPr>
          <a:xfrm>
            <a:off x="2652450" y="1412824"/>
            <a:ext cx="1568700" cy="1524900"/>
          </a:xfrm>
          <a:prstGeom prst="ellipse">
            <a:avLst/>
          </a:prstGeom>
          <a:solidFill>
            <a:srgbClr val="7890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Bora Current Model</a:t>
            </a: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0"/>
          <p:cNvSpPr txBox="1"/>
          <p:nvPr/>
        </p:nvSpPr>
        <p:spPr>
          <a:xfrm>
            <a:off x="4289075" y="1393851"/>
            <a:ext cx="10902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1005</a:t>
            </a:r>
            <a:r>
              <a:rPr lang="en-GB" dirty="0"/>
              <a:t> loans approved</a:t>
            </a:r>
            <a:endParaRPr dirty="0"/>
          </a:p>
        </p:txBody>
      </p:sp>
      <p:sp>
        <p:nvSpPr>
          <p:cNvPr id="411" name="Google Shape;411;p50"/>
          <p:cNvSpPr txBox="1"/>
          <p:nvPr/>
        </p:nvSpPr>
        <p:spPr>
          <a:xfrm>
            <a:off x="209750" y="3376175"/>
            <a:ext cx="2189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Repayment outcomes:</a:t>
            </a:r>
            <a:br>
              <a:rPr lang="en-GB" b="1" u="sng">
                <a:latin typeface="Calibri"/>
                <a:ea typeface="Calibri"/>
                <a:cs typeface="Calibri"/>
                <a:sym typeface="Calibri"/>
              </a:rPr>
            </a:b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Bad: </a:t>
            </a:r>
            <a:r>
              <a:rPr lang="en-GB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Default / Partial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b="1">
                <a:solidFill>
                  <a:srgbClr val="00C400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GB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 Fully repaid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0"/>
          <p:cNvSpPr/>
          <p:nvPr/>
        </p:nvSpPr>
        <p:spPr>
          <a:xfrm>
            <a:off x="5447200" y="1388075"/>
            <a:ext cx="1629000" cy="15744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Good: 161</a:t>
            </a: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Bad: </a:t>
            </a: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844</a:t>
            </a: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Total: 1005</a:t>
            </a: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4381275" y="4327376"/>
            <a:ext cx="10902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Rejected</a:t>
            </a:r>
            <a:endParaRPr/>
          </a:p>
        </p:txBody>
      </p:sp>
      <p:sp>
        <p:nvSpPr>
          <p:cNvPr id="413" name="Google Shape;413;p50"/>
          <p:cNvSpPr/>
          <p:nvPr/>
        </p:nvSpPr>
        <p:spPr>
          <a:xfrm>
            <a:off x="7688650" y="5657875"/>
            <a:ext cx="2743200" cy="448500"/>
          </a:xfrm>
          <a:prstGeom prst="homePlate">
            <a:avLst>
              <a:gd name="adj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dirty="0">
                <a:solidFill>
                  <a:srgbClr val="00C400"/>
                </a:solidFill>
                <a:latin typeface="Calibri"/>
                <a:ea typeface="Calibri"/>
                <a:cs typeface="Calibri"/>
                <a:sym typeface="Calibri"/>
              </a:rPr>
              <a:t>“good”</a:t>
            </a:r>
            <a:r>
              <a:rPr lang="en-GB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Correctly Accepted </a:t>
            </a:r>
            <a:endParaRPr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50"/>
          <p:cNvCxnSpPr/>
          <p:nvPr/>
        </p:nvCxnSpPr>
        <p:spPr>
          <a:xfrm>
            <a:off x="6697138" y="5214274"/>
            <a:ext cx="991500" cy="438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415" name="Google Shape;415;p50"/>
          <p:cNvSpPr txBox="1"/>
          <p:nvPr/>
        </p:nvSpPr>
        <p:spPr>
          <a:xfrm>
            <a:off x="7320175" y="4396676"/>
            <a:ext cx="10902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Accepted</a:t>
            </a:r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5477338" y="3924599"/>
            <a:ext cx="1568700" cy="15249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Model</a:t>
            </a: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0"/>
          <p:cNvSpPr txBox="1"/>
          <p:nvPr/>
        </p:nvSpPr>
        <p:spPr>
          <a:xfrm>
            <a:off x="9057900" y="4038325"/>
            <a:ext cx="2295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New Model Outcome</a:t>
            </a:r>
            <a:endParaRPr sz="1600" b="1" u="sng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 rate: </a:t>
            </a:r>
            <a:r>
              <a:rPr lang="en-GB" sz="1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 b="1" dirty="0">
                <a:solidFill>
                  <a:srgbClr val="00C400"/>
                </a:solidFill>
                <a:latin typeface="Calibri"/>
                <a:ea typeface="Calibri"/>
                <a:cs typeface="Calibri"/>
                <a:sym typeface="Calibri"/>
              </a:rPr>
              <a:t>Good rate:</a:t>
            </a: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16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1898250" y="5666075"/>
            <a:ext cx="8655000" cy="538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13753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461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 Sans Pro Black</vt:lpstr>
      <vt:lpstr>Calibri</vt:lpstr>
      <vt:lpstr>Arial</vt:lpstr>
      <vt:lpstr>Office Theme</vt:lpstr>
      <vt:lpstr>Simple Light</vt:lpstr>
      <vt:lpstr>PowerPoint Presentation</vt:lpstr>
      <vt:lpstr>Outline</vt:lpstr>
      <vt:lpstr>Introduction</vt:lpstr>
      <vt:lpstr>PowerPoint Presentation</vt:lpstr>
      <vt:lpstr>PowerPoint Presentation</vt:lpstr>
      <vt:lpstr>PowerPoint Presentation</vt:lpstr>
      <vt:lpstr>Methodology</vt:lpstr>
      <vt:lpstr>PowerPoint Presentation</vt:lpstr>
      <vt:lpstr>Assessing the Impact of the New ML Model</vt:lpstr>
      <vt:lpstr>PowerPoint Presentation</vt:lpstr>
      <vt:lpstr>New Model Value Proposition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Caroline Karimi</cp:lastModifiedBy>
  <cp:revision>10</cp:revision>
  <dcterms:modified xsi:type="dcterms:W3CDTF">2023-04-20T02:57:51Z</dcterms:modified>
</cp:coreProperties>
</file>