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CC18C-122A-4026-833E-0DFE160EA1AA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9894-5CEC-452E-A593-EF2838065B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2970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ECAB69-864B-45D8-9006-45BC3A4C442E}" type="slidenum">
              <a:rPr lang="it-IT" altLang="it-IT" sz="1200" smtClean="0">
                <a:solidFill>
                  <a:srgbClr val="000000"/>
                </a:solidFill>
                <a:latin typeface="Helvetica Neue Light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it-IT" altLang="it-IT" sz="1200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644E55-F83A-4F54-A580-4677A7B9C574}" type="slidenum">
              <a:rPr lang="it-IT" altLang="it-IT" sz="1200" smtClean="0">
                <a:solidFill>
                  <a:srgbClr val="000000"/>
                </a:solidFill>
                <a:latin typeface="Helvetica Neue Light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it-IT" altLang="it-IT" sz="1200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FC9DF-D583-46F1-924B-F06DC537FEF9}" type="slidenum">
              <a:rPr lang="it-IT" smtClean="0">
                <a:solidFill>
                  <a:prstClr val="black"/>
                </a:solidFill>
              </a:rPr>
              <a:pPr/>
              <a:t>4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9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FC9DF-D583-46F1-924B-F06DC537FEF9}" type="slidenum">
              <a:rPr lang="it-IT" smtClean="0">
                <a:solidFill>
                  <a:prstClr val="black"/>
                </a:solidFill>
              </a:rPr>
              <a:pPr/>
              <a:t>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8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75127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1653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189348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01838" y="1634133"/>
            <a:ext cx="1732359" cy="461664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241354" y="1634133"/>
            <a:ext cx="1732359" cy="461664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404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695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9271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566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937527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271856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6750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57082" y="232174"/>
            <a:ext cx="2085082" cy="60186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01836" y="232174"/>
            <a:ext cx="6148090" cy="60186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559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5B62-AFE9-48E9-81D0-0A0176BC6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3B31-6975-4E3D-9BC0-176CFD9898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837" y="1634133"/>
            <a:ext cx="357187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it-IT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it-IT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it-IT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it-IT" smtClean="0">
                <a:sym typeface="Helvetica Neue" charset="0"/>
              </a:rPr>
              <a:t>Fifth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1836" y="232172"/>
            <a:ext cx="8340328" cy="98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455414" y="1384102"/>
            <a:ext cx="8233172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306" fontAlgn="base">
              <a:spcBef>
                <a:spcPct val="0"/>
              </a:spcBef>
              <a:spcAft>
                <a:spcPct val="0"/>
              </a:spcAft>
            </a:pPr>
            <a:endParaRPr lang="it-IT" sz="3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21424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42849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964274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285697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87498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464279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776775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089272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401767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1723192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044618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366041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687465" indent="-187498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it-IT"/>
      </a:defPPr>
      <a:lvl1pPr marL="0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433090" y="390674"/>
            <a:ext cx="8340328" cy="982266"/>
          </a:xfrm>
        </p:spPr>
        <p:txBody>
          <a:bodyPr/>
          <a:lstStyle/>
          <a:p>
            <a:r>
              <a:rPr lang="it-IT" altLang="it-IT" smtClean="0"/>
              <a:t>Tissue clearing</a:t>
            </a: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2821781"/>
            <a:ext cx="9144000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0812" y="1504652"/>
            <a:ext cx="3999383" cy="177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/>
          <a:lstStyle>
            <a:lvl1pPr marL="2635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657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01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546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1990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450348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07409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36446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2152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en-US" altLang="it-IT" sz="1700" kern="0" dirty="0"/>
              <a:t>When a sample is surrounded by a medium with a different refractive index, light suffers multiple events scattering, therefore it appears opaque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26956" y="1504652"/>
            <a:ext cx="3847579" cy="177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/>
          <a:lstStyle>
            <a:lvl1pPr marL="2635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657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01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546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1990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450348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07409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36446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2152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en-US" altLang="it-IT" sz="1700" kern="0" dirty="0"/>
              <a:t>If instead the sample and the surrounding medium share the same refractive index, no scattering occurs and light traverses the specimen unhindered. This causes the sample to appear transparent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20812" y="5929313"/>
            <a:ext cx="845529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/>
          <a:lstStyle>
            <a:lvl1pPr marL="2635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657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01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5462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1990725" indent="-263525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450348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07409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36446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21527" indent="-26662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 marL="0" indent="0" eaLnBrk="1" hangingPunct="1">
              <a:spcBef>
                <a:spcPts val="1266"/>
              </a:spcBef>
              <a:buNone/>
              <a:defRPr/>
            </a:pPr>
            <a:r>
              <a:rPr lang="en-US" altLang="it-IT" sz="1700" dirty="0"/>
              <a:t>Biological tissues are characterize from the presence of macro-molecules like proteins and  lipid bilayers with different </a:t>
            </a:r>
            <a:r>
              <a:rPr lang="en-US" altLang="it-IT" sz="1700" kern="0" dirty="0"/>
              <a:t>refractive index that make the clearing more difficult </a:t>
            </a:r>
            <a:endParaRPr lang="en-US" altLang="it-IT" sz="1700" dirty="0"/>
          </a:p>
        </p:txBody>
      </p:sp>
    </p:spTree>
    <p:extLst>
      <p:ext uri="{BB962C8B-B14F-4D97-AF65-F5344CB8AC3E}">
        <p14:creationId xmlns:p14="http://schemas.microsoft.com/office/powerpoint/2010/main" val="244980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01836" y="421928"/>
            <a:ext cx="8340328" cy="982266"/>
          </a:xfrm>
        </p:spPr>
        <p:txBody>
          <a:bodyPr/>
          <a:lstStyle/>
          <a:p>
            <a:pPr eaLnBrk="1" hangingPunct="1"/>
            <a:r>
              <a:rPr lang="it-IT" altLang="it-IT" smtClean="0"/>
              <a:t>Tissue clearing</a:t>
            </a:r>
            <a:endParaRPr lang="en-US" altLang="it-IT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0812" y="1785938"/>
            <a:ext cx="8256612" cy="1744638"/>
          </a:xfrm>
        </p:spPr>
        <p:txBody>
          <a:bodyPr/>
          <a:lstStyle/>
          <a:p>
            <a:pPr marL="0" indent="0">
              <a:spcBef>
                <a:spcPts val="1266"/>
              </a:spcBef>
              <a:buNone/>
              <a:defRPr/>
            </a:pPr>
            <a:r>
              <a:rPr lang="en-US" altLang="it-IT" sz="1700" dirty="0"/>
              <a:t>There are two different approaches to clear the brain: </a:t>
            </a:r>
          </a:p>
          <a:p>
            <a:pPr>
              <a:spcBef>
                <a:spcPts val="1266"/>
              </a:spcBef>
              <a:defRPr/>
            </a:pPr>
            <a:r>
              <a:rPr lang="en-US" altLang="it-IT" sz="1700" dirty="0"/>
              <a:t>Replace the water inside the tissue with a solvent (organic or aqueous) with the same proteins’ refractive index (chemical clearing)</a:t>
            </a:r>
          </a:p>
          <a:p>
            <a:pPr>
              <a:spcBef>
                <a:spcPts val="1266"/>
              </a:spcBef>
              <a:defRPr/>
            </a:pPr>
            <a:r>
              <a:rPr lang="en-US" altLang="it-IT" sz="1700" dirty="0"/>
              <a:t>Transform the brain into a </a:t>
            </a:r>
            <a:r>
              <a:rPr lang="en-US" altLang="it-IT" sz="1700" dirty="0" err="1"/>
              <a:t>nanoporous</a:t>
            </a:r>
            <a:r>
              <a:rPr lang="en-US" altLang="it-IT" sz="1700" dirty="0"/>
              <a:t> hydrogel-protein-hybridized lipid free form that is optically transparent and macromolecule-permeable (CLARITY)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10" y="4152305"/>
            <a:ext cx="2749228" cy="19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989" y="4152305"/>
            <a:ext cx="2704579" cy="19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415356" y="6076652"/>
            <a:ext cx="2346275" cy="281285"/>
          </a:xfrm>
          <a:prstGeom prst="rect">
            <a:avLst/>
          </a:prstGeom>
          <a:noFill/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Uncleared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259586" y="6084466"/>
            <a:ext cx="2347392" cy="281285"/>
          </a:xfrm>
          <a:prstGeom prst="rect">
            <a:avLst/>
          </a:prstGeom>
          <a:noFill/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Cleared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6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>
          <a:xfrm>
            <a:off x="401836" y="421928"/>
            <a:ext cx="8340328" cy="982266"/>
          </a:xfrm>
        </p:spPr>
        <p:txBody>
          <a:bodyPr/>
          <a:lstStyle/>
          <a:p>
            <a:pPr eaLnBrk="1" hangingPunct="1"/>
            <a:r>
              <a:rPr lang="en-US" altLang="it-IT" sz="2500"/>
              <a:t>CLARITY</a:t>
            </a:r>
            <a:endParaRPr lang="it-IT" altLang="it-IT" sz="2500"/>
          </a:p>
        </p:txBody>
      </p:sp>
      <p:pic>
        <p:nvPicPr>
          <p:cNvPr id="10243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6" y="1606228"/>
            <a:ext cx="4657948" cy="413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CasellaDiTesto 8"/>
          <p:cNvSpPr txBox="1">
            <a:spLocks noChangeArrowheads="1"/>
          </p:cNvSpPr>
          <p:nvPr/>
        </p:nvSpPr>
        <p:spPr bwMode="auto">
          <a:xfrm>
            <a:off x="1483445" y="5725046"/>
            <a:ext cx="2431107" cy="2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77" tIns="32139" rIns="64277" bIns="32139">
            <a:spAutoFit/>
          </a:bodyPr>
          <a:lstStyle>
            <a:lvl1pPr algn="l" defTabSz="1300163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defTabSz="1300163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defTabSz="1300163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defTabSz="1300163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defTabSz="1300163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defTabSz="1300163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defTabSz="1300163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defTabSz="1300163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defTabSz="1300163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Helvetica Neue" charset="0"/>
              <a:buNone/>
            </a:pPr>
            <a:r>
              <a:rPr lang="it-IT" altLang="it-IT" sz="14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[Chung et al. Nature 2013]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128990" y="1606228"/>
            <a:ext cx="3695774" cy="440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7" tIns="35707" rIns="35707" bIns="35707"/>
          <a:lstStyle>
            <a:lvl1pPr marL="265113" indent="-265113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658813" indent="-265113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03313" indent="-265113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547813" indent="-265113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1992313" indent="-265113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450724" indent="-26666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07856" indent="-26666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364984" indent="-26666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22113" indent="-26666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 marL="0" indent="0" algn="just" eaLnBrk="1" hangingPunct="1">
              <a:spcBef>
                <a:spcPts val="1266"/>
              </a:spcBef>
              <a:buNone/>
              <a:defRPr/>
            </a:pPr>
            <a:r>
              <a:rPr lang="en-US" kern="0" dirty="0"/>
              <a:t>Step 1: </a:t>
            </a:r>
            <a:r>
              <a:rPr lang="en-US" kern="0" dirty="0" smtClean="0"/>
              <a:t>formaldehyde crosslinks </a:t>
            </a:r>
            <a:r>
              <a:rPr lang="en-US" kern="0" dirty="0"/>
              <a:t>the </a:t>
            </a:r>
            <a:r>
              <a:rPr lang="en-US" kern="0" dirty="0" smtClean="0"/>
              <a:t>tissue and </a:t>
            </a:r>
            <a:r>
              <a:rPr lang="en-US" kern="0" dirty="0"/>
              <a:t>the </a:t>
            </a:r>
            <a:r>
              <a:rPr lang="en-US" kern="0" dirty="0" smtClean="0"/>
              <a:t>hydrogel monomers to proteins</a:t>
            </a:r>
            <a:endParaRPr lang="en-US" kern="0" dirty="0"/>
          </a:p>
          <a:p>
            <a:pPr marL="0" indent="0" algn="just" eaLnBrk="1" hangingPunct="1">
              <a:spcBef>
                <a:spcPts val="1266"/>
              </a:spcBef>
              <a:buNone/>
              <a:defRPr/>
            </a:pPr>
            <a:r>
              <a:rPr lang="en-US" kern="0" dirty="0" smtClean="0"/>
              <a:t>Step </a:t>
            </a:r>
            <a:r>
              <a:rPr lang="en-US" kern="0" dirty="0"/>
              <a:t>2: </a:t>
            </a:r>
            <a:r>
              <a:rPr lang="en-US" kern="0" dirty="0" smtClean="0"/>
              <a:t>polymerization of </a:t>
            </a:r>
            <a:r>
              <a:rPr lang="en-US" kern="0" dirty="0"/>
              <a:t>the </a:t>
            </a:r>
            <a:r>
              <a:rPr lang="en-US" kern="0" dirty="0" err="1" smtClean="0"/>
              <a:t>biomoleculeconjugated</a:t>
            </a:r>
            <a:r>
              <a:rPr lang="en-US" kern="0" dirty="0" smtClean="0"/>
              <a:t> monomers into </a:t>
            </a:r>
            <a:r>
              <a:rPr lang="en-US" kern="0" dirty="0"/>
              <a:t>a hydrogel mesh</a:t>
            </a:r>
          </a:p>
          <a:p>
            <a:pPr marL="0" indent="0" algn="just" eaLnBrk="1" hangingPunct="1">
              <a:spcBef>
                <a:spcPts val="1266"/>
              </a:spcBef>
              <a:buNone/>
              <a:defRPr/>
            </a:pPr>
            <a:r>
              <a:rPr lang="en-US" kern="0" dirty="0" smtClean="0"/>
              <a:t>Step </a:t>
            </a:r>
            <a:r>
              <a:rPr lang="en-US" kern="0" dirty="0"/>
              <a:t>3: extraction </a:t>
            </a:r>
            <a:r>
              <a:rPr lang="en-US" kern="0" dirty="0" smtClean="0"/>
              <a:t>of the </a:t>
            </a:r>
            <a:r>
              <a:rPr lang="en-US" kern="0" dirty="0"/>
              <a:t>lipids with </a:t>
            </a:r>
            <a:r>
              <a:rPr lang="en-US" kern="0" dirty="0" smtClean="0"/>
              <a:t>ETC</a:t>
            </a:r>
          </a:p>
          <a:p>
            <a:pPr marL="0" indent="0" algn="just" eaLnBrk="1" hangingPunct="1">
              <a:spcBef>
                <a:spcPts val="1266"/>
              </a:spcBef>
              <a:buNone/>
              <a:defRPr/>
            </a:pPr>
            <a:r>
              <a:rPr lang="en-US" kern="0" dirty="0" smtClean="0"/>
              <a:t>Step 4: refractive-index matching </a:t>
            </a:r>
            <a:r>
              <a:rPr lang="en-US" kern="0" dirty="0"/>
              <a:t>and </a:t>
            </a:r>
            <a:r>
              <a:rPr lang="en-US" kern="0" dirty="0" smtClean="0"/>
              <a:t>imaging: usually </a:t>
            </a:r>
            <a:r>
              <a:rPr lang="en-US" kern="0" dirty="0" err="1"/>
              <a:t>FocusClear</a:t>
            </a:r>
            <a:r>
              <a:rPr lang="en-US" kern="0" dirty="0"/>
              <a:t> is used, which is </a:t>
            </a:r>
            <a:r>
              <a:rPr lang="en-US" kern="0" dirty="0" smtClean="0"/>
              <a:t>a aqueous solvent extremely expensive (20</a:t>
            </a:r>
            <a:r>
              <a:rPr lang="en-US" kern="0" dirty="0"/>
              <a:t>$/ml). Each experiment might cost up to </a:t>
            </a:r>
            <a:r>
              <a:rPr lang="en-US" kern="0" dirty="0" smtClean="0"/>
              <a:t>   2000 $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467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 smtClean="0"/>
              <a:t>Optical clearing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7" y="1634133"/>
            <a:ext cx="8256983" cy="1938883"/>
          </a:xfrm>
        </p:spPr>
        <p:txBody>
          <a:bodyPr/>
          <a:lstStyle/>
          <a:p>
            <a:pPr eaLnBrk="1" hangingPunct="1"/>
            <a:r>
              <a:rPr lang="en-US" altLang="it-IT" dirty="0" smtClean="0"/>
              <a:t>Biological tissues are opaque because of light scattering, the refractive index of proteins is very different from that of water</a:t>
            </a:r>
          </a:p>
          <a:p>
            <a:pPr eaLnBrk="1" hangingPunct="1"/>
            <a:r>
              <a:rPr lang="en-US" altLang="it-IT" dirty="0" smtClean="0"/>
              <a:t>To clear the tissues is necessary to replace the water inside the brain with a solvent (organic or aqueous) with the same proteins’ refractive index 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" y="4029142"/>
            <a:ext cx="1945433" cy="14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ttangolo 6"/>
          <p:cNvSpPr>
            <a:spLocks noChangeArrowheads="1"/>
          </p:cNvSpPr>
          <p:nvPr/>
        </p:nvSpPr>
        <p:spPr bwMode="auto">
          <a:xfrm>
            <a:off x="742186" y="5677930"/>
            <a:ext cx="1404193" cy="2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err="1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Uncleared</a:t>
            </a:r>
            <a:r>
              <a:rPr lang="it-IT" altLang="it-IT" sz="1400" dirty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brain</a:t>
            </a:r>
          </a:p>
        </p:txBody>
      </p:sp>
      <p:pic>
        <p:nvPicPr>
          <p:cNvPr id="6" name="Immagin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30" y="4029142"/>
            <a:ext cx="1722936" cy="14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tangolo 6"/>
          <p:cNvSpPr>
            <a:spLocks noChangeArrowheads="1"/>
          </p:cNvSpPr>
          <p:nvPr/>
        </p:nvSpPr>
        <p:spPr bwMode="auto">
          <a:xfrm>
            <a:off x="1160634" y="3558389"/>
            <a:ext cx="2475031" cy="31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Organic</a:t>
            </a:r>
            <a:r>
              <a:rPr lang="it-IT" altLang="it-IT" sz="16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it-IT" altLang="it-IT" sz="16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solvent</a:t>
            </a:r>
            <a:r>
              <a:rPr lang="it-IT" altLang="it-IT" sz="16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(RI=1.56)</a:t>
            </a:r>
            <a:endParaRPr lang="it-IT" altLang="it-IT" sz="16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4" name="Rettangolo 6"/>
          <p:cNvSpPr>
            <a:spLocks noChangeArrowheads="1"/>
          </p:cNvSpPr>
          <p:nvPr/>
        </p:nvSpPr>
        <p:spPr bwMode="auto">
          <a:xfrm>
            <a:off x="5689224" y="3563163"/>
            <a:ext cx="2564800" cy="5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 typeface="Helvetica Neue" charset="0"/>
              <a:buNone/>
            </a:pPr>
            <a:r>
              <a:rPr lang="it-IT" altLang="it-IT" sz="16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Aqueous</a:t>
            </a:r>
            <a:r>
              <a:rPr lang="it-IT" altLang="it-IT" sz="16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it-IT" altLang="it-IT" sz="16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solvent</a:t>
            </a:r>
            <a:r>
              <a:rPr lang="it-IT" altLang="it-IT" sz="1600" dirty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it-IT" altLang="it-IT" sz="16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(RI=1.42)</a:t>
            </a:r>
            <a:endParaRPr lang="it-IT" altLang="it-IT" sz="16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5" name="Rettangolo 6"/>
          <p:cNvSpPr>
            <a:spLocks noChangeArrowheads="1"/>
          </p:cNvSpPr>
          <p:nvPr/>
        </p:nvSpPr>
        <p:spPr bwMode="auto">
          <a:xfrm>
            <a:off x="2896715" y="5692172"/>
            <a:ext cx="1051565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THF + DBE</a:t>
            </a:r>
            <a:endParaRPr lang="it-IT" altLang="it-IT" sz="14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6" name="Rettangolo 6"/>
          <p:cNvSpPr>
            <a:spLocks noChangeArrowheads="1"/>
          </p:cNvSpPr>
          <p:nvPr/>
        </p:nvSpPr>
        <p:spPr bwMode="auto">
          <a:xfrm>
            <a:off x="7709624" y="5692173"/>
            <a:ext cx="488910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TDE</a:t>
            </a:r>
            <a:endParaRPr lang="it-IT" altLang="it-IT" sz="14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7" name="Rettangolo 6"/>
          <p:cNvSpPr>
            <a:spLocks noChangeArrowheads="1"/>
          </p:cNvSpPr>
          <p:nvPr/>
        </p:nvSpPr>
        <p:spPr bwMode="auto">
          <a:xfrm>
            <a:off x="5022711" y="5690329"/>
            <a:ext cx="1811388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err="1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Uncleared</a:t>
            </a:r>
            <a:r>
              <a:rPr lang="it-IT" altLang="it-IT" sz="1400" dirty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slide 1mm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34263" y="4029142"/>
            <a:ext cx="1788284" cy="1430628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71623" y="4029142"/>
            <a:ext cx="1678879" cy="1430628"/>
          </a:xfrm>
          <a:prstGeom prst="rect">
            <a:avLst/>
          </a:prstGeom>
        </p:spPr>
      </p:pic>
      <p:sp>
        <p:nvSpPr>
          <p:cNvPr id="18" name="Rettangolo 6"/>
          <p:cNvSpPr>
            <a:spLocks noChangeArrowheads="1"/>
          </p:cNvSpPr>
          <p:nvPr/>
        </p:nvSpPr>
        <p:spPr bwMode="auto">
          <a:xfrm>
            <a:off x="191542" y="6309320"/>
            <a:ext cx="8628930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THF= </a:t>
            </a:r>
            <a:r>
              <a:rPr lang="it-IT" altLang="it-IT" sz="14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tetrahydrofuran</a:t>
            </a: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;  DBE= </a:t>
            </a:r>
            <a:r>
              <a:rPr lang="it-IT" altLang="it-IT" sz="14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dibenzyl</a:t>
            </a: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it-IT" altLang="it-IT" sz="14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ether</a:t>
            </a:r>
            <a:r>
              <a:rPr lang="it-IT" altLang="it-IT" sz="1400" dirty="0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; TDE= </a:t>
            </a:r>
            <a:r>
              <a:rPr lang="it-IT" altLang="it-IT" sz="1400" dirty="0" err="1" smtClean="0">
                <a:solidFill>
                  <a:srgbClr val="808080">
                    <a:lumMod val="75000"/>
                  </a:srgbClr>
                </a:solidFill>
                <a:latin typeface="Helvetica Neue Light" charset="0"/>
                <a:sym typeface="Helvetica Neue Light" charset="0"/>
              </a:rPr>
              <a:t>thiodiethanol</a:t>
            </a:r>
            <a:endParaRPr lang="it-IT" altLang="it-IT" sz="1400" dirty="0">
              <a:solidFill>
                <a:srgbClr val="808080">
                  <a:lumMod val="75000"/>
                </a:srgbClr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7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 smtClean="0"/>
              <a:t>CLARITY</a:t>
            </a:r>
            <a:endParaRPr lang="it-IT" altLang="it-IT" dirty="0" smtClean="0"/>
          </a:p>
        </p:txBody>
      </p:sp>
      <p:pic>
        <p:nvPicPr>
          <p:cNvPr id="20483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9" y="2636912"/>
            <a:ext cx="4237187" cy="37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ccia a destra 4"/>
          <p:cNvSpPr/>
          <p:nvPr/>
        </p:nvSpPr>
        <p:spPr>
          <a:xfrm>
            <a:off x="5550338" y="3712046"/>
            <a:ext cx="253380" cy="22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/>
          <a:lstStyle/>
          <a:p>
            <a:pPr defTabSz="914306">
              <a:defRPr/>
            </a:pPr>
            <a:endParaRPr lang="it-IT">
              <a:solidFill>
                <a:srgbClr val="FFFFFF"/>
              </a:solidFill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5614764" y="5733256"/>
            <a:ext cx="253380" cy="22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/>
          <a:lstStyle/>
          <a:p>
            <a:pPr defTabSz="914306">
              <a:defRPr/>
            </a:pPr>
            <a:endParaRPr lang="it-IT">
              <a:solidFill>
                <a:srgbClr val="FFFFFF"/>
              </a:solidFill>
            </a:endParaRPr>
          </a:p>
        </p:txBody>
      </p:sp>
      <p:sp>
        <p:nvSpPr>
          <p:cNvPr id="20488" name="CasellaDiTesto 8"/>
          <p:cNvSpPr txBox="1">
            <a:spLocks noChangeArrowheads="1"/>
          </p:cNvSpPr>
          <p:nvPr/>
        </p:nvSpPr>
        <p:spPr bwMode="auto">
          <a:xfrm>
            <a:off x="1230065" y="6456164"/>
            <a:ext cx="2431107" cy="2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algn="ctr" defTabSz="914306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[</a:t>
            </a:r>
            <a:r>
              <a:rPr lang="it-IT" altLang="it-IT" sz="1400" dirty="0" err="1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Chung</a:t>
            </a:r>
            <a:r>
              <a:rPr lang="it-IT" altLang="it-IT" sz="1400" dirty="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 et al. Nature 2013]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478829" y="1484784"/>
            <a:ext cx="8269635" cy="9844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CLARITY is a method for the transformation of intact tissue into a </a:t>
            </a:r>
            <a:r>
              <a:rPr lang="en-US" dirty="0" err="1" smtClean="0"/>
              <a:t>nanoporous</a:t>
            </a:r>
            <a:r>
              <a:rPr lang="en-US" dirty="0" smtClean="0"/>
              <a:t> hydrogel-hybridized lipid free form that is fully assembled but optically transparent and </a:t>
            </a:r>
            <a:r>
              <a:rPr lang="it-IT" dirty="0" err="1" smtClean="0"/>
              <a:t>macromolecule-permeable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it-IT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38" y="5013176"/>
            <a:ext cx="1442725" cy="15280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1838" y="2976409"/>
            <a:ext cx="1442726" cy="16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Connectomics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3" y="1735771"/>
            <a:ext cx="1619672" cy="159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ttore 2 4"/>
          <p:cNvCxnSpPr/>
          <p:nvPr/>
        </p:nvCxnSpPr>
        <p:spPr>
          <a:xfrm>
            <a:off x="2411760" y="24208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7959516" y="241723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37" y="4029439"/>
            <a:ext cx="1351923" cy="1988840"/>
          </a:xfrm>
          <a:prstGeom prst="rect">
            <a:avLst/>
          </a:prstGeom>
        </p:spPr>
      </p:pic>
      <p:cxnSp>
        <p:nvCxnSpPr>
          <p:cNvPr id="14" name="Connettore 2 13"/>
          <p:cNvCxnSpPr/>
          <p:nvPr/>
        </p:nvCxnSpPr>
        <p:spPr>
          <a:xfrm>
            <a:off x="3245468" y="515042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7423" y="3465874"/>
            <a:ext cx="19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Transgenic</a:t>
            </a:r>
            <a:r>
              <a:rPr lang="it-IT" dirty="0" smtClean="0"/>
              <a:t> </a:t>
            </a:r>
            <a:r>
              <a:rPr lang="it-IT" dirty="0" err="1" smtClean="0"/>
              <a:t>animals</a:t>
            </a:r>
            <a:endParaRPr lang="it-IT" dirty="0" smtClean="0"/>
          </a:p>
          <a:p>
            <a:pPr algn="ctr"/>
            <a:r>
              <a:rPr lang="it-IT" dirty="0" smtClean="0"/>
              <a:t>GFPM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1534480" y="6247326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Mounting</a:t>
            </a:r>
            <a:endParaRPr lang="it-IT" dirty="0" smtClean="0"/>
          </a:p>
        </p:txBody>
      </p:sp>
      <p:sp>
        <p:nvSpPr>
          <p:cNvPr id="22" name="CasellaDiTesto 21"/>
          <p:cNvSpPr txBox="1"/>
          <p:nvPr/>
        </p:nvSpPr>
        <p:spPr>
          <a:xfrm>
            <a:off x="4703176" y="6308735"/>
            <a:ext cx="315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Tomography</a:t>
            </a:r>
            <a:r>
              <a:rPr lang="it-IT" dirty="0" smtClean="0"/>
              <a:t> and image </a:t>
            </a:r>
            <a:r>
              <a:rPr lang="it-IT" dirty="0" err="1" smtClean="0"/>
              <a:t>analysis</a:t>
            </a:r>
            <a:endParaRPr lang="it-IT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0" y="1093180"/>
            <a:ext cx="4511352" cy="2655416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10" y="4026316"/>
            <a:ext cx="3409031" cy="222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sellaDiTesto 17"/>
          <p:cNvSpPr txBox="1"/>
          <p:nvPr/>
        </p:nvSpPr>
        <p:spPr>
          <a:xfrm>
            <a:off x="3059832" y="3517156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Preparation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523932" y="3517156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Dehydration</a:t>
            </a:r>
            <a:endParaRPr lang="it-IT" dirty="0" smtClean="0"/>
          </a:p>
        </p:txBody>
      </p:sp>
      <p:sp>
        <p:nvSpPr>
          <p:cNvPr id="20" name="CasellaDiTesto 19"/>
          <p:cNvSpPr txBox="1"/>
          <p:nvPr/>
        </p:nvSpPr>
        <p:spPr>
          <a:xfrm>
            <a:off x="6127523" y="3517156"/>
            <a:ext cx="95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Clearing</a:t>
            </a:r>
          </a:p>
        </p:txBody>
      </p:sp>
    </p:spTree>
    <p:extLst>
      <p:ext uri="{BB962C8B-B14F-4D97-AF65-F5344CB8AC3E}">
        <p14:creationId xmlns:p14="http://schemas.microsoft.com/office/powerpoint/2010/main" val="355436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olo e punti elenco - A sinistr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A sinistra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olo e punti elenco - A sinist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349</Words>
  <Application>Microsoft Office PowerPoint</Application>
  <PresentationFormat>Presentazione su schermo (4:3)</PresentationFormat>
  <Paragraphs>41</Paragraphs>
  <Slides>6</Slides>
  <Notes>4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Tema di Office</vt:lpstr>
      <vt:lpstr>Titolo e punti elenco - A sinistra</vt:lpstr>
      <vt:lpstr>Tissue clearing</vt:lpstr>
      <vt:lpstr>Tissue clearing</vt:lpstr>
      <vt:lpstr>CLARITY</vt:lpstr>
      <vt:lpstr>Optical clearing</vt:lpstr>
      <vt:lpstr>CLARITY</vt:lpstr>
      <vt:lpstr>Connectomics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clearing</dc:title>
  <dc:creator>Irene</dc:creator>
  <cp:lastModifiedBy>Irene</cp:lastModifiedBy>
  <cp:revision>1</cp:revision>
  <dcterms:created xsi:type="dcterms:W3CDTF">2015-03-26T12:31:56Z</dcterms:created>
  <dcterms:modified xsi:type="dcterms:W3CDTF">2015-03-26T12:35:25Z</dcterms:modified>
</cp:coreProperties>
</file>