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Proxima Nova"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738c53d6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9738c53d6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9738c53d6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9738c53d6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9738c53d6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9738c53d6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738c53d6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738c53d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a55b5f358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738c53d6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738c53d6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a55b5f358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9738c53d6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9738c53d6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738c53d6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738c53d6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738c53d6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38c53d6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mailto:youremail@email.com"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https://www.linkedin.com/in/usernam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Microsoft’s Movie Studio Exploration: From Data Driven To Silver Screen.</a:t>
            </a:r>
            <a:endParaRPr/>
          </a:p>
        </p:txBody>
      </p:sp>
      <p:sp>
        <p:nvSpPr>
          <p:cNvPr id="60" name="Google Shape;60;p13"/>
          <p:cNvSpPr txBox="1">
            <a:spLocks noGrp="1"/>
          </p:cNvSpPr>
          <p:nvPr>
            <p:ph type="subTitle" idx="1"/>
          </p:nvPr>
        </p:nvSpPr>
        <p:spPr>
          <a:xfrm>
            <a:off x="510450" y="3182352"/>
            <a:ext cx="8123100" cy="17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Caroline Njeri Njoroge.</a:t>
            </a:r>
            <a:endParaRPr/>
          </a:p>
          <a:p>
            <a:pPr marL="0" lvl="0" indent="0" algn="l" rtl="0">
              <a:spcBef>
                <a:spcPts val="0"/>
              </a:spcBef>
              <a:spcAft>
                <a:spcPts val="0"/>
              </a:spcAft>
              <a:buNone/>
            </a:pPr>
            <a:r>
              <a:rPr lang="en"/>
              <a:t>Github: </a:t>
            </a:r>
            <a:r>
              <a:rPr lang="en" sz="2000"/>
              <a:t>https://github.com/CarolineNjorog3/dsc-phase-1-project</a:t>
            </a:r>
            <a:endParaRPr sz="2000"/>
          </a:p>
          <a:p>
            <a:pPr marL="0" lvl="0" indent="0" algn="l" rtl="0">
              <a:spcBef>
                <a:spcPts val="0"/>
              </a:spcBef>
              <a:spcAft>
                <a:spcPts val="0"/>
              </a:spcAft>
              <a:buNone/>
            </a:pPr>
            <a:r>
              <a:rPr lang="en"/>
              <a:t>November 11 ,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 between Ratings and number of votes.</a:t>
            </a:r>
            <a:endParaRPr/>
          </a:p>
        </p:txBody>
      </p:sp>
      <p:sp>
        <p:nvSpPr>
          <p:cNvPr id="120" name="Google Shape;120;p22"/>
          <p:cNvSpPr txBox="1">
            <a:spLocks noGrp="1"/>
          </p:cNvSpPr>
          <p:nvPr>
            <p:ph type="body" idx="1"/>
          </p:nvPr>
        </p:nvSpPr>
        <p:spPr>
          <a:xfrm>
            <a:off x="4971675" y="1152475"/>
            <a:ext cx="3860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1" name="Google Shape;121;p22"/>
          <p:cNvPicPr preferRelativeResize="0"/>
          <p:nvPr/>
        </p:nvPicPr>
        <p:blipFill>
          <a:blip r:embed="rId3">
            <a:alphaModFix/>
          </a:blip>
          <a:stretch>
            <a:fillRect/>
          </a:stretch>
        </p:blipFill>
        <p:spPr>
          <a:xfrm>
            <a:off x="4971675" y="1152475"/>
            <a:ext cx="4172325" cy="3875750"/>
          </a:xfrm>
          <a:prstGeom prst="rect">
            <a:avLst/>
          </a:prstGeom>
          <a:noFill/>
          <a:ln>
            <a:noFill/>
          </a:ln>
        </p:spPr>
      </p:pic>
      <p:sp>
        <p:nvSpPr>
          <p:cNvPr id="122" name="Google Shape;122;p22"/>
          <p:cNvSpPr txBox="1"/>
          <p:nvPr/>
        </p:nvSpPr>
        <p:spPr>
          <a:xfrm>
            <a:off x="100050" y="1152475"/>
            <a:ext cx="4719300" cy="39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Our analysis revealed a substantial positive correlation between movie ratings and the number of votes received, indicating that highly-rated movies tend to attract more viewer engagement and votes.</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Movies by Language.</a:t>
            </a:r>
            <a:endParaRPr/>
          </a:p>
        </p:txBody>
      </p:sp>
      <p:sp>
        <p:nvSpPr>
          <p:cNvPr id="128" name="Google Shape;128;p23"/>
          <p:cNvSpPr txBox="1">
            <a:spLocks noGrp="1"/>
          </p:cNvSpPr>
          <p:nvPr>
            <p:ph type="body" idx="1"/>
          </p:nvPr>
        </p:nvSpPr>
        <p:spPr>
          <a:xfrm>
            <a:off x="4221375" y="1017725"/>
            <a:ext cx="4611000" cy="355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9" name="Google Shape;129;p23"/>
          <p:cNvPicPr preferRelativeResize="0"/>
          <p:nvPr/>
        </p:nvPicPr>
        <p:blipFill rotWithShape="1">
          <a:blip r:embed="rId3">
            <a:alphaModFix/>
          </a:blip>
          <a:srcRect l="-1522" r="-10"/>
          <a:stretch/>
        </p:blipFill>
        <p:spPr>
          <a:xfrm>
            <a:off x="4101750" y="1017875"/>
            <a:ext cx="4730551" cy="3551100"/>
          </a:xfrm>
          <a:prstGeom prst="rect">
            <a:avLst/>
          </a:prstGeom>
          <a:noFill/>
          <a:ln>
            <a:noFill/>
          </a:ln>
        </p:spPr>
      </p:pic>
      <p:sp>
        <p:nvSpPr>
          <p:cNvPr id="130" name="Google Shape;130;p23"/>
          <p:cNvSpPr txBox="1"/>
          <p:nvPr/>
        </p:nvSpPr>
        <p:spPr>
          <a:xfrm>
            <a:off x="110925" y="1187775"/>
            <a:ext cx="38820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The dataset exhibits linguistic diversity, with English (en) being the predominant language choice, highlighting the importance of understanding the prominence of English in the dataset.</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 between Production Budget and Profit.</a:t>
            </a:r>
            <a:endParaRPr/>
          </a:p>
        </p:txBody>
      </p:sp>
      <p:sp>
        <p:nvSpPr>
          <p:cNvPr id="136" name="Google Shape;136;p24"/>
          <p:cNvSpPr txBox="1">
            <a:spLocks noGrp="1"/>
          </p:cNvSpPr>
          <p:nvPr>
            <p:ph type="body" idx="1"/>
          </p:nvPr>
        </p:nvSpPr>
        <p:spPr>
          <a:xfrm>
            <a:off x="5341400" y="1385375"/>
            <a:ext cx="3490800" cy="318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7" name="Google Shape;137;p24"/>
          <p:cNvPicPr preferRelativeResize="0"/>
          <p:nvPr/>
        </p:nvPicPr>
        <p:blipFill>
          <a:blip r:embed="rId3">
            <a:alphaModFix/>
          </a:blip>
          <a:stretch>
            <a:fillRect/>
          </a:stretch>
        </p:blipFill>
        <p:spPr>
          <a:xfrm>
            <a:off x="4906450" y="1152475"/>
            <a:ext cx="3925850" cy="3416400"/>
          </a:xfrm>
          <a:prstGeom prst="rect">
            <a:avLst/>
          </a:prstGeom>
          <a:noFill/>
          <a:ln>
            <a:noFill/>
          </a:ln>
        </p:spPr>
      </p:pic>
      <p:sp>
        <p:nvSpPr>
          <p:cNvPr id="138" name="Google Shape;138;p24"/>
          <p:cNvSpPr txBox="1"/>
          <p:nvPr/>
        </p:nvSpPr>
        <p:spPr>
          <a:xfrm>
            <a:off x="154425" y="1200500"/>
            <a:ext cx="4675800" cy="31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The analysis revealed a substantial positive correlation between Production Budget and the Profit.The average production budget for these movies is approximately $31,587,757.10 and a return of 59.9 Million so there is a return on investment.</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Best Months to Release a Movie.</a:t>
            </a:r>
            <a:endParaRPr/>
          </a:p>
        </p:txBody>
      </p:sp>
      <p:sp>
        <p:nvSpPr>
          <p:cNvPr id="144" name="Google Shape;144;p25"/>
          <p:cNvSpPr txBox="1">
            <a:spLocks noGrp="1"/>
          </p:cNvSpPr>
          <p:nvPr>
            <p:ph type="body" idx="1"/>
          </p:nvPr>
        </p:nvSpPr>
        <p:spPr>
          <a:xfrm>
            <a:off x="4243125" y="1352750"/>
            <a:ext cx="4589100" cy="3216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5" name="Google Shape;145;p25"/>
          <p:cNvPicPr preferRelativeResize="0"/>
          <p:nvPr/>
        </p:nvPicPr>
        <p:blipFill>
          <a:blip r:embed="rId3">
            <a:alphaModFix/>
          </a:blip>
          <a:stretch>
            <a:fillRect/>
          </a:stretch>
        </p:blipFill>
        <p:spPr>
          <a:xfrm>
            <a:off x="3906025" y="1174650"/>
            <a:ext cx="5186975" cy="3416400"/>
          </a:xfrm>
          <a:prstGeom prst="rect">
            <a:avLst/>
          </a:prstGeom>
          <a:noFill/>
          <a:ln>
            <a:noFill/>
          </a:ln>
        </p:spPr>
      </p:pic>
      <p:sp>
        <p:nvSpPr>
          <p:cNvPr id="146" name="Google Shape;146;p25"/>
          <p:cNvSpPr txBox="1"/>
          <p:nvPr/>
        </p:nvSpPr>
        <p:spPr>
          <a:xfrm>
            <a:off x="78300" y="1309250"/>
            <a:ext cx="3653700" cy="3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Our analysis identified the best months for movie releases in terms of achieving the highest average profit. May, June, and July, representing the summer season, lead the way, followed by November and December, which align with the holiday season.</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a:p>
            <a:pPr marL="0" lvl="0" indent="0" algn="l" rtl="0">
              <a:spcBef>
                <a:spcPts val="0"/>
              </a:spcBef>
              <a:spcAft>
                <a:spcPts val="0"/>
              </a:spcAft>
              <a:buNone/>
            </a:pPr>
            <a:endParaRPr/>
          </a:p>
        </p:txBody>
      </p:sp>
      <p:sp>
        <p:nvSpPr>
          <p:cNvPr id="152" name="Google Shape;15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conclusion,the top genres for viewing pleasure were Action,Adventure,Fantasy,sci-fi etc. The top studios were Disney’s buena vista(BV),Fox etc.The preferred language was English. There was a good correlation between ratings and number votes. The sweet spot for production budget was $31.587 which gives a sufficient amount of return of $59.9 million. </a:t>
            </a:r>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sp>
        <p:nvSpPr>
          <p:cNvPr id="158" name="Google Shape;158;p2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average production budget for these movies is approximately $31,587,757.10 and average profit is around $59.9 million.</a:t>
            </a:r>
            <a:endParaRPr/>
          </a:p>
          <a:p>
            <a:pPr marL="457200" lvl="0" indent="-342900" algn="l" rtl="0">
              <a:spcBef>
                <a:spcPts val="0"/>
              </a:spcBef>
              <a:spcAft>
                <a:spcPts val="0"/>
              </a:spcAft>
              <a:buSzPts val="1800"/>
              <a:buChar char="●"/>
            </a:pPr>
            <a:r>
              <a:rPr lang="en"/>
              <a:t>Our analysis identified the best months for movie releases in terms of achieving the highest average profit. May, June, and July, representing the summer season, lead the way, followed by November and December, which align with the holiday season.</a:t>
            </a:r>
            <a:endParaRPr/>
          </a:p>
          <a:p>
            <a:pPr marL="457200" lvl="0" indent="-342900" algn="l" rtl="0">
              <a:spcBef>
                <a:spcPts val="0"/>
              </a:spcBef>
              <a:spcAft>
                <a:spcPts val="0"/>
              </a:spcAft>
              <a:buSzPts val="1800"/>
              <a:buChar char="●"/>
            </a:pPr>
            <a:r>
              <a:rPr lang="en"/>
              <a:t>These accomplished directors have left an indelible mark on the world of cinema, each bringing their own unique style and storytelling prowess to the screen.E.g Christopher Nolan,Quentinn Tarantino”s.</a:t>
            </a:r>
            <a:endParaRPr/>
          </a:p>
          <a:p>
            <a:pPr marL="457200" lvl="0" indent="-342900" algn="l" rtl="0">
              <a:spcBef>
                <a:spcPts val="0"/>
              </a:spcBef>
              <a:spcAft>
                <a:spcPts val="0"/>
              </a:spcAft>
              <a:buSzPts val="1800"/>
              <a:buChar char="●"/>
            </a:pPr>
            <a:r>
              <a:rPr lang="en"/>
              <a:t>Focus on all the following genres to produce the best competitive movies.This are action,adventure, fantasy, sci-fi,drama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a:p>
            <a:pPr marL="0" lvl="0" indent="0" algn="l" rtl="0">
              <a:spcBef>
                <a:spcPts val="0"/>
              </a:spcBef>
              <a:spcAft>
                <a:spcPts val="0"/>
              </a:spcAft>
              <a:buNone/>
            </a:pPr>
            <a:endParaRPr sz="2000" b="1"/>
          </a:p>
          <a:p>
            <a:pPr marL="0" lvl="0" indent="0" algn="l" rtl="0">
              <a:spcBef>
                <a:spcPts val="0"/>
              </a:spcBef>
              <a:spcAft>
                <a:spcPts val="0"/>
              </a:spcAft>
              <a:buNone/>
            </a:pPr>
            <a:r>
              <a:rPr lang="en" sz="2000" b="1"/>
              <a:t>Email:</a:t>
            </a:r>
            <a:r>
              <a:rPr lang="en" sz="2000"/>
              <a:t> </a:t>
            </a:r>
            <a:r>
              <a:rPr lang="en" sz="2000" u="sng">
                <a:solidFill>
                  <a:schemeClr val="hlink"/>
                </a:solidFill>
                <a:hlinkClick r:id="rId3"/>
              </a:rPr>
              <a:t>youremail@email.com</a:t>
            </a:r>
            <a:endParaRPr sz="2000"/>
          </a:p>
          <a:p>
            <a:pPr marL="0" lvl="0" indent="0" algn="l" rtl="0">
              <a:spcBef>
                <a:spcPts val="0"/>
              </a:spcBef>
              <a:spcAft>
                <a:spcPts val="0"/>
              </a:spcAft>
              <a:buNone/>
            </a:pPr>
            <a:r>
              <a:rPr lang="en" sz="2000" b="1"/>
              <a:t>GitHub:</a:t>
            </a:r>
            <a:r>
              <a:rPr lang="en" sz="2000"/>
              <a:t> @username</a:t>
            </a:r>
            <a:endParaRPr sz="2000"/>
          </a:p>
          <a:p>
            <a:pPr marL="0" lvl="0" indent="0" algn="l" rtl="0">
              <a:spcBef>
                <a:spcPts val="0"/>
              </a:spcBef>
              <a:spcAft>
                <a:spcPts val="0"/>
              </a:spcAft>
              <a:buNone/>
            </a:pPr>
            <a:r>
              <a:rPr lang="en" sz="2000" b="1"/>
              <a:t>LinkedIn:</a:t>
            </a:r>
            <a:r>
              <a:rPr lang="en" sz="2000"/>
              <a:t> </a:t>
            </a:r>
            <a:r>
              <a:rPr lang="en" sz="2000" u="sng">
                <a:solidFill>
                  <a:schemeClr val="hlink"/>
                </a:solidFill>
                <a:hlinkClick r:id="rId4"/>
              </a:rPr>
              <a:t>linkedin.com/in/username/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a rapidly evolving entertainment landscape, Microsoft is embarking on a bold venture by establishing a new movie studio. The success of this venture hinges on understanding the intricate nuances of the film industry, from market trends to audience preferences. The primary objective of this project is to analyze and leverage movie data effectively to inform decision-making at Microsoft's movie studio.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a:t>Business Problem</a:t>
            </a:r>
            <a:endParaRPr sz="2600"/>
          </a:p>
          <a:p>
            <a:pPr marL="457200" lvl="0" indent="-393700" algn="l" rtl="0">
              <a:spcBef>
                <a:spcPts val="0"/>
              </a:spcBef>
              <a:spcAft>
                <a:spcPts val="0"/>
              </a:spcAft>
              <a:buSzPts val="2600"/>
              <a:buChar char="●"/>
            </a:pPr>
            <a:r>
              <a:rPr lang="en" sz="2600"/>
              <a:t>Data</a:t>
            </a:r>
            <a:endParaRPr sz="2600"/>
          </a:p>
          <a:p>
            <a:pPr marL="457200" lvl="0" indent="-393700" algn="l" rtl="0">
              <a:spcBef>
                <a:spcPts val="0"/>
              </a:spcBef>
              <a:spcAft>
                <a:spcPts val="0"/>
              </a:spcAft>
              <a:buSzPts val="2600"/>
              <a:buChar char="●"/>
            </a:pPr>
            <a:r>
              <a:rPr lang="en" sz="2600"/>
              <a:t>Methods</a:t>
            </a:r>
            <a:endParaRPr sz="2600"/>
          </a:p>
          <a:p>
            <a:pPr marL="457200" lvl="0" indent="-393700" algn="l" rtl="0">
              <a:spcBef>
                <a:spcPts val="0"/>
              </a:spcBef>
              <a:spcAft>
                <a:spcPts val="0"/>
              </a:spcAft>
              <a:buSzPts val="2600"/>
              <a:buChar char="●"/>
            </a:pPr>
            <a:r>
              <a:rPr lang="en" sz="2600"/>
              <a:t>Results</a:t>
            </a:r>
            <a:endParaRPr sz="2600"/>
          </a:p>
          <a:p>
            <a:pPr marL="457200" lvl="0" indent="-393700" algn="l" rtl="0">
              <a:spcBef>
                <a:spcPts val="0"/>
              </a:spcBef>
              <a:spcAft>
                <a:spcPts val="0"/>
              </a:spcAft>
              <a:buSzPts val="2600"/>
              <a:buChar char="●"/>
            </a:pPr>
            <a:r>
              <a:rPr lang="en" sz="2600"/>
              <a:t>Conclusions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Problem</a:t>
            </a:r>
            <a:endParaRPr/>
          </a:p>
        </p:txBody>
      </p:sp>
      <p:sp>
        <p:nvSpPr>
          <p:cNvPr id="78" name="Google Shape;78;p16"/>
          <p:cNvSpPr txBox="1">
            <a:spLocks noGrp="1"/>
          </p:cNvSpPr>
          <p:nvPr>
            <p:ph type="body" idx="1"/>
          </p:nvPr>
        </p:nvSpPr>
        <p:spPr>
          <a:xfrm>
            <a:off x="311700" y="950400"/>
            <a:ext cx="8520600" cy="41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business problem at hand revolves around Microsoft's venture into the entertainment industry by establishing a new movie studio.</a:t>
            </a:r>
            <a:endParaRPr/>
          </a:p>
          <a:p>
            <a:pPr marL="0" lvl="0" indent="0" algn="l" rtl="0">
              <a:spcBef>
                <a:spcPts val="1600"/>
              </a:spcBef>
              <a:spcAft>
                <a:spcPts val="0"/>
              </a:spcAft>
              <a:buNone/>
            </a:pPr>
            <a:r>
              <a:rPr lang="en"/>
              <a:t>Microsoft faces several challenges and the main points in this venture, include: Understanding Market Dynamics, Language Diversity,Audience Preferences            ,Budget vs Performance,Financial Success,Optimal Release Timing,Highly Rated and Popular Movies.</a:t>
            </a:r>
            <a:endParaRPr/>
          </a:p>
          <a:p>
            <a:pPr marL="0" lvl="0" indent="0" algn="l" rtl="0">
              <a:spcBef>
                <a:spcPts val="1600"/>
              </a:spcBef>
              <a:spcAft>
                <a:spcPts val="1600"/>
              </a:spcAft>
              <a:buNone/>
            </a:pPr>
            <a:r>
              <a:rPr lang="en"/>
              <a:t>By addressing these questions, Microsoft will be better equipped to navigate the complexities of the film industry, produce successful movies, and maximize profitability while providing an enriching cinematic experience to their audience.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used for this project were collected from various reputable sources:Box Office Performance,Genre Trends,Audience Preference, Market Opportunities.The datasets cover thousands of movies, providing a substantial and diverse sample. The time period covered varies across datasets, with information spanning from historical records to more recent data.</a:t>
            </a:r>
            <a:endParaRPr/>
          </a:p>
          <a:p>
            <a:pPr marL="0" lvl="0" indent="0" algn="l" rtl="0">
              <a:spcBef>
                <a:spcPts val="1600"/>
              </a:spcBef>
              <a:spcAft>
                <a:spcPts val="1600"/>
              </a:spcAft>
              <a:buNone/>
            </a:pPr>
            <a:r>
              <a:rPr lang="en"/>
              <a:t>The variables used in this analysis have diverse properties, including numerical, categorical, and ordinal data. The sources had movie title,genre,release date,audience preference,critical reception,market opportunities. This information is essential for framing the context and scope of the subsequent 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Extraction. We extracted data from the different sources into formats we could use in our analysis.</a:t>
            </a:r>
            <a:endParaRPr/>
          </a:p>
          <a:p>
            <a:pPr marL="0" lvl="0" indent="0" algn="l" rtl="0">
              <a:spcBef>
                <a:spcPts val="1600"/>
              </a:spcBef>
              <a:spcAft>
                <a:spcPts val="0"/>
              </a:spcAft>
              <a:buNone/>
            </a:pPr>
            <a:r>
              <a:rPr lang="en"/>
              <a:t>Data Cleaning. Here we selected data required from each sources to help us achieve our objective. We removed unnecessary rows, columns, also null values and data transformations were done example creating revenue fields stored as string to usable float or integer data.</a:t>
            </a:r>
            <a:endParaRPr/>
          </a:p>
          <a:p>
            <a:pPr marL="0" lvl="0" indent="0" algn="l" rtl="0">
              <a:spcBef>
                <a:spcPts val="1600"/>
              </a:spcBef>
              <a:spcAft>
                <a:spcPts val="1600"/>
              </a:spcAft>
              <a:buNone/>
            </a:pPr>
            <a:r>
              <a:rPr lang="en"/>
              <a:t>Data Analysis.Under this some data frames were merged and used aggregation methods to extract aggregate data.We then derived the necessary statistical information such as mean, mode and extra.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10 Highest Earning Studios in Box Movies.</a:t>
            </a:r>
            <a:endParaRPr/>
          </a:p>
        </p:txBody>
      </p:sp>
      <p:sp>
        <p:nvSpPr>
          <p:cNvPr id="96" name="Google Shape;96;p19"/>
          <p:cNvSpPr txBox="1">
            <a:spLocks noGrp="1"/>
          </p:cNvSpPr>
          <p:nvPr>
            <p:ph type="body" idx="1"/>
          </p:nvPr>
        </p:nvSpPr>
        <p:spPr>
          <a:xfrm>
            <a:off x="4417100" y="1152475"/>
            <a:ext cx="4415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7" name="Google Shape;97;p19"/>
          <p:cNvPicPr preferRelativeResize="0"/>
          <p:nvPr/>
        </p:nvPicPr>
        <p:blipFill>
          <a:blip r:embed="rId3">
            <a:alphaModFix/>
          </a:blip>
          <a:stretch>
            <a:fillRect/>
          </a:stretch>
        </p:blipFill>
        <p:spPr>
          <a:xfrm>
            <a:off x="4572000" y="1120000"/>
            <a:ext cx="4086050" cy="3448875"/>
          </a:xfrm>
          <a:prstGeom prst="rect">
            <a:avLst/>
          </a:prstGeom>
          <a:noFill/>
          <a:ln>
            <a:noFill/>
          </a:ln>
        </p:spPr>
      </p:pic>
      <p:sp>
        <p:nvSpPr>
          <p:cNvPr id="98" name="Google Shape;98;p19"/>
          <p:cNvSpPr txBox="1"/>
          <p:nvPr/>
        </p:nvSpPr>
        <p:spPr>
          <a:xfrm>
            <a:off x="132675" y="1254875"/>
            <a:ext cx="4001700" cy="3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The graph sheds light on major movie studio and their total gross earnings..Disney’s Buena Vista(BV) leads the industry with 44 billion and so forth.</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10 highest Earning Movies in Box Movies.</a:t>
            </a:r>
            <a:endParaRPr/>
          </a:p>
        </p:txBody>
      </p:sp>
      <p:sp>
        <p:nvSpPr>
          <p:cNvPr id="104" name="Google Shape;104;p20"/>
          <p:cNvSpPr txBox="1">
            <a:spLocks noGrp="1"/>
          </p:cNvSpPr>
          <p:nvPr>
            <p:ph type="body" idx="1"/>
          </p:nvPr>
        </p:nvSpPr>
        <p:spPr>
          <a:xfrm>
            <a:off x="4210500" y="1152475"/>
            <a:ext cx="4621800" cy="382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5" name="Google Shape;105;p20"/>
          <p:cNvPicPr preferRelativeResize="0"/>
          <p:nvPr/>
        </p:nvPicPr>
        <p:blipFill rotWithShape="1">
          <a:blip r:embed="rId3">
            <a:alphaModFix/>
          </a:blip>
          <a:srcRect l="-694" t="-1461"/>
          <a:stretch/>
        </p:blipFill>
        <p:spPr>
          <a:xfrm>
            <a:off x="4210500" y="1152475"/>
            <a:ext cx="4621800" cy="3767025"/>
          </a:xfrm>
          <a:prstGeom prst="rect">
            <a:avLst/>
          </a:prstGeom>
          <a:noFill/>
          <a:ln>
            <a:noFill/>
          </a:ln>
        </p:spPr>
      </p:pic>
      <p:sp>
        <p:nvSpPr>
          <p:cNvPr id="106" name="Google Shape;106;p20"/>
          <p:cNvSpPr txBox="1"/>
          <p:nvPr/>
        </p:nvSpPr>
        <p:spPr>
          <a:xfrm>
            <a:off x="78300" y="1152450"/>
            <a:ext cx="4012800" cy="3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Notable observations from this dataset include the highest-earning movies, such as "Marvel's The Avengers," "Avengers: Age of Ultron," "Black Panther," "Harry Potter and the Deathly Hallows Part 2," and "Star Wars: The Last Jedi."</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Highest Voted Movies</a:t>
            </a:r>
            <a:endParaRPr/>
          </a:p>
        </p:txBody>
      </p:sp>
      <p:sp>
        <p:nvSpPr>
          <p:cNvPr id="112" name="Google Shape;112;p21"/>
          <p:cNvSpPr txBox="1">
            <a:spLocks noGrp="1"/>
          </p:cNvSpPr>
          <p:nvPr>
            <p:ph type="body" idx="1"/>
          </p:nvPr>
        </p:nvSpPr>
        <p:spPr>
          <a:xfrm>
            <a:off x="4221375" y="1374500"/>
            <a:ext cx="4611000" cy="319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3" name="Google Shape;113;p21"/>
          <p:cNvPicPr preferRelativeResize="0"/>
          <p:nvPr/>
        </p:nvPicPr>
        <p:blipFill>
          <a:blip r:embed="rId3">
            <a:alphaModFix/>
          </a:blip>
          <a:stretch>
            <a:fillRect/>
          </a:stretch>
        </p:blipFill>
        <p:spPr>
          <a:xfrm>
            <a:off x="3688525" y="1152475"/>
            <a:ext cx="5143774" cy="3712650"/>
          </a:xfrm>
          <a:prstGeom prst="rect">
            <a:avLst/>
          </a:prstGeom>
          <a:noFill/>
          <a:ln>
            <a:noFill/>
          </a:ln>
        </p:spPr>
      </p:pic>
      <p:sp>
        <p:nvSpPr>
          <p:cNvPr id="114" name="Google Shape;114;p21"/>
          <p:cNvSpPr txBox="1"/>
          <p:nvPr/>
        </p:nvSpPr>
        <p:spPr>
          <a:xfrm>
            <a:off x="34800" y="1374500"/>
            <a:ext cx="3436200" cy="3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This dataset features a collection of highly-rated and popular films, each with its unique blend of genres and characteristics. Notable films include "Inception," "The Dark Knight Rises," "Interstellar," "Django Unchained," and "The Avengers."</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963</Words>
  <Application>Microsoft Office PowerPoint</Application>
  <PresentationFormat>On-screen Show (16:9)</PresentationFormat>
  <Paragraphs>50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Proxima Nova</vt:lpstr>
      <vt:lpstr>Arial</vt:lpstr>
      <vt:lpstr>Spearmint</vt:lpstr>
      <vt:lpstr>Microsoft’s Movie Studio Exploration: From Data Driven To Silver Screen.</vt:lpstr>
      <vt:lpstr>Summary</vt:lpstr>
      <vt:lpstr>Outline</vt:lpstr>
      <vt:lpstr>Business Problem</vt:lpstr>
      <vt:lpstr>Data</vt:lpstr>
      <vt:lpstr>Methods</vt:lpstr>
      <vt:lpstr>Top 10 Highest Earning Studios in Box Movies.</vt:lpstr>
      <vt:lpstr>Top 10 highest Earning Movies in Box Movies.</vt:lpstr>
      <vt:lpstr>Top Highest Voted Movies</vt:lpstr>
      <vt:lpstr>Correlation between Ratings and number of votes.</vt:lpstr>
      <vt:lpstr>Number of Movies by Language.</vt:lpstr>
      <vt:lpstr>Correlation between Production Budget and Profit.</vt:lpstr>
      <vt:lpstr>Best Months to Release a Movie.</vt:lpstr>
      <vt:lpstr>Conclusions </vt:lpstr>
      <vt:lpstr>Recommendations</vt:lpstr>
      <vt:lpstr>Thank You!  Email: youremail@email.com GitHub: @username LinkedIn: linkedin.com/in/username/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Microsoft’s Movie Studio Exploration: From Data Driven To Silver Screen.</dc:title>
  <dc:creator>Njeri</dc:creator>
  <cp:lastModifiedBy>Njeri Carol</cp:lastModifiedBy>
  <cp:revision>1</cp:revision>
  <dcterms:modified xsi:type="dcterms:W3CDTF">2023-11-05T08:30:33Z</dcterms:modified>
</cp:coreProperties>
</file>