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92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42D34-8106-431A-AB3B-591625D71C82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BF42-7182-45AD-AE06-03205549A5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08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BF42-7182-45AD-AE06-03205549A59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21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BF42-7182-45AD-AE06-03205549A59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21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BF42-7182-45AD-AE06-03205549A59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21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BF42-7182-45AD-AE06-03205549A59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21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F2BB-DC7E-45D3-92EF-EF4481E74C3D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FD78-0FCA-4272-BD28-9C87AE9F4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57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F2BB-DC7E-45D3-92EF-EF4481E74C3D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FD78-0FCA-4272-BD28-9C87AE9F4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94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F2BB-DC7E-45D3-92EF-EF4481E74C3D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FD78-0FCA-4272-BD28-9C87AE9F4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71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F2BB-DC7E-45D3-92EF-EF4481E74C3D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FD78-0FCA-4272-BD28-9C87AE9F4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16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F2BB-DC7E-45D3-92EF-EF4481E74C3D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FD78-0FCA-4272-BD28-9C87AE9F4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862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F2BB-DC7E-45D3-92EF-EF4481E74C3D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FD78-0FCA-4272-BD28-9C87AE9F4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19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F2BB-DC7E-45D3-92EF-EF4481E74C3D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FD78-0FCA-4272-BD28-9C87AE9F4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40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F2BB-DC7E-45D3-92EF-EF4481E74C3D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FD78-0FCA-4272-BD28-9C87AE9F4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56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F2BB-DC7E-45D3-92EF-EF4481E74C3D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FD78-0FCA-4272-BD28-9C87AE9F4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68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F2BB-DC7E-45D3-92EF-EF4481E74C3D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FD78-0FCA-4272-BD28-9C87AE9F4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83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F2BB-DC7E-45D3-92EF-EF4481E74C3D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FD78-0FCA-4272-BD28-9C87AE9F4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99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AF2BB-DC7E-45D3-92EF-EF4481E74C3D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BFD78-0FCA-4272-BD28-9C87AE9F4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11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Century Gothic" pitchFamily="34" charset="0"/>
              </a:rPr>
              <a:t>Bancos </a:t>
            </a:r>
            <a:r>
              <a:rPr lang="pt-BR" sz="4000" dirty="0" err="1" smtClean="0">
                <a:latin typeface="Century Gothic" pitchFamily="34" charset="0"/>
              </a:rPr>
              <a:t>NoSQL</a:t>
            </a:r>
            <a:endParaRPr lang="pt-BR" sz="4000" dirty="0">
              <a:latin typeface="Century Gothic" pitchFamily="3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latin typeface="Century Gothic" pitchFamily="34" charset="0"/>
              </a:rPr>
              <a:t>Banco de dados cujo mecanismo de armazenamento e busca de dados não é estruturado da forma padrão de tabelas usado em bancos relacionais.</a:t>
            </a:r>
          </a:p>
          <a:p>
            <a:r>
              <a:rPr lang="pt-BR" sz="2400" dirty="0" smtClean="0">
                <a:latin typeface="Century Gothic" pitchFamily="34" charset="0"/>
              </a:rPr>
              <a:t>Hoje existem 4 tipos de maneiras de organizar os dados com bancos </a:t>
            </a:r>
            <a:r>
              <a:rPr lang="pt-BR" sz="2400" dirty="0" err="1" smtClean="0">
                <a:latin typeface="Century Gothic" pitchFamily="34" charset="0"/>
              </a:rPr>
              <a:t>NoSQL</a:t>
            </a:r>
            <a:r>
              <a:rPr lang="pt-BR" sz="2400" dirty="0" smtClean="0">
                <a:latin typeface="Century Gothic" pitchFamily="34" charset="0"/>
              </a:rPr>
              <a:t>: </a:t>
            </a:r>
            <a:r>
              <a:rPr lang="pt-BR" sz="2400" dirty="0" err="1" smtClean="0">
                <a:latin typeface="Century Gothic" pitchFamily="34" charset="0"/>
              </a:rPr>
              <a:t>Column</a:t>
            </a:r>
            <a:r>
              <a:rPr lang="pt-BR" sz="2400" dirty="0" smtClean="0">
                <a:latin typeface="Century Gothic" pitchFamily="34" charset="0"/>
              </a:rPr>
              <a:t> </a:t>
            </a:r>
            <a:r>
              <a:rPr lang="pt-BR" sz="2400" dirty="0" err="1" smtClean="0">
                <a:latin typeface="Century Gothic" pitchFamily="34" charset="0"/>
              </a:rPr>
              <a:t>store</a:t>
            </a:r>
            <a:r>
              <a:rPr lang="pt-BR" sz="2400" dirty="0" smtClean="0">
                <a:latin typeface="Century Gothic" pitchFamily="34" charset="0"/>
              </a:rPr>
              <a:t>, </a:t>
            </a:r>
            <a:r>
              <a:rPr lang="pt-BR" sz="2400" dirty="0" err="1" smtClean="0">
                <a:latin typeface="Century Gothic" pitchFamily="34" charset="0"/>
              </a:rPr>
              <a:t>Document</a:t>
            </a:r>
            <a:r>
              <a:rPr lang="pt-BR" sz="2400" dirty="0" smtClean="0">
                <a:latin typeface="Century Gothic" pitchFamily="34" charset="0"/>
              </a:rPr>
              <a:t> </a:t>
            </a:r>
            <a:r>
              <a:rPr lang="pt-BR" sz="2400" dirty="0" err="1" smtClean="0">
                <a:latin typeface="Century Gothic" pitchFamily="34" charset="0"/>
              </a:rPr>
              <a:t>store</a:t>
            </a:r>
            <a:r>
              <a:rPr lang="pt-BR" sz="2400" dirty="0" smtClean="0">
                <a:latin typeface="Century Gothic" pitchFamily="34" charset="0"/>
              </a:rPr>
              <a:t>, Key-</a:t>
            </a:r>
            <a:r>
              <a:rPr lang="pt-BR" sz="2400" dirty="0" err="1" smtClean="0">
                <a:latin typeface="Century Gothic" pitchFamily="34" charset="0"/>
              </a:rPr>
              <a:t>value</a:t>
            </a:r>
            <a:r>
              <a:rPr lang="pt-BR" sz="2400" dirty="0" smtClean="0">
                <a:latin typeface="Century Gothic" pitchFamily="34" charset="0"/>
              </a:rPr>
              <a:t> </a:t>
            </a:r>
            <a:r>
              <a:rPr lang="pt-BR" sz="2400" dirty="0" err="1" smtClean="0">
                <a:latin typeface="Century Gothic" pitchFamily="34" charset="0"/>
              </a:rPr>
              <a:t>store</a:t>
            </a:r>
            <a:r>
              <a:rPr lang="pt-BR" sz="2400" dirty="0" smtClean="0">
                <a:latin typeface="Century Gothic" pitchFamily="34" charset="0"/>
              </a:rPr>
              <a:t> e </a:t>
            </a:r>
            <a:r>
              <a:rPr lang="pt-BR" sz="2400" dirty="0" err="1" smtClean="0">
                <a:latin typeface="Century Gothic" pitchFamily="34" charset="0"/>
              </a:rPr>
              <a:t>Graph</a:t>
            </a:r>
            <a:r>
              <a:rPr lang="pt-BR" sz="2400" dirty="0" smtClean="0">
                <a:latin typeface="Century Gothic" pitchFamily="34" charset="0"/>
              </a:rPr>
              <a:t> </a:t>
            </a:r>
            <a:r>
              <a:rPr lang="pt-BR" sz="2400" dirty="0" err="1" smtClean="0">
                <a:latin typeface="Century Gothic" pitchFamily="34" charset="0"/>
              </a:rPr>
              <a:t>store</a:t>
            </a:r>
            <a:r>
              <a:rPr lang="pt-BR" sz="2400" dirty="0" smtClean="0">
                <a:latin typeface="Century Gothic" pitchFamily="34" charset="0"/>
              </a:rPr>
              <a:t>.</a:t>
            </a:r>
          </a:p>
          <a:p>
            <a:r>
              <a:rPr lang="pt-BR" sz="2400" dirty="0" err="1" smtClean="0">
                <a:latin typeface="Century Gothic" pitchFamily="34" charset="0"/>
              </a:rPr>
              <a:t>MongoDB</a:t>
            </a:r>
            <a:r>
              <a:rPr lang="pt-BR" sz="2400" dirty="0" smtClean="0">
                <a:latin typeface="Century Gothic" pitchFamily="34" charset="0"/>
              </a:rPr>
              <a:t> é classificado como banco </a:t>
            </a:r>
            <a:r>
              <a:rPr lang="pt-BR" sz="2400" dirty="0" err="1" smtClean="0">
                <a:latin typeface="Century Gothic" pitchFamily="34" charset="0"/>
              </a:rPr>
              <a:t>NoSQL</a:t>
            </a:r>
            <a:r>
              <a:rPr lang="pt-BR" sz="2400" dirty="0" smtClean="0">
                <a:latin typeface="Century Gothic" pitchFamily="34" charset="0"/>
              </a:rPr>
              <a:t> de </a:t>
            </a:r>
            <a:r>
              <a:rPr lang="pt-BR" sz="2400" dirty="0" err="1" smtClean="0">
                <a:latin typeface="Century Gothic" pitchFamily="34" charset="0"/>
              </a:rPr>
              <a:t>Document</a:t>
            </a:r>
            <a:r>
              <a:rPr lang="pt-BR" sz="2400" dirty="0" smtClean="0">
                <a:latin typeface="Century Gothic" pitchFamily="34" charset="0"/>
              </a:rPr>
              <a:t> </a:t>
            </a:r>
            <a:r>
              <a:rPr lang="pt-BR" sz="2400" dirty="0" err="1" smtClean="0">
                <a:latin typeface="Century Gothic" pitchFamily="34" charset="0"/>
              </a:rPr>
              <a:t>store</a:t>
            </a:r>
            <a:r>
              <a:rPr lang="pt-BR" sz="2400" dirty="0" smtClean="0">
                <a:latin typeface="Century Gothic" pitchFamily="34" charset="0"/>
              </a:rPr>
              <a:t>.</a:t>
            </a:r>
            <a:endParaRPr lang="pt-BR" sz="24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53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Century Gothic" pitchFamily="34" charset="0"/>
              </a:rPr>
              <a:t>Document</a:t>
            </a:r>
            <a:r>
              <a:rPr lang="pt-BR" dirty="0" smtClean="0">
                <a:latin typeface="Century Gothic" pitchFamily="34" charset="0"/>
              </a:rPr>
              <a:t> </a:t>
            </a:r>
            <a:r>
              <a:rPr lang="pt-BR" dirty="0" err="1" smtClean="0">
                <a:latin typeface="Century Gothic" pitchFamily="34" charset="0"/>
              </a:rPr>
              <a:t>store</a:t>
            </a:r>
            <a:endParaRPr lang="pt-BR" dirty="0">
              <a:latin typeface="Century Gothic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entury Gothic" pitchFamily="34" charset="0"/>
              </a:rPr>
              <a:t> </a:t>
            </a:r>
            <a:r>
              <a:rPr lang="en-US" dirty="0" smtClean="0">
                <a:latin typeface="Century Gothic" pitchFamily="34" charset="0"/>
              </a:rPr>
              <a:t>    </a:t>
            </a:r>
            <a:r>
              <a:rPr lang="en-US" b="1" dirty="0" smtClean="0">
                <a:latin typeface="Century Gothic" pitchFamily="34" charset="0"/>
              </a:rPr>
              <a:t>JSON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latin typeface="Century Gothic" pitchFamily="34" charset="0"/>
              </a:rPr>
              <a:t> {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BA2121"/>
                </a:solidFill>
                <a:effectLst/>
                <a:latin typeface="Century Gothic" pitchFamily="34" charset="0"/>
              </a:rPr>
              <a:t>	</a:t>
            </a:r>
            <a:r>
              <a:rPr lang="en-US" dirty="0" smtClean="0">
                <a:solidFill>
                  <a:srgbClr val="BA2121"/>
                </a:solidFill>
                <a:effectLst/>
                <a:latin typeface="Century Gothic" pitchFamily="34" charset="0"/>
              </a:rPr>
              <a:t>"</a:t>
            </a:r>
            <a:r>
              <a:rPr lang="en-US" dirty="0" err="1" smtClean="0">
                <a:solidFill>
                  <a:srgbClr val="BA2121"/>
                </a:solidFill>
                <a:effectLst/>
                <a:latin typeface="Century Gothic" pitchFamily="34" charset="0"/>
              </a:rPr>
              <a:t>FirstName</a:t>
            </a:r>
            <a:r>
              <a:rPr lang="en-US" dirty="0" smtClean="0">
                <a:solidFill>
                  <a:srgbClr val="BA2121"/>
                </a:solidFill>
                <a:effectLst/>
                <a:latin typeface="Century Gothic" pitchFamily="34" charset="0"/>
              </a:rPr>
              <a:t>"</a:t>
            </a:r>
            <a:r>
              <a:rPr lang="en-US" dirty="0" smtClean="0">
                <a:solidFill>
                  <a:srgbClr val="666666"/>
                </a:solidFill>
                <a:effectLst/>
                <a:latin typeface="Century Gothic" pitchFamily="34" charset="0"/>
              </a:rPr>
              <a:t>:</a:t>
            </a:r>
            <a:r>
              <a:rPr lang="en-US" dirty="0" smtClean="0">
                <a:latin typeface="Century Gothic" pitchFamily="34" charset="0"/>
              </a:rPr>
              <a:t> </a:t>
            </a:r>
            <a:r>
              <a:rPr lang="en-US" dirty="0" smtClean="0">
                <a:solidFill>
                  <a:srgbClr val="BA2121"/>
                </a:solidFill>
                <a:effectLst/>
                <a:latin typeface="Century Gothic" pitchFamily="34" charset="0"/>
              </a:rPr>
              <a:t>"Bob"</a:t>
            </a:r>
            <a:r>
              <a:rPr lang="en-US" dirty="0" smtClean="0">
                <a:latin typeface="Century Gothic" pitchFamily="34" charset="0"/>
              </a:rPr>
              <a:t>,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BA2121"/>
                </a:solidFill>
                <a:effectLst/>
                <a:latin typeface="Century Gothic" pitchFamily="34" charset="0"/>
              </a:rPr>
              <a:t>	</a:t>
            </a:r>
            <a:r>
              <a:rPr lang="en-US" dirty="0" smtClean="0">
                <a:solidFill>
                  <a:srgbClr val="BA2121"/>
                </a:solidFill>
                <a:effectLst/>
                <a:latin typeface="Century Gothic" pitchFamily="34" charset="0"/>
              </a:rPr>
              <a:t>"Address"</a:t>
            </a:r>
            <a:r>
              <a:rPr lang="en-US" dirty="0" smtClean="0">
                <a:solidFill>
                  <a:srgbClr val="666666"/>
                </a:solidFill>
                <a:effectLst/>
                <a:latin typeface="Century Gothic" pitchFamily="34" charset="0"/>
              </a:rPr>
              <a:t>:</a:t>
            </a:r>
            <a:r>
              <a:rPr lang="en-US" dirty="0" smtClean="0">
                <a:latin typeface="Century Gothic" pitchFamily="34" charset="0"/>
              </a:rPr>
              <a:t> </a:t>
            </a:r>
            <a:r>
              <a:rPr lang="en-US" dirty="0" smtClean="0">
                <a:solidFill>
                  <a:srgbClr val="BA2121"/>
                </a:solidFill>
                <a:effectLst/>
                <a:latin typeface="Century Gothic" pitchFamily="34" charset="0"/>
              </a:rPr>
              <a:t>"5 Oak St."</a:t>
            </a:r>
            <a:r>
              <a:rPr lang="en-US" dirty="0" smtClean="0">
                <a:latin typeface="Century Gothic" pitchFamily="34" charset="0"/>
              </a:rPr>
              <a:t>, 	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BA2121"/>
                </a:solidFill>
                <a:effectLst/>
                <a:latin typeface="Century Gothic" pitchFamily="34" charset="0"/>
              </a:rPr>
              <a:t>	</a:t>
            </a:r>
            <a:r>
              <a:rPr lang="en-US" dirty="0" smtClean="0">
                <a:solidFill>
                  <a:srgbClr val="BA2121"/>
                </a:solidFill>
                <a:effectLst/>
                <a:latin typeface="Century Gothic" pitchFamily="34" charset="0"/>
              </a:rPr>
              <a:t>"Hobby"</a:t>
            </a:r>
            <a:r>
              <a:rPr lang="en-US" dirty="0" smtClean="0">
                <a:solidFill>
                  <a:srgbClr val="666666"/>
                </a:solidFill>
                <a:effectLst/>
                <a:latin typeface="Century Gothic" pitchFamily="34" charset="0"/>
              </a:rPr>
              <a:t>:</a:t>
            </a:r>
            <a:r>
              <a:rPr lang="en-US" dirty="0" smtClean="0">
                <a:latin typeface="Century Gothic" pitchFamily="34" charset="0"/>
              </a:rPr>
              <a:t> </a:t>
            </a:r>
            <a:r>
              <a:rPr lang="en-US" dirty="0" smtClean="0">
                <a:solidFill>
                  <a:srgbClr val="BA2121"/>
                </a:solidFill>
                <a:effectLst/>
                <a:latin typeface="Century Gothic" pitchFamily="34" charset="0"/>
              </a:rPr>
              <a:t>"sailing"</a:t>
            </a:r>
            <a:r>
              <a:rPr lang="en-US" dirty="0" smtClean="0">
                <a:latin typeface="Century Gothic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US" dirty="0" smtClean="0">
                <a:latin typeface="Century Gothic" pitchFamily="34" charset="0"/>
              </a:rPr>
              <a:t>}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3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Century Gothic" pitchFamily="34" charset="0"/>
              </a:rPr>
              <a:t>Document</a:t>
            </a:r>
            <a:r>
              <a:rPr lang="pt-BR" dirty="0" smtClean="0">
                <a:latin typeface="Century Gothic" pitchFamily="34" charset="0"/>
              </a:rPr>
              <a:t> </a:t>
            </a:r>
            <a:r>
              <a:rPr lang="pt-BR" dirty="0" err="1" smtClean="0">
                <a:latin typeface="Century Gothic" pitchFamily="34" charset="0"/>
              </a:rPr>
              <a:t>store</a:t>
            </a:r>
            <a:endParaRPr lang="pt-BR" dirty="0">
              <a:latin typeface="Century Gothic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entury Gothic" pitchFamily="34" charset="0"/>
              </a:rPr>
              <a:t> </a:t>
            </a:r>
            <a:r>
              <a:rPr lang="en-US" dirty="0" smtClean="0">
                <a:latin typeface="Century Gothic" pitchFamily="34" charset="0"/>
              </a:rPr>
              <a:t>    </a:t>
            </a:r>
            <a:r>
              <a:rPr lang="en-US" b="1" dirty="0" smtClean="0">
                <a:latin typeface="Century Gothic" pitchFamily="34" charset="0"/>
              </a:rPr>
              <a:t>XML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b="1" dirty="0" smtClean="0">
                <a:solidFill>
                  <a:srgbClr val="008000"/>
                </a:solidFill>
                <a:effectLst/>
                <a:latin typeface="Century Gothic" pitchFamily="34" charset="0"/>
              </a:rPr>
              <a:t>&lt;contact&gt;</a:t>
            </a:r>
            <a:r>
              <a:rPr lang="en-US" sz="1400" dirty="0" smtClean="0">
                <a:latin typeface="Century Gothic" pitchFamily="34" charset="0"/>
              </a:rPr>
              <a:t>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effectLst/>
                <a:latin typeface="Century Gothic" pitchFamily="34" charset="0"/>
              </a:rPr>
              <a:t>	</a:t>
            </a:r>
            <a:r>
              <a:rPr lang="en-US" sz="1400" b="1" dirty="0" smtClean="0">
                <a:solidFill>
                  <a:srgbClr val="008000"/>
                </a:solidFill>
                <a:effectLst/>
                <a:latin typeface="Century Gothic" pitchFamily="34" charset="0"/>
              </a:rPr>
              <a:t>&lt;</a:t>
            </a:r>
            <a:r>
              <a:rPr lang="en-US" sz="1400" b="1" dirty="0" err="1" smtClean="0">
                <a:solidFill>
                  <a:srgbClr val="008000"/>
                </a:solidFill>
                <a:effectLst/>
                <a:latin typeface="Century Gothic" pitchFamily="34" charset="0"/>
              </a:rPr>
              <a:t>firstname</a:t>
            </a:r>
            <a:r>
              <a:rPr lang="en-US" sz="1400" b="1" dirty="0" smtClean="0">
                <a:solidFill>
                  <a:srgbClr val="008000"/>
                </a:solidFill>
                <a:effectLst/>
                <a:latin typeface="Century Gothic" pitchFamily="34" charset="0"/>
              </a:rPr>
              <a:t>&gt;</a:t>
            </a:r>
            <a:r>
              <a:rPr lang="en-US" sz="1400" dirty="0" smtClean="0">
                <a:latin typeface="Century Gothic" pitchFamily="34" charset="0"/>
              </a:rPr>
              <a:t>Bob</a:t>
            </a:r>
            <a:r>
              <a:rPr lang="en-US" sz="1400" b="1" dirty="0" smtClean="0">
                <a:solidFill>
                  <a:srgbClr val="008000"/>
                </a:solidFill>
                <a:effectLst/>
                <a:latin typeface="Century Gothic" pitchFamily="34" charset="0"/>
              </a:rPr>
              <a:t>&lt;/</a:t>
            </a:r>
            <a:r>
              <a:rPr lang="en-US" sz="1400" b="1" dirty="0" err="1" smtClean="0">
                <a:solidFill>
                  <a:srgbClr val="008000"/>
                </a:solidFill>
                <a:effectLst/>
                <a:latin typeface="Century Gothic" pitchFamily="34" charset="0"/>
              </a:rPr>
              <a:t>firstname</a:t>
            </a:r>
            <a:r>
              <a:rPr lang="en-US" sz="1400" b="1" dirty="0" smtClean="0">
                <a:solidFill>
                  <a:srgbClr val="008000"/>
                </a:solidFill>
                <a:effectLst/>
                <a:latin typeface="Century Gothic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entury Gothic" pitchFamily="34" charset="0"/>
              </a:rPr>
              <a:t>	</a:t>
            </a:r>
            <a:r>
              <a:rPr lang="en-US" sz="1400" b="1" dirty="0" smtClean="0">
                <a:solidFill>
                  <a:srgbClr val="008000"/>
                </a:solidFill>
                <a:effectLst/>
                <a:latin typeface="Century Gothic" pitchFamily="34" charset="0"/>
              </a:rPr>
              <a:t>&lt;</a:t>
            </a:r>
            <a:r>
              <a:rPr lang="en-US" sz="1400" b="1" dirty="0" err="1" smtClean="0">
                <a:solidFill>
                  <a:srgbClr val="008000"/>
                </a:solidFill>
                <a:effectLst/>
                <a:latin typeface="Century Gothic" pitchFamily="34" charset="0"/>
              </a:rPr>
              <a:t>lastname</a:t>
            </a:r>
            <a:r>
              <a:rPr lang="en-US" sz="1400" b="1" dirty="0" smtClean="0">
                <a:solidFill>
                  <a:srgbClr val="008000"/>
                </a:solidFill>
                <a:effectLst/>
                <a:latin typeface="Century Gothic" pitchFamily="34" charset="0"/>
              </a:rPr>
              <a:t>&gt;</a:t>
            </a:r>
            <a:r>
              <a:rPr lang="en-US" sz="1400" dirty="0" smtClean="0">
                <a:latin typeface="Century Gothic" pitchFamily="34" charset="0"/>
              </a:rPr>
              <a:t>Smith</a:t>
            </a:r>
            <a:r>
              <a:rPr lang="en-US" sz="1400" b="1" dirty="0" smtClean="0">
                <a:solidFill>
                  <a:srgbClr val="008000"/>
                </a:solidFill>
                <a:effectLst/>
                <a:latin typeface="Century Gothic" pitchFamily="34" charset="0"/>
              </a:rPr>
              <a:t>&lt;/</a:t>
            </a:r>
            <a:r>
              <a:rPr lang="en-US" sz="1400" b="1" dirty="0" err="1" smtClean="0">
                <a:solidFill>
                  <a:srgbClr val="008000"/>
                </a:solidFill>
                <a:effectLst/>
                <a:latin typeface="Century Gothic" pitchFamily="34" charset="0"/>
              </a:rPr>
              <a:t>lastname</a:t>
            </a:r>
            <a:r>
              <a:rPr lang="en-US" sz="1400" b="1" dirty="0" smtClean="0">
                <a:solidFill>
                  <a:srgbClr val="008000"/>
                </a:solidFill>
                <a:effectLst/>
                <a:latin typeface="Century Gothic" pitchFamily="34" charset="0"/>
              </a:rPr>
              <a:t>&gt;</a:t>
            </a:r>
            <a:r>
              <a:rPr lang="en-US" sz="1400" dirty="0" smtClean="0">
                <a:latin typeface="Century Gothic" pitchFamily="34" charset="0"/>
              </a:rPr>
              <a:t>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effectLst/>
                <a:latin typeface="Century Gothic" pitchFamily="34" charset="0"/>
              </a:rPr>
              <a:t>	</a:t>
            </a:r>
            <a:r>
              <a:rPr lang="en-US" sz="1400" b="1" dirty="0" smtClean="0">
                <a:solidFill>
                  <a:srgbClr val="008000"/>
                </a:solidFill>
                <a:effectLst/>
                <a:latin typeface="Century Gothic" pitchFamily="34" charset="0"/>
              </a:rPr>
              <a:t>&lt;phone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smtClean="0">
                <a:solidFill>
                  <a:srgbClr val="7D9029"/>
                </a:solidFill>
                <a:effectLst/>
                <a:latin typeface="Century Gothic" pitchFamily="34" charset="0"/>
              </a:rPr>
              <a:t>type=</a:t>
            </a:r>
            <a:r>
              <a:rPr lang="en-US" sz="1400" dirty="0" smtClean="0">
                <a:solidFill>
                  <a:srgbClr val="BA2121"/>
                </a:solidFill>
                <a:effectLst/>
                <a:latin typeface="Century Gothic" pitchFamily="34" charset="0"/>
              </a:rPr>
              <a:t>"Cell"</a:t>
            </a:r>
            <a:r>
              <a:rPr lang="en-US" sz="1400" b="1" dirty="0" smtClean="0">
                <a:solidFill>
                  <a:srgbClr val="008000"/>
                </a:solidFill>
                <a:effectLst/>
                <a:latin typeface="Century Gothic" pitchFamily="34" charset="0"/>
              </a:rPr>
              <a:t>&gt;</a:t>
            </a:r>
            <a:r>
              <a:rPr lang="en-US" sz="1400" dirty="0" smtClean="0">
                <a:latin typeface="Century Gothic" pitchFamily="34" charset="0"/>
              </a:rPr>
              <a:t>(123) 555-0178</a:t>
            </a:r>
            <a:r>
              <a:rPr lang="en-US" sz="1400" b="1" dirty="0" smtClean="0">
                <a:solidFill>
                  <a:srgbClr val="008000"/>
                </a:solidFill>
                <a:effectLst/>
                <a:latin typeface="Century Gothic" pitchFamily="34" charset="0"/>
              </a:rPr>
              <a:t>&lt;/phone&gt;</a:t>
            </a:r>
            <a:r>
              <a:rPr lang="en-US" sz="1400" dirty="0" smtClean="0">
                <a:latin typeface="Century Gothic" pitchFamily="34" charset="0"/>
              </a:rPr>
              <a:t>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effectLst/>
                <a:latin typeface="Century Gothic" pitchFamily="34" charset="0"/>
              </a:rPr>
              <a:t>	</a:t>
            </a:r>
            <a:r>
              <a:rPr lang="en-US" sz="1400" b="1" dirty="0" smtClean="0">
                <a:solidFill>
                  <a:srgbClr val="008000"/>
                </a:solidFill>
                <a:effectLst/>
                <a:latin typeface="Century Gothic" pitchFamily="34" charset="0"/>
              </a:rPr>
              <a:t>&lt;phone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smtClean="0">
                <a:solidFill>
                  <a:srgbClr val="7D9029"/>
                </a:solidFill>
                <a:effectLst/>
                <a:latin typeface="Century Gothic" pitchFamily="34" charset="0"/>
              </a:rPr>
              <a:t>type=</a:t>
            </a:r>
            <a:r>
              <a:rPr lang="en-US" sz="1400" dirty="0" smtClean="0">
                <a:solidFill>
                  <a:srgbClr val="BA2121"/>
                </a:solidFill>
                <a:effectLst/>
                <a:latin typeface="Century Gothic" pitchFamily="34" charset="0"/>
              </a:rPr>
              <a:t>"Work"</a:t>
            </a:r>
            <a:r>
              <a:rPr lang="en-US" sz="1400" b="1" dirty="0" smtClean="0">
                <a:solidFill>
                  <a:srgbClr val="008000"/>
                </a:solidFill>
                <a:effectLst/>
                <a:latin typeface="Century Gothic" pitchFamily="34" charset="0"/>
              </a:rPr>
              <a:t>&gt;</a:t>
            </a:r>
            <a:r>
              <a:rPr lang="en-US" sz="1400" dirty="0" smtClean="0">
                <a:latin typeface="Century Gothic" pitchFamily="34" charset="0"/>
              </a:rPr>
              <a:t>(890) 555-0133</a:t>
            </a:r>
            <a:r>
              <a:rPr lang="en-US" sz="1400" b="1" dirty="0" smtClean="0">
                <a:solidFill>
                  <a:srgbClr val="008000"/>
                </a:solidFill>
                <a:effectLst/>
                <a:latin typeface="Century Gothic" pitchFamily="34" charset="0"/>
              </a:rPr>
              <a:t>&lt;/phone&gt;</a:t>
            </a:r>
            <a:r>
              <a:rPr lang="en-US" sz="1400" dirty="0" smtClean="0">
                <a:latin typeface="Century Gothic" pitchFamily="34" charset="0"/>
              </a:rPr>
              <a:t>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effectLst/>
                <a:latin typeface="Century Gothic" pitchFamily="34" charset="0"/>
              </a:rPr>
              <a:t>	</a:t>
            </a:r>
            <a:r>
              <a:rPr lang="en-US" sz="1400" b="1" dirty="0" smtClean="0">
                <a:solidFill>
                  <a:srgbClr val="008000"/>
                </a:solidFill>
                <a:effectLst/>
                <a:latin typeface="Century Gothic" pitchFamily="34" charset="0"/>
              </a:rPr>
              <a:t>&lt;address&gt;</a:t>
            </a:r>
            <a:r>
              <a:rPr lang="en-US" sz="1400" dirty="0" smtClean="0">
                <a:latin typeface="Century Gothic" pitchFamily="34" charset="0"/>
              </a:rPr>
              <a:t>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effectLst/>
                <a:latin typeface="Century Gothic" pitchFamily="34" charset="0"/>
              </a:rPr>
              <a:t>	</a:t>
            </a:r>
            <a:r>
              <a:rPr lang="en-US" sz="1400" b="1" dirty="0" smtClean="0">
                <a:solidFill>
                  <a:srgbClr val="008000"/>
                </a:solidFill>
                <a:effectLst/>
                <a:latin typeface="Century Gothic" pitchFamily="34" charset="0"/>
              </a:rPr>
              <a:t>	&lt;type&gt;</a:t>
            </a:r>
            <a:r>
              <a:rPr lang="en-US" sz="1400" dirty="0" smtClean="0">
                <a:latin typeface="Century Gothic" pitchFamily="34" charset="0"/>
              </a:rPr>
              <a:t>Home</a:t>
            </a:r>
            <a:r>
              <a:rPr lang="en-US" sz="1400" b="1" dirty="0" smtClean="0">
                <a:solidFill>
                  <a:srgbClr val="008000"/>
                </a:solidFill>
                <a:effectLst/>
                <a:latin typeface="Century Gothic" pitchFamily="34" charset="0"/>
              </a:rPr>
              <a:t>&lt;/type&gt;</a:t>
            </a:r>
            <a:r>
              <a:rPr lang="en-US" sz="1400" dirty="0" smtClean="0">
                <a:latin typeface="Century Gothic" pitchFamily="34" charset="0"/>
              </a:rPr>
              <a:t>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effectLst/>
                <a:latin typeface="Century Gothic" pitchFamily="34" charset="0"/>
              </a:rPr>
              <a:t>	</a:t>
            </a:r>
            <a:r>
              <a:rPr lang="en-US" sz="1400" b="1" dirty="0" smtClean="0">
                <a:solidFill>
                  <a:srgbClr val="008000"/>
                </a:solidFill>
                <a:effectLst/>
                <a:latin typeface="Century Gothic" pitchFamily="34" charset="0"/>
              </a:rPr>
              <a:t>	&lt;street1&gt;</a:t>
            </a:r>
            <a:r>
              <a:rPr lang="en-US" sz="1400" dirty="0" smtClean="0">
                <a:latin typeface="Century Gothic" pitchFamily="34" charset="0"/>
              </a:rPr>
              <a:t>123 Back St.</a:t>
            </a:r>
            <a:r>
              <a:rPr lang="en-US" sz="1400" b="1" dirty="0" smtClean="0">
                <a:solidFill>
                  <a:srgbClr val="008000"/>
                </a:solidFill>
                <a:effectLst/>
                <a:latin typeface="Century Gothic" pitchFamily="34" charset="0"/>
              </a:rPr>
              <a:t>&lt;/street1&gt;</a:t>
            </a:r>
            <a:r>
              <a:rPr lang="en-US" sz="1400" dirty="0" smtClean="0">
                <a:latin typeface="Century Gothic" pitchFamily="34" charset="0"/>
              </a:rPr>
              <a:t>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effectLst/>
                <a:latin typeface="Century Gothic" pitchFamily="34" charset="0"/>
              </a:rPr>
              <a:t>	</a:t>
            </a:r>
            <a:r>
              <a:rPr lang="en-US" sz="1400" b="1" dirty="0" smtClean="0">
                <a:solidFill>
                  <a:srgbClr val="008000"/>
                </a:solidFill>
                <a:effectLst/>
                <a:latin typeface="Century Gothic" pitchFamily="34" charset="0"/>
              </a:rPr>
              <a:t>	&lt;city&gt;</a:t>
            </a:r>
            <a:r>
              <a:rPr lang="en-US" sz="1400" dirty="0" smtClean="0">
                <a:latin typeface="Century Gothic" pitchFamily="34" charset="0"/>
              </a:rPr>
              <a:t>Boys</a:t>
            </a:r>
            <a:r>
              <a:rPr lang="en-US" sz="1400" b="1" dirty="0" smtClean="0">
                <a:solidFill>
                  <a:srgbClr val="008000"/>
                </a:solidFill>
                <a:effectLst/>
                <a:latin typeface="Century Gothic" pitchFamily="34" charset="0"/>
              </a:rPr>
              <a:t>&lt;/city&gt;</a:t>
            </a:r>
            <a:r>
              <a:rPr lang="en-US" sz="1400" dirty="0" smtClean="0">
                <a:latin typeface="Century Gothic" pitchFamily="34" charset="0"/>
              </a:rPr>
              <a:t>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effectLst/>
                <a:latin typeface="Century Gothic" pitchFamily="34" charset="0"/>
              </a:rPr>
              <a:t>	</a:t>
            </a:r>
            <a:r>
              <a:rPr lang="en-US" sz="1400" b="1" dirty="0" smtClean="0">
                <a:solidFill>
                  <a:srgbClr val="008000"/>
                </a:solidFill>
                <a:effectLst/>
                <a:latin typeface="Century Gothic" pitchFamily="34" charset="0"/>
              </a:rPr>
              <a:t>	&lt;state&gt;</a:t>
            </a:r>
            <a:r>
              <a:rPr lang="en-US" sz="1400" dirty="0" smtClean="0">
                <a:latin typeface="Century Gothic" pitchFamily="34" charset="0"/>
              </a:rPr>
              <a:t>AR</a:t>
            </a:r>
            <a:r>
              <a:rPr lang="en-US" sz="1400" b="1" dirty="0" smtClean="0">
                <a:solidFill>
                  <a:srgbClr val="008000"/>
                </a:solidFill>
                <a:effectLst/>
                <a:latin typeface="Century Gothic" pitchFamily="34" charset="0"/>
              </a:rPr>
              <a:t>&lt;/state&gt;</a:t>
            </a:r>
            <a:r>
              <a:rPr lang="en-US" sz="1400" dirty="0" smtClean="0">
                <a:latin typeface="Century Gothic" pitchFamily="34" charset="0"/>
              </a:rPr>
              <a:t>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effectLst/>
                <a:latin typeface="Century Gothic" pitchFamily="34" charset="0"/>
              </a:rPr>
              <a:t>	</a:t>
            </a:r>
            <a:r>
              <a:rPr lang="en-US" sz="1400" b="1" dirty="0" smtClean="0">
                <a:solidFill>
                  <a:srgbClr val="008000"/>
                </a:solidFill>
                <a:effectLst/>
                <a:latin typeface="Century Gothic" pitchFamily="34" charset="0"/>
              </a:rPr>
              <a:t>	&lt;zip&gt;</a:t>
            </a:r>
            <a:r>
              <a:rPr lang="en-US" sz="1400" dirty="0" smtClean="0">
                <a:latin typeface="Century Gothic" pitchFamily="34" charset="0"/>
              </a:rPr>
              <a:t>32225</a:t>
            </a:r>
            <a:r>
              <a:rPr lang="en-US" sz="1400" b="1" dirty="0" smtClean="0">
                <a:solidFill>
                  <a:srgbClr val="008000"/>
                </a:solidFill>
                <a:effectLst/>
                <a:latin typeface="Century Gothic" pitchFamily="34" charset="0"/>
              </a:rPr>
              <a:t>&lt;/zip&gt;</a:t>
            </a:r>
            <a:r>
              <a:rPr lang="en-US" sz="1400" dirty="0" smtClean="0">
                <a:latin typeface="Century Gothic" pitchFamily="34" charset="0"/>
              </a:rPr>
              <a:t>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effectLst/>
                <a:latin typeface="Century Gothic" pitchFamily="34" charset="0"/>
              </a:rPr>
              <a:t>	</a:t>
            </a:r>
            <a:r>
              <a:rPr lang="en-US" sz="1400" b="1" dirty="0" smtClean="0">
                <a:solidFill>
                  <a:srgbClr val="008000"/>
                </a:solidFill>
                <a:effectLst/>
                <a:latin typeface="Century Gothic" pitchFamily="34" charset="0"/>
              </a:rPr>
              <a:t>	&lt;country&gt;</a:t>
            </a:r>
            <a:r>
              <a:rPr lang="en-US" sz="1400" dirty="0" smtClean="0">
                <a:latin typeface="Century Gothic" pitchFamily="34" charset="0"/>
              </a:rPr>
              <a:t>US</a:t>
            </a:r>
            <a:r>
              <a:rPr lang="en-US" sz="1400" b="1" dirty="0" smtClean="0">
                <a:solidFill>
                  <a:srgbClr val="008000"/>
                </a:solidFill>
                <a:effectLst/>
                <a:latin typeface="Century Gothic" pitchFamily="34" charset="0"/>
              </a:rPr>
              <a:t>&lt;/country&gt;</a:t>
            </a:r>
            <a:r>
              <a:rPr lang="en-US" sz="1400" dirty="0" smtClean="0">
                <a:latin typeface="Century Gothic" pitchFamily="34" charset="0"/>
              </a:rPr>
              <a:t>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effectLst/>
                <a:latin typeface="Century Gothic" pitchFamily="34" charset="0"/>
              </a:rPr>
              <a:t>	</a:t>
            </a:r>
            <a:r>
              <a:rPr lang="en-US" sz="1400" b="1" dirty="0" smtClean="0">
                <a:solidFill>
                  <a:srgbClr val="008000"/>
                </a:solidFill>
                <a:effectLst/>
                <a:latin typeface="Century Gothic" pitchFamily="34" charset="0"/>
              </a:rPr>
              <a:t>&lt;/address&gt;</a:t>
            </a:r>
            <a:r>
              <a:rPr lang="en-US" sz="1400" dirty="0" smtClean="0">
                <a:latin typeface="Century Gothic" pitchFamily="34" charset="0"/>
              </a:rPr>
              <a:t>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effectLst/>
                <a:latin typeface="Century Gothic" pitchFamily="34" charset="0"/>
              </a:rPr>
              <a:t> </a:t>
            </a:r>
            <a:r>
              <a:rPr lang="en-US" sz="1400" b="1" dirty="0" smtClean="0">
                <a:solidFill>
                  <a:srgbClr val="008000"/>
                </a:solidFill>
                <a:effectLst/>
                <a:latin typeface="Century Gothic" pitchFamily="34" charset="0"/>
              </a:rPr>
              <a:t>   &lt;/contact&gt;</a:t>
            </a:r>
            <a:endParaRPr lang="en-US" sz="14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57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Century Gothic" pitchFamily="34" charset="0"/>
              </a:rPr>
              <a:t>Document</a:t>
            </a:r>
            <a:r>
              <a:rPr lang="pt-BR" dirty="0" smtClean="0">
                <a:latin typeface="Century Gothic" pitchFamily="34" charset="0"/>
              </a:rPr>
              <a:t> </a:t>
            </a:r>
            <a:r>
              <a:rPr lang="pt-BR" dirty="0" err="1" smtClean="0">
                <a:latin typeface="Century Gothic" pitchFamily="34" charset="0"/>
              </a:rPr>
              <a:t>store</a:t>
            </a:r>
            <a:endParaRPr lang="pt-BR" dirty="0">
              <a:latin typeface="Century Gothic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entury Gothic" pitchFamily="34" charset="0"/>
              </a:rPr>
              <a:t>MongoDB</a:t>
            </a:r>
            <a:r>
              <a:rPr lang="en-US" dirty="0" smtClean="0">
                <a:latin typeface="Century Gothic" pitchFamily="34" charset="0"/>
              </a:rPr>
              <a:t> </a:t>
            </a:r>
            <a:r>
              <a:rPr lang="en-US" dirty="0" err="1" smtClean="0">
                <a:latin typeface="Century Gothic" pitchFamily="34" charset="0"/>
              </a:rPr>
              <a:t>usa</a:t>
            </a:r>
            <a:r>
              <a:rPr lang="en-US" dirty="0" smtClean="0">
                <a:latin typeface="Century Gothic" pitchFamily="34" charset="0"/>
              </a:rPr>
              <a:t> o </a:t>
            </a:r>
            <a:r>
              <a:rPr lang="en-US" dirty="0" err="1" smtClean="0">
                <a:latin typeface="Century Gothic" pitchFamily="34" charset="0"/>
              </a:rPr>
              <a:t>formato</a:t>
            </a:r>
            <a:r>
              <a:rPr lang="en-US" dirty="0" smtClean="0">
                <a:latin typeface="Century Gothic" pitchFamily="34" charset="0"/>
              </a:rPr>
              <a:t> </a:t>
            </a:r>
            <a:r>
              <a:rPr lang="en-US" b="1" dirty="0" smtClean="0">
                <a:latin typeface="Century Gothic" pitchFamily="34" charset="0"/>
              </a:rPr>
              <a:t>BSON </a:t>
            </a:r>
            <a:r>
              <a:rPr lang="en-US" dirty="0" err="1" smtClean="0">
                <a:latin typeface="Century Gothic" pitchFamily="34" charset="0"/>
              </a:rPr>
              <a:t>para</a:t>
            </a:r>
            <a:r>
              <a:rPr lang="en-US" dirty="0" smtClean="0">
                <a:latin typeface="Century Gothic" pitchFamily="34" charset="0"/>
              </a:rPr>
              <a:t> </a:t>
            </a:r>
            <a:r>
              <a:rPr lang="en-US" dirty="0" err="1" smtClean="0">
                <a:latin typeface="Century Gothic" pitchFamily="34" charset="0"/>
              </a:rPr>
              <a:t>documentos</a:t>
            </a:r>
            <a:endParaRPr lang="en-US" b="1" dirty="0" smtClean="0">
              <a:latin typeface="Century Gothic" pitchFamily="34" charset="0"/>
            </a:endParaRPr>
          </a:p>
          <a:p>
            <a:endParaRPr lang="en-US" sz="1400" b="1" dirty="0">
              <a:latin typeface="Century Gothic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smtClean="0">
                <a:latin typeface="Century Gothic" pitchFamily="34" charset="0"/>
              </a:rPr>
              <a:t>       </a:t>
            </a:r>
            <a:r>
              <a:rPr lang="en-US" sz="2000" dirty="0" smtClean="0">
                <a:effectLst/>
                <a:latin typeface="Century Gothic" pitchFamily="34" charset="0"/>
              </a:rPr>
              <a:t>{</a:t>
            </a:r>
            <a:r>
              <a:rPr lang="en-US" sz="2000" dirty="0" smtClean="0">
                <a:latin typeface="Century Gothic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 smtClean="0">
                <a:effectLst/>
                <a:latin typeface="Century Gothic" pitchFamily="34" charset="0"/>
              </a:rPr>
              <a:t>	_id</a:t>
            </a:r>
            <a:r>
              <a:rPr lang="en-US" sz="2000" dirty="0" smtClean="0">
                <a:solidFill>
                  <a:srgbClr val="666666"/>
                </a:solidFill>
                <a:effectLst/>
                <a:latin typeface="Century Gothic" pitchFamily="34" charset="0"/>
              </a:rPr>
              <a:t>:</a:t>
            </a:r>
            <a:r>
              <a:rPr lang="en-US" sz="2000" dirty="0" smtClean="0">
                <a:latin typeface="Century Gothic" pitchFamily="34" charset="0"/>
              </a:rPr>
              <a:t> </a:t>
            </a:r>
            <a:r>
              <a:rPr lang="en-US" sz="2000" dirty="0" err="1" smtClean="0">
                <a:effectLst/>
                <a:latin typeface="Century Gothic" pitchFamily="34" charset="0"/>
              </a:rPr>
              <a:t>ObjectId</a:t>
            </a:r>
            <a:r>
              <a:rPr lang="en-US" sz="2000" dirty="0" smtClean="0">
                <a:effectLst/>
                <a:latin typeface="Century Gothic" pitchFamily="34" charset="0"/>
              </a:rPr>
              <a:t>(</a:t>
            </a:r>
            <a:r>
              <a:rPr lang="en-US" sz="2000" dirty="0" smtClean="0">
                <a:solidFill>
                  <a:srgbClr val="4070A0"/>
                </a:solidFill>
                <a:effectLst/>
                <a:latin typeface="Century Gothic" pitchFamily="34" charset="0"/>
              </a:rPr>
              <a:t>"5099803df3f4948bd2f98391"</a:t>
            </a:r>
            <a:r>
              <a:rPr lang="en-US" sz="2000" dirty="0" smtClean="0">
                <a:effectLst/>
                <a:latin typeface="Century Gothic" pitchFamily="34" charset="0"/>
              </a:rPr>
              <a:t>),</a:t>
            </a:r>
            <a:r>
              <a:rPr lang="en-US" sz="2000" dirty="0" smtClean="0">
                <a:latin typeface="Century Gothic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effectLst/>
                <a:latin typeface="Century Gothic" pitchFamily="34" charset="0"/>
              </a:rPr>
              <a:t>	</a:t>
            </a:r>
            <a:r>
              <a:rPr lang="en-US" sz="2000" dirty="0" smtClean="0">
                <a:effectLst/>
                <a:latin typeface="Century Gothic" pitchFamily="34" charset="0"/>
              </a:rPr>
              <a:t>name</a:t>
            </a:r>
            <a:r>
              <a:rPr lang="en-US" sz="2000" dirty="0" smtClean="0">
                <a:solidFill>
                  <a:srgbClr val="666666"/>
                </a:solidFill>
                <a:effectLst/>
                <a:latin typeface="Century Gothic" pitchFamily="34" charset="0"/>
              </a:rPr>
              <a:t>:</a:t>
            </a:r>
            <a:r>
              <a:rPr lang="en-US" sz="2000" dirty="0" smtClean="0">
                <a:latin typeface="Century Gothic" pitchFamily="34" charset="0"/>
              </a:rPr>
              <a:t> </a:t>
            </a:r>
            <a:r>
              <a:rPr lang="en-US" sz="2000" dirty="0" smtClean="0">
                <a:effectLst/>
                <a:latin typeface="Century Gothic" pitchFamily="34" charset="0"/>
              </a:rPr>
              <a:t>{</a:t>
            </a:r>
            <a:r>
              <a:rPr lang="en-US" sz="2000" dirty="0" smtClean="0">
                <a:latin typeface="Century Gothic" pitchFamily="34" charset="0"/>
              </a:rPr>
              <a:t> </a:t>
            </a:r>
            <a:r>
              <a:rPr lang="en-US" sz="2000" dirty="0" smtClean="0">
                <a:effectLst/>
                <a:latin typeface="Century Gothic" pitchFamily="34" charset="0"/>
              </a:rPr>
              <a:t>first</a:t>
            </a:r>
            <a:r>
              <a:rPr lang="en-US" sz="2000" dirty="0" smtClean="0">
                <a:solidFill>
                  <a:srgbClr val="666666"/>
                </a:solidFill>
                <a:effectLst/>
                <a:latin typeface="Century Gothic" pitchFamily="34" charset="0"/>
              </a:rPr>
              <a:t>:</a:t>
            </a:r>
            <a:r>
              <a:rPr lang="en-US" sz="2000" dirty="0" smtClean="0">
                <a:latin typeface="Century Gothic" pitchFamily="34" charset="0"/>
              </a:rPr>
              <a:t> </a:t>
            </a:r>
            <a:r>
              <a:rPr lang="en-US" sz="2000" dirty="0" smtClean="0">
                <a:solidFill>
                  <a:srgbClr val="4070A0"/>
                </a:solidFill>
                <a:effectLst/>
                <a:latin typeface="Century Gothic" pitchFamily="34" charset="0"/>
              </a:rPr>
              <a:t>"Alan"</a:t>
            </a:r>
            <a:r>
              <a:rPr lang="en-US" sz="2000" dirty="0" smtClean="0">
                <a:effectLst/>
                <a:latin typeface="Century Gothic" pitchFamily="34" charset="0"/>
              </a:rPr>
              <a:t>,</a:t>
            </a:r>
            <a:r>
              <a:rPr lang="en-US" sz="2000" dirty="0" smtClean="0">
                <a:latin typeface="Century Gothic" pitchFamily="34" charset="0"/>
              </a:rPr>
              <a:t> </a:t>
            </a:r>
            <a:r>
              <a:rPr lang="en-US" sz="2000" dirty="0" smtClean="0">
                <a:effectLst/>
                <a:latin typeface="Century Gothic" pitchFamily="34" charset="0"/>
              </a:rPr>
              <a:t>last</a:t>
            </a:r>
            <a:r>
              <a:rPr lang="en-US" sz="2000" dirty="0" smtClean="0">
                <a:solidFill>
                  <a:srgbClr val="666666"/>
                </a:solidFill>
                <a:effectLst/>
                <a:latin typeface="Century Gothic" pitchFamily="34" charset="0"/>
              </a:rPr>
              <a:t>:</a:t>
            </a:r>
            <a:r>
              <a:rPr lang="en-US" sz="2000" dirty="0" smtClean="0">
                <a:latin typeface="Century Gothic" pitchFamily="34" charset="0"/>
              </a:rPr>
              <a:t> </a:t>
            </a:r>
            <a:r>
              <a:rPr lang="en-US" sz="2000" dirty="0" smtClean="0">
                <a:solidFill>
                  <a:srgbClr val="4070A0"/>
                </a:solidFill>
                <a:effectLst/>
                <a:latin typeface="Century Gothic" pitchFamily="34" charset="0"/>
              </a:rPr>
              <a:t>"Turing"</a:t>
            </a:r>
            <a:r>
              <a:rPr lang="en-US" sz="2000" dirty="0" smtClean="0">
                <a:latin typeface="Century Gothic" pitchFamily="34" charset="0"/>
              </a:rPr>
              <a:t> </a:t>
            </a:r>
            <a:r>
              <a:rPr lang="en-US" sz="2000" dirty="0" smtClean="0">
                <a:effectLst/>
                <a:latin typeface="Century Gothic" pitchFamily="34" charset="0"/>
              </a:rPr>
              <a:t>},</a:t>
            </a:r>
            <a:r>
              <a:rPr lang="en-US" sz="2000" dirty="0" smtClean="0">
                <a:latin typeface="Century Gothic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effectLst/>
                <a:latin typeface="Century Gothic" pitchFamily="34" charset="0"/>
              </a:rPr>
              <a:t>	</a:t>
            </a:r>
            <a:r>
              <a:rPr lang="en-US" sz="2000" dirty="0" smtClean="0">
                <a:effectLst/>
                <a:latin typeface="Century Gothic" pitchFamily="34" charset="0"/>
              </a:rPr>
              <a:t>birth</a:t>
            </a:r>
            <a:r>
              <a:rPr lang="en-US" sz="2000" dirty="0" smtClean="0">
                <a:solidFill>
                  <a:srgbClr val="666666"/>
                </a:solidFill>
                <a:effectLst/>
                <a:latin typeface="Century Gothic" pitchFamily="34" charset="0"/>
              </a:rPr>
              <a:t>:</a:t>
            </a:r>
            <a:r>
              <a:rPr lang="en-US" sz="2000" dirty="0" smtClean="0">
                <a:latin typeface="Century Gothic" pitchFamily="34" charset="0"/>
              </a:rPr>
              <a:t> </a:t>
            </a:r>
            <a:r>
              <a:rPr lang="en-US" sz="2000" b="1" dirty="0" smtClean="0">
                <a:solidFill>
                  <a:srgbClr val="007020"/>
                </a:solidFill>
                <a:effectLst/>
                <a:latin typeface="Century Gothic" pitchFamily="34" charset="0"/>
              </a:rPr>
              <a:t>new</a:t>
            </a:r>
            <a:r>
              <a:rPr lang="en-US" sz="2000" dirty="0" smtClean="0">
                <a:latin typeface="Century Gothic" pitchFamily="34" charset="0"/>
              </a:rPr>
              <a:t> </a:t>
            </a:r>
            <a:r>
              <a:rPr lang="en-US" sz="2000" dirty="0" smtClean="0">
                <a:solidFill>
                  <a:srgbClr val="007020"/>
                </a:solidFill>
                <a:effectLst/>
                <a:latin typeface="Century Gothic" pitchFamily="34" charset="0"/>
              </a:rPr>
              <a:t>Date</a:t>
            </a:r>
            <a:r>
              <a:rPr lang="en-US" sz="2000" dirty="0" smtClean="0">
                <a:effectLst/>
                <a:latin typeface="Century Gothic" pitchFamily="34" charset="0"/>
              </a:rPr>
              <a:t>(</a:t>
            </a:r>
            <a:r>
              <a:rPr lang="en-US" sz="2000" dirty="0" smtClean="0">
                <a:solidFill>
                  <a:srgbClr val="4070A0"/>
                </a:solidFill>
                <a:effectLst/>
                <a:latin typeface="Century Gothic" pitchFamily="34" charset="0"/>
              </a:rPr>
              <a:t>'Jun 23, 1912'</a:t>
            </a:r>
            <a:r>
              <a:rPr lang="en-US" sz="2000" dirty="0" smtClean="0">
                <a:effectLst/>
                <a:latin typeface="Century Gothic" pitchFamily="34" charset="0"/>
              </a:rPr>
              <a:t>),</a:t>
            </a:r>
            <a:r>
              <a:rPr lang="en-US" sz="2000" dirty="0" smtClean="0">
                <a:latin typeface="Century Gothic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effectLst/>
                <a:latin typeface="Century Gothic" pitchFamily="34" charset="0"/>
              </a:rPr>
              <a:t>	</a:t>
            </a:r>
            <a:r>
              <a:rPr lang="en-US" sz="2000" dirty="0" smtClean="0">
                <a:effectLst/>
                <a:latin typeface="Century Gothic" pitchFamily="34" charset="0"/>
              </a:rPr>
              <a:t>death</a:t>
            </a:r>
            <a:r>
              <a:rPr lang="en-US" sz="2000" dirty="0" smtClean="0">
                <a:solidFill>
                  <a:srgbClr val="666666"/>
                </a:solidFill>
                <a:effectLst/>
                <a:latin typeface="Century Gothic" pitchFamily="34" charset="0"/>
              </a:rPr>
              <a:t>:</a:t>
            </a:r>
            <a:r>
              <a:rPr lang="en-US" sz="2000" dirty="0" smtClean="0">
                <a:latin typeface="Century Gothic" pitchFamily="34" charset="0"/>
              </a:rPr>
              <a:t> </a:t>
            </a:r>
            <a:r>
              <a:rPr lang="en-US" sz="2000" b="1" dirty="0" smtClean="0">
                <a:solidFill>
                  <a:srgbClr val="007020"/>
                </a:solidFill>
                <a:effectLst/>
                <a:latin typeface="Century Gothic" pitchFamily="34" charset="0"/>
              </a:rPr>
              <a:t>new</a:t>
            </a:r>
            <a:r>
              <a:rPr lang="en-US" sz="2000" dirty="0" smtClean="0">
                <a:latin typeface="Century Gothic" pitchFamily="34" charset="0"/>
              </a:rPr>
              <a:t> </a:t>
            </a:r>
            <a:r>
              <a:rPr lang="en-US" sz="2000" dirty="0" smtClean="0">
                <a:solidFill>
                  <a:srgbClr val="007020"/>
                </a:solidFill>
                <a:effectLst/>
                <a:latin typeface="Century Gothic" pitchFamily="34" charset="0"/>
              </a:rPr>
              <a:t>Date</a:t>
            </a:r>
            <a:r>
              <a:rPr lang="en-US" sz="2000" dirty="0" smtClean="0">
                <a:effectLst/>
                <a:latin typeface="Century Gothic" pitchFamily="34" charset="0"/>
              </a:rPr>
              <a:t>(</a:t>
            </a:r>
            <a:r>
              <a:rPr lang="en-US" sz="2000" dirty="0" smtClean="0">
                <a:solidFill>
                  <a:srgbClr val="4070A0"/>
                </a:solidFill>
                <a:effectLst/>
                <a:latin typeface="Century Gothic" pitchFamily="34" charset="0"/>
              </a:rPr>
              <a:t>'Jun 07, 1954'</a:t>
            </a:r>
            <a:r>
              <a:rPr lang="en-US" sz="2000" dirty="0" smtClean="0">
                <a:effectLst/>
                <a:latin typeface="Century Gothic" pitchFamily="34" charset="0"/>
              </a:rPr>
              <a:t>),</a:t>
            </a:r>
            <a:r>
              <a:rPr lang="en-US" sz="2000" dirty="0" smtClean="0">
                <a:latin typeface="Century Gothic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effectLst/>
                <a:latin typeface="Century Gothic" pitchFamily="34" charset="0"/>
              </a:rPr>
              <a:t>	</a:t>
            </a:r>
            <a:r>
              <a:rPr lang="en-US" sz="2000" dirty="0" err="1" smtClean="0">
                <a:effectLst/>
                <a:latin typeface="Century Gothic" pitchFamily="34" charset="0"/>
              </a:rPr>
              <a:t>contribs</a:t>
            </a:r>
            <a:r>
              <a:rPr lang="en-US" sz="2000" dirty="0" smtClean="0">
                <a:solidFill>
                  <a:srgbClr val="666666"/>
                </a:solidFill>
                <a:effectLst/>
                <a:latin typeface="Century Gothic" pitchFamily="34" charset="0"/>
              </a:rPr>
              <a:t>:</a:t>
            </a:r>
            <a:r>
              <a:rPr lang="en-US" sz="2000" dirty="0" smtClean="0">
                <a:latin typeface="Century Gothic" pitchFamily="34" charset="0"/>
              </a:rPr>
              <a:t> </a:t>
            </a:r>
            <a:r>
              <a:rPr lang="en-US" sz="2000" dirty="0" smtClean="0">
                <a:effectLst/>
                <a:latin typeface="Century Gothic" pitchFamily="34" charset="0"/>
              </a:rPr>
              <a:t>[</a:t>
            </a:r>
            <a:r>
              <a:rPr lang="en-US" sz="2000" dirty="0" smtClean="0">
                <a:latin typeface="Century Gothic" pitchFamily="34" charset="0"/>
              </a:rPr>
              <a:t> </a:t>
            </a:r>
            <a:r>
              <a:rPr lang="en-US" sz="2000" dirty="0" smtClean="0">
                <a:solidFill>
                  <a:srgbClr val="4070A0"/>
                </a:solidFill>
                <a:effectLst/>
                <a:latin typeface="Century Gothic" pitchFamily="34" charset="0"/>
              </a:rPr>
              <a:t>"Turing machine"</a:t>
            </a:r>
            <a:r>
              <a:rPr lang="en-US" sz="2000" dirty="0" smtClean="0">
                <a:effectLst/>
                <a:latin typeface="Century Gothic" pitchFamily="34" charset="0"/>
              </a:rPr>
              <a:t>,</a:t>
            </a:r>
            <a:r>
              <a:rPr lang="en-US" sz="2000" dirty="0" smtClean="0">
                <a:latin typeface="Century Gothic" pitchFamily="34" charset="0"/>
              </a:rPr>
              <a:t> </a:t>
            </a:r>
            <a:r>
              <a:rPr lang="en-US" sz="2000" dirty="0" smtClean="0">
                <a:solidFill>
                  <a:srgbClr val="4070A0"/>
                </a:solidFill>
                <a:effectLst/>
                <a:latin typeface="Century Gothic" pitchFamily="34" charset="0"/>
              </a:rPr>
              <a:t>"Turing test"</a:t>
            </a:r>
            <a:r>
              <a:rPr lang="en-US" sz="2000" dirty="0" smtClean="0">
                <a:effectLst/>
                <a:latin typeface="Century Gothic" pitchFamily="34" charset="0"/>
              </a:rPr>
              <a:t>,</a:t>
            </a:r>
            <a:r>
              <a:rPr lang="en-US" sz="2000" dirty="0" smtClean="0">
                <a:latin typeface="Century Gothic" pitchFamily="34" charset="0"/>
              </a:rPr>
              <a:t> </a:t>
            </a:r>
            <a:r>
              <a:rPr lang="en-US" sz="2000" dirty="0" smtClean="0">
                <a:solidFill>
                  <a:srgbClr val="4070A0"/>
                </a:solidFill>
                <a:effectLst/>
                <a:latin typeface="Century Gothic" pitchFamily="34" charset="0"/>
              </a:rPr>
              <a:t>"</a:t>
            </a:r>
            <a:r>
              <a:rPr lang="en-US" sz="2000" dirty="0" err="1" smtClean="0">
                <a:solidFill>
                  <a:srgbClr val="4070A0"/>
                </a:solidFill>
                <a:effectLst/>
                <a:latin typeface="Century Gothic" pitchFamily="34" charset="0"/>
              </a:rPr>
              <a:t>Turingery</a:t>
            </a:r>
            <a:r>
              <a:rPr lang="en-US" sz="2000" dirty="0" smtClean="0">
                <a:solidFill>
                  <a:srgbClr val="4070A0"/>
                </a:solidFill>
                <a:effectLst/>
                <a:latin typeface="Century Gothic" pitchFamily="34" charset="0"/>
              </a:rPr>
              <a:t>"</a:t>
            </a:r>
            <a:r>
              <a:rPr lang="en-US" sz="2000" dirty="0" smtClean="0">
                <a:latin typeface="Century Gothic" pitchFamily="34" charset="0"/>
              </a:rPr>
              <a:t> </a:t>
            </a:r>
            <a:r>
              <a:rPr lang="en-US" sz="2000" dirty="0" smtClean="0">
                <a:effectLst/>
                <a:latin typeface="Century Gothic" pitchFamily="34" charset="0"/>
              </a:rPr>
              <a:t>],</a:t>
            </a:r>
            <a:r>
              <a:rPr lang="en-US" sz="2000" dirty="0" smtClean="0">
                <a:latin typeface="Century Gothic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effectLst/>
                <a:latin typeface="Century Gothic" pitchFamily="34" charset="0"/>
              </a:rPr>
              <a:t>	</a:t>
            </a:r>
            <a:r>
              <a:rPr lang="en-US" sz="2000" dirty="0" smtClean="0">
                <a:effectLst/>
                <a:latin typeface="Century Gothic" pitchFamily="34" charset="0"/>
              </a:rPr>
              <a:t>views</a:t>
            </a:r>
            <a:r>
              <a:rPr lang="en-US" sz="2000" dirty="0" smtClean="0">
                <a:latin typeface="Century Gothic" pitchFamily="34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effectLst/>
                <a:latin typeface="Century Gothic" pitchFamily="34" charset="0"/>
              </a:rPr>
              <a:t>:</a:t>
            </a:r>
            <a:r>
              <a:rPr lang="en-US" sz="2000" dirty="0" smtClean="0">
                <a:latin typeface="Century Gothic" pitchFamily="34" charset="0"/>
              </a:rPr>
              <a:t> </a:t>
            </a:r>
            <a:r>
              <a:rPr lang="en-US" sz="2000" dirty="0" err="1" smtClean="0">
                <a:effectLst/>
                <a:latin typeface="Century Gothic" pitchFamily="34" charset="0"/>
              </a:rPr>
              <a:t>NumberLong</a:t>
            </a:r>
            <a:r>
              <a:rPr lang="en-US" sz="2000" dirty="0" smtClean="0">
                <a:effectLst/>
                <a:latin typeface="Century Gothic" pitchFamily="34" charset="0"/>
              </a:rPr>
              <a:t>(</a:t>
            </a:r>
            <a:r>
              <a:rPr lang="en-US" sz="2000" dirty="0" smtClean="0">
                <a:solidFill>
                  <a:srgbClr val="208050"/>
                </a:solidFill>
                <a:effectLst/>
                <a:latin typeface="Century Gothic" pitchFamily="34" charset="0"/>
              </a:rPr>
              <a:t>1250000</a:t>
            </a:r>
            <a:r>
              <a:rPr lang="en-US" sz="2000" dirty="0" smtClean="0">
                <a:effectLst/>
                <a:latin typeface="Century Gothic" pitchFamily="34" charset="0"/>
              </a:rPr>
              <a:t>)</a:t>
            </a:r>
            <a:r>
              <a:rPr lang="en-US" sz="2000" dirty="0" smtClean="0">
                <a:latin typeface="Century Gothic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 smtClean="0">
                <a:effectLst/>
                <a:latin typeface="Century Gothic" pitchFamily="34" charset="0"/>
              </a:rPr>
              <a:t>}</a:t>
            </a:r>
            <a:endParaRPr lang="en-US" sz="20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63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Century Gothic" pitchFamily="34" charset="0"/>
              </a:rPr>
              <a:t>Collection</a:t>
            </a:r>
            <a:endParaRPr lang="pt-BR" dirty="0">
              <a:latin typeface="Century Gothic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83" y="2814543"/>
            <a:ext cx="5913633" cy="291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043608" y="1628800"/>
            <a:ext cx="4052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latin typeface="Century Gothic" pitchFamily="34" charset="0"/>
              </a:rPr>
              <a:t>Conjunto de documentos</a:t>
            </a:r>
            <a:endParaRPr lang="pt-BR" sz="24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Century Gothic" pitchFamily="34" charset="0"/>
              </a:rPr>
              <a:t>Database</a:t>
            </a:r>
            <a:endParaRPr lang="pt-BR" dirty="0">
              <a:latin typeface="Century Gothic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 smtClean="0">
                <a:latin typeface="Century Gothic" pitchFamily="34" charset="0"/>
              </a:rPr>
              <a:t>Conjunto de </a:t>
            </a:r>
            <a:r>
              <a:rPr lang="pt-BR" sz="2400" dirty="0" err="1" smtClean="0">
                <a:latin typeface="Century Gothic" pitchFamily="34" charset="0"/>
              </a:rPr>
              <a:t>collections</a:t>
            </a:r>
            <a:r>
              <a:rPr lang="pt-BR" sz="2400" dirty="0" smtClean="0">
                <a:latin typeface="Century Gothic" pitchFamily="34" charset="0"/>
              </a:rPr>
              <a:t>.</a:t>
            </a:r>
          </a:p>
          <a:p>
            <a:r>
              <a:rPr lang="pt-BR" sz="2400" dirty="0" smtClean="0">
                <a:latin typeface="Century Gothic" pitchFamily="34" charset="0"/>
              </a:rPr>
              <a:t>Para selecionar um </a:t>
            </a:r>
            <a:r>
              <a:rPr lang="pt-BR" sz="2400" dirty="0" err="1" smtClean="0">
                <a:latin typeface="Century Gothic" pitchFamily="34" charset="0"/>
              </a:rPr>
              <a:t>database</a:t>
            </a:r>
            <a:r>
              <a:rPr lang="pt-BR" sz="2400" dirty="0" smtClean="0">
                <a:latin typeface="Century Gothic" pitchFamily="34" charset="0"/>
              </a:rPr>
              <a:t> diferente usar o comando “</a:t>
            </a:r>
            <a:r>
              <a:rPr lang="pt-BR" sz="2400" i="1" dirty="0" smtClean="0">
                <a:latin typeface="Century Gothic" pitchFamily="34" charset="0"/>
              </a:rPr>
              <a:t>use </a:t>
            </a:r>
            <a:r>
              <a:rPr lang="pt-BR" sz="2400" i="1" dirty="0" err="1" smtClean="0">
                <a:latin typeface="Century Gothic" pitchFamily="34" charset="0"/>
              </a:rPr>
              <a:t>databaseName</a:t>
            </a:r>
            <a:r>
              <a:rPr lang="pt-BR" sz="2400" i="1" dirty="0" smtClean="0">
                <a:latin typeface="Century Gothic" pitchFamily="34" charset="0"/>
              </a:rPr>
              <a:t>”</a:t>
            </a:r>
          </a:p>
          <a:p>
            <a:r>
              <a:rPr lang="pt-BR" sz="2400" dirty="0" smtClean="0">
                <a:latin typeface="Century Gothic" pitchFamily="34" charset="0"/>
              </a:rPr>
              <a:t>Se a </a:t>
            </a:r>
            <a:r>
              <a:rPr lang="pt-BR" sz="2400" dirty="0" err="1" smtClean="0">
                <a:latin typeface="Century Gothic" pitchFamily="34" charset="0"/>
              </a:rPr>
              <a:t>database</a:t>
            </a:r>
            <a:r>
              <a:rPr lang="pt-BR" sz="2400" dirty="0" smtClean="0">
                <a:latin typeface="Century Gothic" pitchFamily="34" charset="0"/>
              </a:rPr>
              <a:t> não existe, ela será criada quando dados forem inseridos nela:</a:t>
            </a:r>
          </a:p>
          <a:p>
            <a:pPr marL="0" indent="0">
              <a:buNone/>
            </a:pPr>
            <a:r>
              <a:rPr lang="en-US" sz="2400" i="1" dirty="0" smtClean="0">
                <a:latin typeface="Century Gothic" pitchFamily="34" charset="0"/>
              </a:rPr>
              <a:t>	</a:t>
            </a:r>
            <a:r>
              <a:rPr lang="en-US" sz="2400" b="1" i="1" dirty="0" smtClean="0">
                <a:latin typeface="Century Gothic" pitchFamily="34" charset="0"/>
              </a:rPr>
              <a:t>“use </a:t>
            </a:r>
            <a:r>
              <a:rPr lang="en-US" sz="2400" b="1" i="1" dirty="0" err="1" smtClean="0">
                <a:latin typeface="Century Gothic" pitchFamily="34" charset="0"/>
              </a:rPr>
              <a:t>myNewDB</a:t>
            </a:r>
            <a:endParaRPr lang="en-US" sz="2400" b="1" i="1" dirty="0" smtClean="0">
              <a:latin typeface="Century Gothic" pitchFamily="34" charset="0"/>
            </a:endParaRPr>
          </a:p>
          <a:p>
            <a:pPr marL="0" indent="0">
              <a:buNone/>
            </a:pPr>
            <a:r>
              <a:rPr lang="en-US" sz="2400" b="1" i="1" dirty="0" smtClean="0">
                <a:latin typeface="Century Gothic" pitchFamily="34" charset="0"/>
              </a:rPr>
              <a:t> 	 db.myNewCollection1.insertOne( { x: 1 } )”</a:t>
            </a:r>
          </a:p>
          <a:p>
            <a:r>
              <a:rPr lang="en-US" sz="2400" dirty="0" smtClean="0">
                <a:latin typeface="Century Gothic" pitchFamily="34" charset="0"/>
              </a:rPr>
              <a:t>O </a:t>
            </a:r>
            <a:r>
              <a:rPr lang="en-US" sz="2400" dirty="0" err="1" smtClean="0">
                <a:latin typeface="Century Gothic" pitchFamily="34" charset="0"/>
              </a:rPr>
              <a:t>segundo</a:t>
            </a: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400" dirty="0" err="1" smtClean="0">
                <a:latin typeface="Century Gothic" pitchFamily="34" charset="0"/>
              </a:rPr>
              <a:t>comando</a:t>
            </a: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400" dirty="0" err="1" smtClean="0">
                <a:latin typeface="Century Gothic" pitchFamily="34" charset="0"/>
              </a:rPr>
              <a:t>cria</a:t>
            </a: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400" dirty="0" err="1" smtClean="0">
                <a:latin typeface="Century Gothic" pitchFamily="34" charset="0"/>
              </a:rPr>
              <a:t>uma</a:t>
            </a:r>
            <a:r>
              <a:rPr lang="en-US" sz="2400" dirty="0" smtClean="0">
                <a:latin typeface="Century Gothic" pitchFamily="34" charset="0"/>
              </a:rPr>
              <a:t> collection </a:t>
            </a:r>
            <a:r>
              <a:rPr lang="en-US" sz="2400" dirty="0" err="1" smtClean="0">
                <a:latin typeface="Century Gothic" pitchFamily="34" charset="0"/>
              </a:rPr>
              <a:t>chamada</a:t>
            </a: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400" i="1" dirty="0" err="1" smtClean="0">
                <a:latin typeface="Century Gothic" pitchFamily="34" charset="0"/>
              </a:rPr>
              <a:t>myNewCollection</a:t>
            </a:r>
            <a:r>
              <a:rPr lang="en-US" sz="2400" dirty="0" smtClean="0">
                <a:latin typeface="Century Gothic" pitchFamily="34" charset="0"/>
              </a:rPr>
              <a:t> e </a:t>
            </a:r>
            <a:r>
              <a:rPr lang="en-US" sz="2400" dirty="0" err="1" smtClean="0">
                <a:latin typeface="Century Gothic" pitchFamily="34" charset="0"/>
              </a:rPr>
              <a:t>insere</a:t>
            </a:r>
            <a:r>
              <a:rPr lang="en-US" sz="2400" dirty="0" smtClean="0">
                <a:latin typeface="Century Gothic" pitchFamily="34" charset="0"/>
              </a:rPr>
              <a:t> um </a:t>
            </a:r>
            <a:r>
              <a:rPr lang="en-US" sz="2400" dirty="0" err="1" smtClean="0">
                <a:latin typeface="Century Gothic" pitchFamily="34" charset="0"/>
              </a:rPr>
              <a:t>documento</a:t>
            </a: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400" dirty="0" err="1" smtClean="0">
                <a:latin typeface="Century Gothic" pitchFamily="34" charset="0"/>
              </a:rPr>
              <a:t>nela</a:t>
            </a:r>
            <a:r>
              <a:rPr lang="en-US" sz="2400" dirty="0" smtClean="0">
                <a:latin typeface="Century Gothic" pitchFamily="34" charset="0"/>
              </a:rPr>
              <a:t>.</a:t>
            </a:r>
          </a:p>
          <a:p>
            <a:r>
              <a:rPr lang="en-US" sz="2400" dirty="0" smtClean="0">
                <a:latin typeface="Century Gothic" pitchFamily="34" charset="0"/>
              </a:rPr>
              <a:t>No </a:t>
            </a:r>
            <a:r>
              <a:rPr lang="en-US" sz="2400" dirty="0" err="1" smtClean="0">
                <a:latin typeface="Century Gothic" pitchFamily="34" charset="0"/>
              </a:rPr>
              <a:t>fim</a:t>
            </a: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400" dirty="0" err="1" smtClean="0">
                <a:latin typeface="Century Gothic" pitchFamily="34" charset="0"/>
              </a:rPr>
              <a:t>essa</a:t>
            </a:r>
            <a:r>
              <a:rPr lang="en-US" sz="2400" dirty="0" smtClean="0">
                <a:latin typeface="Century Gothic" pitchFamily="34" charset="0"/>
              </a:rPr>
              <a:t> collection é </a:t>
            </a:r>
            <a:r>
              <a:rPr lang="en-US" sz="2400" dirty="0" err="1" smtClean="0">
                <a:latin typeface="Century Gothic" pitchFamily="34" charset="0"/>
              </a:rPr>
              <a:t>adicionada</a:t>
            </a:r>
            <a:r>
              <a:rPr lang="en-US" sz="2400" dirty="0" smtClean="0">
                <a:latin typeface="Century Gothic" pitchFamily="34" charset="0"/>
              </a:rPr>
              <a:t> à database </a:t>
            </a:r>
            <a:r>
              <a:rPr lang="en-US" sz="2400" i="1" dirty="0" err="1" smtClean="0">
                <a:latin typeface="Century Gothic" pitchFamily="34" charset="0"/>
              </a:rPr>
              <a:t>myNewDB</a:t>
            </a:r>
            <a:r>
              <a:rPr lang="en-US" sz="2400" i="1" dirty="0" smtClean="0">
                <a:latin typeface="Century Gothic" pitchFamily="34" charset="0"/>
              </a:rPr>
              <a:t>.</a:t>
            </a:r>
            <a:endParaRPr lang="pt-BR" sz="24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062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127</Words>
  <Application>Microsoft Office PowerPoint</Application>
  <PresentationFormat>Apresentação na tela (4:3)</PresentationFormat>
  <Paragraphs>54</Paragraphs>
  <Slides>6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Bancos NoSQL</vt:lpstr>
      <vt:lpstr>Document store</vt:lpstr>
      <vt:lpstr>Document store</vt:lpstr>
      <vt:lpstr>Document store</vt:lpstr>
      <vt:lpstr>Collection</vt:lpstr>
      <vt:lpstr>Database</vt:lpstr>
    </vt:vector>
  </TitlesOfParts>
  <Company>Embraer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Bancos NoSQL</dc:title>
  <dc:creator>ANDRE LUIZ DA SILVA VAILLANT JUNIOR</dc:creator>
  <cp:lastModifiedBy>ANDRE LUIZ DA SILVA VAILLANT JUNIOR</cp:lastModifiedBy>
  <cp:revision>6</cp:revision>
  <dcterms:created xsi:type="dcterms:W3CDTF">2018-08-28T12:28:54Z</dcterms:created>
  <dcterms:modified xsi:type="dcterms:W3CDTF">2018-08-28T16:37:37Z</dcterms:modified>
</cp:coreProperties>
</file>