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1" r:id="rId3"/>
    <p:sldId id="286" r:id="rId4"/>
    <p:sldId id="258" r:id="rId5"/>
    <p:sldId id="272" r:id="rId6"/>
    <p:sldId id="287" r:id="rId7"/>
    <p:sldId id="288" r:id="rId8"/>
    <p:sldId id="290" r:id="rId9"/>
    <p:sldId id="289" r:id="rId10"/>
    <p:sldId id="296" r:id="rId11"/>
    <p:sldId id="292" r:id="rId12"/>
    <p:sldId id="293" r:id="rId13"/>
    <p:sldId id="295" r:id="rId14"/>
    <p:sldId id="291" r:id="rId15"/>
    <p:sldId id="297" r:id="rId16"/>
    <p:sldId id="300" r:id="rId17"/>
    <p:sldId id="298" r:id="rId18"/>
    <p:sldId id="299" r:id="rId19"/>
    <p:sldId id="30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CFF"/>
    <a:srgbClr val="00BB38"/>
    <a:srgbClr val="F97670"/>
    <a:srgbClr val="5E71FC"/>
    <a:srgbClr val="D43226"/>
    <a:srgbClr val="115BA1"/>
    <a:srgbClr val="2C88D9"/>
    <a:srgbClr val="FFFFFF"/>
    <a:srgbClr val="17D399"/>
    <a:srgbClr val="52C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3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A77183-431C-4973-8014-B5D8A4A83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89BAD7-B878-4487-853E-557F35F543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8590-D965-48BC-8DC5-4347023269DF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4B7E16-E544-4B89-99E7-43BF25C529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E3A4EF-98C0-4A1C-A873-FF8D23718D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FB5B-EA34-4BA4-8A45-830613FBBD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434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B5D3F-6FAA-48BF-8643-A11BF9BA4486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BF5D8-70BE-436F-8412-2BC339C10C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5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37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39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92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218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97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9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1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73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16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42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1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F5D8-70BE-436F-8412-2BC339C10CC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44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93E0-3687-49D9-96EA-10E5F07CA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60C9E-8950-4873-8284-C7175B4E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87E11-891F-4317-BC92-9F9A8F53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69E5-CBB8-4989-8BAB-9E3411AE197A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16A1D-BB95-48F5-8C27-711142FA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1D76D-4DDA-4C96-BF21-32CA24D6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4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15B30-0D7F-435D-A68B-ECC94F37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E6AE43-5D33-46AC-8194-0C4F95722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F0C55B-29F4-41B7-A8DD-2F99B4A9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FDC-BC75-4348-AE47-16BA638C1D57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A93BBD-637E-4067-AD95-33C0C684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1D082-521E-480C-8A43-0617E01C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01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053F7E-47F1-4BEC-B354-FB146A00C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B7731-622C-43BB-A56D-ABF68DA9F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891C0-CC6E-471B-BF1C-BBA517E1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A26-D282-4398-A625-775F17FB1843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08F90-FD8C-419C-8D76-A8ABA1A2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B1AEAC-4FFA-4FFC-8049-A6C2DB60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8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C20EC-7E8B-4D7D-916B-3A880126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25320-088A-4168-9BB4-1A30D2E6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E26DC-48E3-4D86-8FA8-3ABB393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6DBB-2206-4C31-9874-A1D4FAA3684D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AE3DC-B9B3-4BAA-97C4-FFE0180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A7613-1F50-4E68-8007-92C93CFC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5CC41-8E4A-4C8B-8CC6-2659BC09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31669-5DEC-4FA0-A299-84E0131B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C7749D-5DBA-45DA-9DBA-87BDFEC1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64AD-DDB4-4E7A-B50B-8DABF4A4523B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E3328-8E7F-44AB-A292-80318B3C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3A57B-D60C-4585-9175-DD31DD4B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2228-BF49-4EF3-BF99-4E876C1A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99483-C699-41F2-ACB6-9F746AFF6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8EF13B-1FD8-4176-9F3F-CD17FB16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8779DC-E882-4FC1-BD8F-89F20B2F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7E0-0A24-4E60-923F-0A834C95A9AC}" type="datetime1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049D6-BF06-4130-8362-329F2FB7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78A8C-DCBE-4F27-8057-99D6FED4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10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ECC1-6039-42CE-97FA-748B6B5A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028D9D-A350-4080-94E8-B06F08BB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8A8082-C407-4714-889F-56F36A7B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A7F4C3-4A77-495F-8FF0-FC3EB110A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C808F4-FE70-44A2-AEB6-B9D45390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B6BD61-1208-4180-9EDC-E73A19A3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C07C-7087-4283-B786-5140D548BCD0}" type="datetime1">
              <a:rPr lang="pt-BR" smtClean="0"/>
              <a:t>15/12/2021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7E629D-5179-4867-99A1-A57CE09C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F8205C-24CE-432A-88B5-C6C0CB76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552C-32C3-4B0C-AC1D-D6BE450A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2B4125-0FD7-48C2-B4FD-935F112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B3E4-4EF9-4566-BDFC-FC2BDA093715}" type="datetime1">
              <a:rPr lang="pt-BR" smtClean="0"/>
              <a:t>15/12/2021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3E47F7-0EE9-4960-BF6A-B748A6E1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FC000D-D33F-4F05-9482-46CDDCB6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3C6ED3-6B3E-4737-ADC2-332B2407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D257-45B4-44B8-98BB-8F999043FB14}" type="datetime1">
              <a:rPr lang="pt-BR" smtClean="0"/>
              <a:t>15/12/2021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64C779-3A01-4C9A-A80E-87D6E8B0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405169-30F8-4090-B698-F3BECC2A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9E063-24A3-4118-85B2-DC6EFA2B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D5F6D-1A29-49F9-95DB-D43C6BA4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42975F-5A39-49FC-BE2B-D6E3A315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7FCBD1-6B4D-417A-A92A-8AB8F31A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D0E2-D061-46A3-AAC1-BE8D1CDDE232}" type="datetime1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A2EED-BE00-486D-9282-1CA6B2D5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7CA797-E2C8-4863-A1CD-B4CC2640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1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A84D3-F2C7-4A1D-8AD4-911FD736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B02587-95F6-4F75-AD2C-6ACF01E28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8999C3-CD0B-4721-AD3C-764D022A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7398BF-782A-43EB-993D-34CE3E20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F6A-EDDE-4FDB-BC0B-49B2FA97E358}" type="datetime1">
              <a:rPr lang="pt-BR" smtClean="0"/>
              <a:t>15/12/2021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48AEBB-D430-4BE0-8B99-0C28E4A1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FDA2E-C101-48A2-8605-270E495B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66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E5ADEC-8DA2-4713-B3AB-34696316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861EA1-87ED-4BE6-9C6D-BFDFECA65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C0279B-43D9-4DE0-9C40-A652A2D13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2C06-80BA-4B5A-8507-4DB49DD26EB1}" type="datetime1">
              <a:rPr lang="pt-BR" smtClean="0"/>
              <a:t>15/12/2021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998CC-C0A6-414D-B198-26F846728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3E045-1B11-465E-A106-889F6F1F2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5568-1E41-4527-836A-E3F175CF6F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3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7D2D9C-38D5-4A6C-B18A-B673C65FB472}"/>
              </a:ext>
            </a:extLst>
          </p:cNvPr>
          <p:cNvSpPr txBox="1"/>
          <p:nvPr/>
        </p:nvSpPr>
        <p:spPr>
          <a:xfrm>
            <a:off x="1750423" y="1712942"/>
            <a:ext cx="86911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LOGÍSTICA DE ENTREGAS NO E-COMMERCE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2FA984-2C5B-4C60-9E56-05CC4AFE9004}"/>
              </a:ext>
            </a:extLst>
          </p:cNvPr>
          <p:cNvSpPr txBox="1"/>
          <p:nvPr/>
        </p:nvSpPr>
        <p:spPr>
          <a:xfrm>
            <a:off x="8900123" y="5734487"/>
            <a:ext cx="3082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Arial Nova" panose="020B0604020202020204" pitchFamily="34" charset="0"/>
              </a:rPr>
              <a:t>Caroline Schwaizer Silveira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Arial Nova" panose="020B0604020202020204" pitchFamily="34" charset="0"/>
              </a:rPr>
              <a:t>Mateus Both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Arial Nova" panose="020B0604020202020204" pitchFamily="34" charset="0"/>
              </a:rPr>
              <a:t>Pedro Vargas Fernandes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DFE7CAE-B59D-48D0-BA54-D060FBFD5627}"/>
              </a:ext>
            </a:extLst>
          </p:cNvPr>
          <p:cNvGrpSpPr/>
          <p:nvPr/>
        </p:nvGrpSpPr>
        <p:grpSpPr>
          <a:xfrm>
            <a:off x="600892" y="4049839"/>
            <a:ext cx="3008813" cy="2478428"/>
            <a:chOff x="600892" y="4049839"/>
            <a:chExt cx="3008813" cy="2478428"/>
          </a:xfrm>
        </p:grpSpPr>
        <p:pic>
          <p:nvPicPr>
            <p:cNvPr id="6" name="Gráfico 5" descr="Caminhão com preenchimento sólido">
              <a:extLst>
                <a:ext uri="{FF2B5EF4-FFF2-40B4-BE49-F238E27FC236}">
                  <a16:creationId xmlns:a16="http://schemas.microsoft.com/office/drawing/2014/main" id="{ED9A482B-02EC-448F-802D-6DC96C988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3222" y="4370719"/>
              <a:ext cx="1770017" cy="1770017"/>
            </a:xfrm>
            <a:prstGeom prst="rect">
              <a:avLst/>
            </a:prstGeom>
          </p:spPr>
        </p:pic>
        <p:pic>
          <p:nvPicPr>
            <p:cNvPr id="22" name="Gráfico 21" descr="Seta de linha: curva no sentido anti-horário com preenchimento sólido">
              <a:extLst>
                <a:ext uri="{FF2B5EF4-FFF2-40B4-BE49-F238E27FC236}">
                  <a16:creationId xmlns:a16="http://schemas.microsoft.com/office/drawing/2014/main" id="{EAC8C78B-7833-40C0-9F8F-E370CBD28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885639">
              <a:off x="2695305" y="4049839"/>
              <a:ext cx="914400" cy="914400"/>
            </a:xfrm>
            <a:prstGeom prst="rect">
              <a:avLst/>
            </a:prstGeom>
          </p:spPr>
        </p:pic>
        <p:pic>
          <p:nvPicPr>
            <p:cNvPr id="25" name="Gráfico 24" descr="Seta de linha: curva no sentido anti-horário com preenchimento sólido">
              <a:extLst>
                <a:ext uri="{FF2B5EF4-FFF2-40B4-BE49-F238E27FC236}">
                  <a16:creationId xmlns:a16="http://schemas.microsoft.com/office/drawing/2014/main" id="{70114B96-A23F-4178-8FF9-F0593A604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885639" flipH="1" flipV="1">
              <a:off x="600892" y="561386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99F383-50ED-445E-9A8B-D1EACC7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5568-1E41-4527-836A-E3F175CF6F2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8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TÉCNICAS APLICADAS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525E90-091A-4793-9812-EA21F49BCD5A}"/>
              </a:ext>
            </a:extLst>
          </p:cNvPr>
          <p:cNvSpPr txBox="1"/>
          <p:nvPr/>
        </p:nvSpPr>
        <p:spPr>
          <a:xfrm>
            <a:off x="340750" y="1643067"/>
            <a:ext cx="77493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masis MT Pro Black" panose="02040A04050005020304" pitchFamily="18" charset="0"/>
              </a:rPr>
              <a:t>One</a:t>
            </a:r>
            <a:r>
              <a:rPr lang="pt-BR" sz="2800" dirty="0">
                <a:latin typeface="Amasis MT Pro Black" panose="02040A04050005020304" pitchFamily="18" charset="0"/>
              </a:rPr>
              <a:t> Hot </a:t>
            </a:r>
            <a:r>
              <a:rPr lang="pt-BR" sz="2800" dirty="0" err="1">
                <a:latin typeface="Amasis MT Pro Black" panose="02040A04050005020304" pitchFamily="18" charset="0"/>
              </a:rPr>
              <a:t>Encoding</a:t>
            </a:r>
            <a:endParaRPr lang="pt-BR" sz="2800" dirty="0">
              <a:latin typeface="Amasis MT Pro Black" panose="02040A04050005020304" pitchFamily="18" charset="0"/>
            </a:endParaRPr>
          </a:p>
          <a:p>
            <a:r>
              <a:rPr lang="pt-BR" dirty="0">
                <a:latin typeface="Arial Nova" panose="020B0504020202020204" pitchFamily="34" charset="0"/>
              </a:rPr>
              <a:t>(utilização de variáveis do tipo </a:t>
            </a:r>
            <a:r>
              <a:rPr lang="pt-BR" dirty="0" err="1">
                <a:latin typeface="Arial Nova" panose="020B0504020202020204" pitchFamily="34" charset="0"/>
              </a:rPr>
              <a:t>dummy</a:t>
            </a:r>
            <a:r>
              <a:rPr lang="pt-BR" dirty="0">
                <a:latin typeface="Arial Nova" panose="020B0504020202020204" pitchFamily="34" charset="0"/>
              </a:rPr>
              <a:t> para cada categoria)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08BFDD8-C956-4411-90A7-8BCD9D48F9DF}"/>
              </a:ext>
            </a:extLst>
          </p:cNvPr>
          <p:cNvGrpSpPr/>
          <p:nvPr/>
        </p:nvGrpSpPr>
        <p:grpSpPr>
          <a:xfrm>
            <a:off x="126570" y="3236824"/>
            <a:ext cx="7620000" cy="2971800"/>
            <a:chOff x="126570" y="3236824"/>
            <a:chExt cx="7620000" cy="2971800"/>
          </a:xfrm>
        </p:grpSpPr>
        <p:pic>
          <p:nvPicPr>
            <p:cNvPr id="5" name="Imagem 4" descr="Interface gráfica do usuário, Tabela&#10;&#10;Descrição gerada automaticamente">
              <a:extLst>
                <a:ext uri="{FF2B5EF4-FFF2-40B4-BE49-F238E27FC236}">
                  <a16:creationId xmlns:a16="http://schemas.microsoft.com/office/drawing/2014/main" id="{427A1DC7-8106-4E7F-864A-6BB964930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70" y="3236824"/>
              <a:ext cx="7620000" cy="2971800"/>
            </a:xfrm>
            <a:prstGeom prst="rect">
              <a:avLst/>
            </a:prstGeom>
          </p:spPr>
        </p:pic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7622A0D3-8AD5-4809-B03A-370A614CDFC4}"/>
                </a:ext>
              </a:extLst>
            </p:cNvPr>
            <p:cNvSpPr/>
            <p:nvPr/>
          </p:nvSpPr>
          <p:spPr>
            <a:xfrm>
              <a:off x="2944678" y="4215538"/>
              <a:ext cx="945397" cy="661537"/>
            </a:xfrm>
            <a:prstGeom prst="rightArrow">
              <a:avLst/>
            </a:prstGeom>
            <a:solidFill>
              <a:srgbClr val="5E71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863D56-EB26-4718-93CE-9EE57D8733E8}"/>
              </a:ext>
            </a:extLst>
          </p:cNvPr>
          <p:cNvSpPr/>
          <p:nvPr/>
        </p:nvSpPr>
        <p:spPr>
          <a:xfrm rot="20952560">
            <a:off x="6808762" y="5324441"/>
            <a:ext cx="5465268" cy="1207830"/>
          </a:xfrm>
          <a:prstGeom prst="roundRect">
            <a:avLst/>
          </a:prstGeom>
          <a:noFill/>
          <a:ln w="57150">
            <a:solidFill>
              <a:srgbClr val="5E7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TÉCNICA DESCARTADA POR NÃO ATENDER A NECESSIDADE NO MOMENTO DA CLUSTERIZAÇÃO</a:t>
            </a:r>
          </a:p>
        </p:txBody>
      </p:sp>
    </p:spTree>
    <p:extLst>
      <p:ext uri="{BB962C8B-B14F-4D97-AF65-F5344CB8AC3E}">
        <p14:creationId xmlns:p14="http://schemas.microsoft.com/office/powerpoint/2010/main" val="42402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ANÁLISE VARIÁVEIS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93C086-B9D5-4E32-926C-3063C9E3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5" y="1268253"/>
            <a:ext cx="10840290" cy="53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ANÁLISE VARIÁVEIS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CB19C0-2240-4F12-BD1D-39918C99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4" y="1268253"/>
            <a:ext cx="10840289" cy="53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2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49" y="203198"/>
            <a:ext cx="1015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COMPARAÇÃO VOLUME DE VENDAS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11C486-8690-4588-A879-20C1168D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4" y="1268253"/>
            <a:ext cx="10840290" cy="53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CLUSTERS GERADOS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45D3-E07B-4BE0-AF6E-ABD79A7E3B1B}"/>
              </a:ext>
            </a:extLst>
          </p:cNvPr>
          <p:cNvSpPr txBox="1"/>
          <p:nvPr/>
        </p:nvSpPr>
        <p:spPr>
          <a:xfrm>
            <a:off x="573225" y="1796941"/>
            <a:ext cx="395228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F97670"/>
                </a:solidFill>
                <a:latin typeface="Amasis MT Pro Black" panose="02040A04050005020304" pitchFamily="18" charset="0"/>
              </a:rPr>
              <a:t>1</a:t>
            </a:r>
          </a:p>
          <a:p>
            <a:pPr algn="ctr"/>
            <a:r>
              <a:rPr lang="pt-BR" sz="2000" dirty="0">
                <a:latin typeface="Arial Nova" panose="020B0504020202020204" pitchFamily="34" charset="0"/>
              </a:rPr>
              <a:t>Produtos baratos, mais focados em artigos para casa. Fornecedores de maior porte, com distâncias curtas indicando que são das regiões de maior concentração de clientes/fornecedores, como o Sudeste.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E828CB-7ED5-4BDE-9ACF-A7FEFF657DF1}"/>
              </a:ext>
            </a:extLst>
          </p:cNvPr>
          <p:cNvSpPr txBox="1"/>
          <p:nvPr/>
        </p:nvSpPr>
        <p:spPr>
          <a:xfrm>
            <a:off x="4941895" y="3582045"/>
            <a:ext cx="39522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00BB38"/>
                </a:solidFill>
                <a:latin typeface="Amasis MT Pro Black" panose="02040A04050005020304" pitchFamily="18" charset="0"/>
              </a:rPr>
              <a:t>2</a:t>
            </a:r>
          </a:p>
          <a:p>
            <a:pPr algn="ctr"/>
            <a:r>
              <a:rPr lang="pt-BR" sz="2000" dirty="0">
                <a:latin typeface="Arial Nova" panose="020B0504020202020204" pitchFamily="34" charset="0"/>
              </a:rPr>
              <a:t>Produtos caros de tecnologia e esportes, de fornecedores ineficientes no processamento das compras.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9178BA-F2BE-4301-9595-1E879772ACB7}"/>
              </a:ext>
            </a:extLst>
          </p:cNvPr>
          <p:cNvSpPr txBox="1"/>
          <p:nvPr/>
        </p:nvSpPr>
        <p:spPr>
          <a:xfrm>
            <a:off x="8022955" y="936853"/>
            <a:ext cx="39522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619CFF"/>
                </a:solidFill>
                <a:latin typeface="Amasis MT Pro Black" panose="02040A04050005020304" pitchFamily="18" charset="0"/>
              </a:rPr>
              <a:t>3</a:t>
            </a:r>
          </a:p>
          <a:p>
            <a:pPr algn="ctr"/>
            <a:r>
              <a:rPr lang="pt-BR" sz="2000" dirty="0">
                <a:latin typeface="Arial Nova" panose="020B0504020202020204" pitchFamily="34" charset="0"/>
              </a:rPr>
              <a:t>Produtos baratos em artigos pessoais, de fornecedores mais ágeis, de regiões próximas as de maior densidade.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7EE9F6-076B-4807-A90B-47FEE489017F}"/>
              </a:ext>
            </a:extLst>
          </p:cNvPr>
          <p:cNvSpPr txBox="1"/>
          <p:nvPr/>
        </p:nvSpPr>
        <p:spPr>
          <a:xfrm>
            <a:off x="1572865" y="5367149"/>
            <a:ext cx="195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97670"/>
                </a:solidFill>
                <a:latin typeface="Amasis MT Pro Black" panose="02040A04050005020304" pitchFamily="18" charset="0"/>
              </a:rPr>
              <a:t>289 (9,8%)</a:t>
            </a:r>
            <a:endParaRPr lang="pt-BR" sz="3600" dirty="0">
              <a:solidFill>
                <a:srgbClr val="F9767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8DF235-C7E0-46A5-A539-33C965E1C7BA}"/>
              </a:ext>
            </a:extLst>
          </p:cNvPr>
          <p:cNvSpPr txBox="1"/>
          <p:nvPr/>
        </p:nvSpPr>
        <p:spPr>
          <a:xfrm>
            <a:off x="5941535" y="5902567"/>
            <a:ext cx="195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B38"/>
                </a:solidFill>
                <a:latin typeface="Amasis MT Pro Black" panose="02040A04050005020304" pitchFamily="18" charset="0"/>
              </a:rPr>
              <a:t>359 (12,2%)</a:t>
            </a:r>
            <a:endParaRPr lang="pt-BR" sz="3600" dirty="0">
              <a:solidFill>
                <a:srgbClr val="00BB38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6EB3A58-8B59-44B3-AB23-B1430259CF42}"/>
              </a:ext>
            </a:extLst>
          </p:cNvPr>
          <p:cNvSpPr txBox="1"/>
          <p:nvPr/>
        </p:nvSpPr>
        <p:spPr>
          <a:xfrm>
            <a:off x="9022595" y="3275955"/>
            <a:ext cx="195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619CFF"/>
                </a:solidFill>
                <a:latin typeface="Amasis MT Pro Black" panose="02040A04050005020304" pitchFamily="18" charset="0"/>
              </a:rPr>
              <a:t>2293 (78%)</a:t>
            </a:r>
            <a:endParaRPr lang="pt-BR" sz="3600" dirty="0">
              <a:solidFill>
                <a:srgbClr val="619CFF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CONSIDERAÇÕES FINAIS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1F9681-93DC-4196-9904-F6E0AA6C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9" y="1039799"/>
            <a:ext cx="4410883" cy="56150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6612DDC-531B-4247-A36A-BE21AA5B134A}"/>
              </a:ext>
            </a:extLst>
          </p:cNvPr>
          <p:cNvSpPr txBox="1"/>
          <p:nvPr/>
        </p:nvSpPr>
        <p:spPr>
          <a:xfrm>
            <a:off x="5460569" y="1862141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Uma boa estratégia para expansão de fornecedores, com base na análise de clusters, seria optar por fornecedores que apresentam maior representatividade no cluster 1, o qual possui melhores resultados e um volume bastante significativo de ordens</a:t>
            </a:r>
            <a:endParaRPr lang="pt-BR" dirty="0">
              <a:latin typeface="Amasis MT Pro Black" panose="02040A040500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6A5C7C-FA11-41CC-8F11-AC5D74990543}"/>
              </a:ext>
            </a:extLst>
          </p:cNvPr>
          <p:cNvSpPr/>
          <p:nvPr/>
        </p:nvSpPr>
        <p:spPr>
          <a:xfrm>
            <a:off x="340750" y="1580827"/>
            <a:ext cx="4649704" cy="805912"/>
          </a:xfrm>
          <a:prstGeom prst="rect">
            <a:avLst/>
          </a:prstGeom>
          <a:noFill/>
          <a:ln w="57150">
            <a:solidFill>
              <a:srgbClr val="5E7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0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604887" y="1622982"/>
            <a:ext cx="4669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Decomposição de sazonalidade necessita de no mínimo 2 ocorrências por período para os algoritmos convencionais funcionarem – {</a:t>
            </a:r>
            <a:r>
              <a:rPr lang="pt-BR" sz="1600" dirty="0" err="1">
                <a:latin typeface="Amasis MT Pro Black" panose="02040A04050005020304" pitchFamily="18" charset="0"/>
              </a:rPr>
              <a:t>stats</a:t>
            </a:r>
            <a:r>
              <a:rPr lang="pt-BR" sz="1600" dirty="0">
                <a:latin typeface="Amasis MT Pro Black" panose="02040A04050005020304" pitchFamily="18" charset="0"/>
              </a:rPr>
              <a:t>} </a:t>
            </a:r>
            <a:r>
              <a:rPr lang="pt-BR" sz="1600" dirty="0" err="1">
                <a:latin typeface="Amasis MT Pro Black" panose="02040A04050005020304" pitchFamily="18" charset="0"/>
              </a:rPr>
              <a:t>decompose</a:t>
            </a:r>
            <a:r>
              <a:rPr lang="pt-BR" sz="1600" dirty="0">
                <a:latin typeface="Amasis MT Pro Black" panose="02040A04050005020304" pitchFamily="18" charset="0"/>
              </a:rPr>
              <a:t> (MA) / </a:t>
            </a:r>
            <a:r>
              <a:rPr lang="pt-BR" sz="1600" dirty="0" err="1">
                <a:latin typeface="Amasis MT Pro Black" panose="02040A04050005020304" pitchFamily="18" charset="0"/>
              </a:rPr>
              <a:t>stl</a:t>
            </a:r>
            <a:r>
              <a:rPr lang="pt-BR" sz="1600" dirty="0">
                <a:latin typeface="Amasis MT Pro Black" panose="02040A04050005020304" pitchFamily="18" charset="0"/>
              </a:rPr>
              <a:t> (</a:t>
            </a:r>
            <a:r>
              <a:rPr lang="pt-BR" sz="1600" dirty="0" err="1">
                <a:latin typeface="Amasis MT Pro Black" panose="02040A04050005020304" pitchFamily="18" charset="0"/>
              </a:rPr>
              <a:t>loess</a:t>
            </a:r>
            <a:r>
              <a:rPr lang="pt-BR" sz="1600" dirty="0">
                <a:latin typeface="Amasis MT Pro Black" panose="02040A04050005020304" pitchFamily="18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C22FB-986C-4817-9FB6-B8036F55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6" y="1349605"/>
            <a:ext cx="3543795" cy="50775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C8959E-0D30-4FD6-8AE7-1683409A89D6}"/>
              </a:ext>
            </a:extLst>
          </p:cNvPr>
          <p:cNvSpPr txBox="1"/>
          <p:nvPr/>
        </p:nvSpPr>
        <p:spPr>
          <a:xfrm>
            <a:off x="604886" y="3259723"/>
            <a:ext cx="466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Amasis MT Pro Black" panose="02040A04050005020304" pitchFamily="18" charset="0"/>
              </a:rPr>
              <a:t>Dataset</a:t>
            </a:r>
            <a:r>
              <a:rPr lang="pt-BR" sz="1600" dirty="0">
                <a:latin typeface="Amasis MT Pro Black" panose="02040A04050005020304" pitchFamily="18" charset="0"/>
              </a:rPr>
              <a:t>, com agregações mensais possui apenas 20 períodos.</a:t>
            </a: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DEA05F23-A08F-4E3C-A230-0E226046693B}"/>
              </a:ext>
            </a:extLst>
          </p:cNvPr>
          <p:cNvSpPr txBox="1"/>
          <p:nvPr/>
        </p:nvSpPr>
        <p:spPr>
          <a:xfrm>
            <a:off x="604886" y="4157801"/>
            <a:ext cx="466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Série temporal com granularidade diária gerou outros problemas de decomposição. </a:t>
            </a:r>
          </a:p>
        </p:txBody>
      </p:sp>
    </p:spTree>
    <p:extLst>
      <p:ext uri="{BB962C8B-B14F-4D97-AF65-F5344CB8AC3E}">
        <p14:creationId xmlns:p14="http://schemas.microsoft.com/office/powerpoint/2010/main" val="22430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8C362-E0EC-46BE-ADA0-7A659477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45" y="1880459"/>
            <a:ext cx="10643646" cy="4482633"/>
          </a:xfrm>
          <a:prstGeom prst="rect">
            <a:avLst/>
          </a:prstGeom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1359031" y="1349605"/>
            <a:ext cx="6757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Número de ordens diárias, em ciclos mensais (</a:t>
            </a:r>
            <a:r>
              <a:rPr lang="pt-BR" sz="1600" dirty="0" err="1">
                <a:latin typeface="Amasis MT Pro Black" panose="02040A04050005020304" pitchFamily="18" charset="0"/>
              </a:rPr>
              <a:t>frequency</a:t>
            </a:r>
            <a:r>
              <a:rPr lang="pt-BR" sz="1600" dirty="0">
                <a:latin typeface="Amasis MT Pro Black" panose="02040A04050005020304" pitchFamily="18" charset="0"/>
              </a:rPr>
              <a:t> = 30)</a:t>
            </a: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5FF00FE4-2145-405C-BEE1-9A1DFC464DDA}"/>
              </a:ext>
            </a:extLst>
          </p:cNvPr>
          <p:cNvSpPr/>
          <p:nvPr/>
        </p:nvSpPr>
        <p:spPr>
          <a:xfrm>
            <a:off x="6096000" y="2111603"/>
            <a:ext cx="811943" cy="612743"/>
          </a:xfrm>
          <a:prstGeom prst="donut">
            <a:avLst>
              <a:gd name="adj" fmla="val 536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18CEDA1-A753-4F7E-BF72-F0E6902D0169}"/>
              </a:ext>
            </a:extLst>
          </p:cNvPr>
          <p:cNvSpPr/>
          <p:nvPr/>
        </p:nvSpPr>
        <p:spPr>
          <a:xfrm>
            <a:off x="6106093" y="4969496"/>
            <a:ext cx="811943" cy="612743"/>
          </a:xfrm>
          <a:prstGeom prst="donut">
            <a:avLst>
              <a:gd name="adj" fmla="val 536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1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31D9F-3788-4A04-BDF9-21D863E9D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9" y="1688159"/>
            <a:ext cx="11093963" cy="467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1359031" y="1349605"/>
            <a:ext cx="6757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Número de ordens diárias, em ciclos mensais (</a:t>
            </a:r>
            <a:r>
              <a:rPr lang="pt-BR" sz="1600" dirty="0" err="1">
                <a:latin typeface="Amasis MT Pro Black" panose="02040A04050005020304" pitchFamily="18" charset="0"/>
              </a:rPr>
              <a:t>frequency</a:t>
            </a:r>
            <a:r>
              <a:rPr lang="pt-BR" sz="1600" dirty="0">
                <a:latin typeface="Amasis MT Pro Black" panose="02040A04050005020304" pitchFamily="18" charset="0"/>
              </a:rPr>
              <a:t> = 90)</a:t>
            </a: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5FF00FE4-2145-405C-BEE1-9A1DFC464DDA}"/>
              </a:ext>
            </a:extLst>
          </p:cNvPr>
          <p:cNvSpPr/>
          <p:nvPr/>
        </p:nvSpPr>
        <p:spPr>
          <a:xfrm>
            <a:off x="1919926" y="1912641"/>
            <a:ext cx="8666375" cy="612743"/>
          </a:xfrm>
          <a:prstGeom prst="donut">
            <a:avLst>
              <a:gd name="adj" fmla="val 536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18CEDA1-A753-4F7E-BF72-F0E6902D0169}"/>
              </a:ext>
            </a:extLst>
          </p:cNvPr>
          <p:cNvSpPr/>
          <p:nvPr/>
        </p:nvSpPr>
        <p:spPr>
          <a:xfrm>
            <a:off x="6172081" y="2913634"/>
            <a:ext cx="811943" cy="692055"/>
          </a:xfrm>
          <a:prstGeom prst="donut">
            <a:avLst>
              <a:gd name="adj" fmla="val 536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4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DECOMPOSIÇÃO</a:t>
            </a:r>
          </a:p>
          <a:p>
            <a:r>
              <a:rPr lang="pt-BR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Problemas com frequências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7EB22823-1339-4075-81C5-5FC15666DD41}"/>
              </a:ext>
            </a:extLst>
          </p:cNvPr>
          <p:cNvSpPr txBox="1"/>
          <p:nvPr/>
        </p:nvSpPr>
        <p:spPr>
          <a:xfrm>
            <a:off x="1090690" y="5281720"/>
            <a:ext cx="589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masis MT Pro Black" panose="02040A04050005020304" pitchFamily="18" charset="0"/>
              </a:rPr>
              <a:t>Forçar as frequências para 10 ciclos (10 meses no ano). </a:t>
            </a:r>
          </a:p>
          <a:p>
            <a:r>
              <a:rPr lang="pt-BR" sz="1600" dirty="0">
                <a:latin typeface="Amasis MT Pro Black" panose="02040A04050005020304" pitchFamily="18" charset="0"/>
              </a:rPr>
              <a:t>Resultados insatisfatórios.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E9777-F7A7-4AC2-9123-223A313DE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90" y="1157305"/>
            <a:ext cx="9793087" cy="412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B44F46-89AF-4979-ABE9-2DC6458DD605}"/>
              </a:ext>
            </a:extLst>
          </p:cNvPr>
          <p:cNvSpPr txBox="1"/>
          <p:nvPr/>
        </p:nvSpPr>
        <p:spPr>
          <a:xfrm>
            <a:off x="340750" y="203198"/>
            <a:ext cx="678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PROBLEMA DE PESQUISA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86C851-0DE4-4D0D-A2BC-89B778A8D3A1}"/>
              </a:ext>
            </a:extLst>
          </p:cNvPr>
          <p:cNvSpPr txBox="1"/>
          <p:nvPr/>
        </p:nvSpPr>
        <p:spPr>
          <a:xfrm>
            <a:off x="2701766" y="1444206"/>
            <a:ext cx="6788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Pensando em uma estratégia para expansão dos negócios da </a:t>
            </a:r>
            <a:r>
              <a:rPr lang="pt-BR" sz="3600" dirty="0" err="1">
                <a:solidFill>
                  <a:srgbClr val="FFFFFF"/>
                </a:solidFill>
                <a:latin typeface="Amasis MT Pro Black" panose="02040A04050005020304" pitchFamily="18" charset="0"/>
              </a:rPr>
              <a:t>Olist</a:t>
            </a:r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, é possível determinar perfis de fornecedores, agrupá-los conforme suas características e prever as receitas de cada grupo?</a:t>
            </a:r>
          </a:p>
        </p:txBody>
      </p:sp>
      <p:pic>
        <p:nvPicPr>
          <p:cNvPr id="5" name="Gráfico 4" descr="Dólar com preenchimento sólido">
            <a:extLst>
              <a:ext uri="{FF2B5EF4-FFF2-40B4-BE49-F238E27FC236}">
                <a16:creationId xmlns:a16="http://schemas.microsoft.com/office/drawing/2014/main" id="{4C1137A7-5DCA-48D1-B6A5-1DA96AF7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6780" y="5023407"/>
            <a:ext cx="452034" cy="452034"/>
          </a:xfrm>
          <a:prstGeom prst="rect">
            <a:avLst/>
          </a:prstGeom>
        </p:spPr>
      </p:pic>
      <p:pic>
        <p:nvPicPr>
          <p:cNvPr id="8" name="Gráfico 7" descr="Rede com preenchimento sólido">
            <a:extLst>
              <a:ext uri="{FF2B5EF4-FFF2-40B4-BE49-F238E27FC236}">
                <a16:creationId xmlns:a16="http://schemas.microsoft.com/office/drawing/2014/main" id="{A9C92023-9B84-473B-8714-90DD3062E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319" y="1511451"/>
            <a:ext cx="1360902" cy="1360902"/>
          </a:xfrm>
          <a:prstGeom prst="rect">
            <a:avLst/>
          </a:prstGeom>
        </p:spPr>
      </p:pic>
      <p:pic>
        <p:nvPicPr>
          <p:cNvPr id="21" name="Gráfico 20" descr="Tendência ascendente com preenchimento sólido">
            <a:extLst>
              <a:ext uri="{FF2B5EF4-FFF2-40B4-BE49-F238E27FC236}">
                <a16:creationId xmlns:a16="http://schemas.microsoft.com/office/drawing/2014/main" id="{7E6F6E90-A9D6-46BE-8FA7-A58898CFA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166" y="5023407"/>
            <a:ext cx="1360800" cy="13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B44F46-89AF-4979-ABE9-2DC6458DD605}"/>
              </a:ext>
            </a:extLst>
          </p:cNvPr>
          <p:cNvSpPr txBox="1"/>
          <p:nvPr/>
        </p:nvSpPr>
        <p:spPr>
          <a:xfrm>
            <a:off x="340750" y="203198"/>
            <a:ext cx="457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5E71FC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OBJETIVO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8F7A4E0-7B68-4A42-9BF7-BD93BB36BFCD}"/>
              </a:ext>
            </a:extLst>
          </p:cNvPr>
          <p:cNvGrpSpPr/>
          <p:nvPr/>
        </p:nvGrpSpPr>
        <p:grpSpPr>
          <a:xfrm>
            <a:off x="405083" y="2118806"/>
            <a:ext cx="2620388" cy="2620388"/>
            <a:chOff x="405083" y="2118806"/>
            <a:chExt cx="2620388" cy="2620388"/>
          </a:xfrm>
        </p:grpSpPr>
        <p:pic>
          <p:nvPicPr>
            <p:cNvPr id="37" name="Gráfico 36" descr="Globo terrestre: Américas com preenchimento sólido">
              <a:extLst>
                <a:ext uri="{FF2B5EF4-FFF2-40B4-BE49-F238E27FC236}">
                  <a16:creationId xmlns:a16="http://schemas.microsoft.com/office/drawing/2014/main" id="{4179D3B7-FBDA-45C5-8B58-9770F0758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083" y="2118806"/>
              <a:ext cx="2620388" cy="2620388"/>
            </a:xfrm>
            <a:prstGeom prst="rect">
              <a:avLst/>
            </a:prstGeom>
          </p:spPr>
        </p:pic>
        <p:pic>
          <p:nvPicPr>
            <p:cNvPr id="38" name="Gráfico 37" descr="Marcador estrutura de tópicos">
              <a:extLst>
                <a:ext uri="{FF2B5EF4-FFF2-40B4-BE49-F238E27FC236}">
                  <a16:creationId xmlns:a16="http://schemas.microsoft.com/office/drawing/2014/main" id="{E30BCE2D-525E-45B5-9AD2-3A8EED0EC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5484" y="3520480"/>
              <a:ext cx="371769" cy="371769"/>
            </a:xfrm>
            <a:prstGeom prst="rect">
              <a:avLst/>
            </a:prstGeom>
          </p:spPr>
        </p:pic>
      </p:grpSp>
      <p:sp>
        <p:nvSpPr>
          <p:cNvPr id="39" name="Seta: da Esquerda para a Direita 38">
            <a:extLst>
              <a:ext uri="{FF2B5EF4-FFF2-40B4-BE49-F238E27FC236}">
                <a16:creationId xmlns:a16="http://schemas.microsoft.com/office/drawing/2014/main" id="{F9E69F70-2763-4343-89FB-EED0AAC75C1B}"/>
              </a:ext>
            </a:extLst>
          </p:cNvPr>
          <p:cNvSpPr/>
          <p:nvPr/>
        </p:nvSpPr>
        <p:spPr>
          <a:xfrm>
            <a:off x="3649745" y="2924666"/>
            <a:ext cx="4892511" cy="1008668"/>
          </a:xfrm>
          <a:prstGeom prst="leftRightArrow">
            <a:avLst/>
          </a:prstGeom>
          <a:gradFill flip="none" rotWithShape="1">
            <a:gsLst>
              <a:gs pos="0">
                <a:srgbClr val="2C88D9">
                  <a:alpha val="30000"/>
                </a:srgbClr>
              </a:gs>
              <a:gs pos="100000">
                <a:srgbClr val="1AAE9F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86C851-0DE4-4D0D-A2BC-89B778A8D3A1}"/>
              </a:ext>
            </a:extLst>
          </p:cNvPr>
          <p:cNvSpPr txBox="1"/>
          <p:nvPr/>
        </p:nvSpPr>
        <p:spPr>
          <a:xfrm>
            <a:off x="3806315" y="1443841"/>
            <a:ext cx="4579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Gerar um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forecast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de receita dos fornecedores baseado no perfil  para angariamento de novos fornecedores</a:t>
            </a:r>
          </a:p>
        </p:txBody>
      </p:sp>
      <p:pic>
        <p:nvPicPr>
          <p:cNvPr id="8" name="Gráfico 7" descr="Tendência ascendente com preenchimento sólido">
            <a:extLst>
              <a:ext uri="{FF2B5EF4-FFF2-40B4-BE49-F238E27FC236}">
                <a16:creationId xmlns:a16="http://schemas.microsoft.com/office/drawing/2014/main" id="{6FDABA33-B0B5-44D2-A68E-3DF481264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100" y="2435503"/>
            <a:ext cx="1986994" cy="1986994"/>
          </a:xfrm>
          <a:prstGeom prst="rect">
            <a:avLst/>
          </a:prstGeom>
        </p:spPr>
      </p:pic>
      <p:pic>
        <p:nvPicPr>
          <p:cNvPr id="3" name="Gráfico 2" descr="Moedas estrutura de tópicos">
            <a:extLst>
              <a:ext uri="{FF2B5EF4-FFF2-40B4-BE49-F238E27FC236}">
                <a16:creationId xmlns:a16="http://schemas.microsoft.com/office/drawing/2014/main" id="{237C9F70-CD77-478D-838F-1EAE420B15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6528" y="3632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B44F46-89AF-4979-ABE9-2DC6458DD60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OBJETIVOS ESPECÍFICOS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86C851-0DE4-4D0D-A2BC-89B778A8D3A1}"/>
              </a:ext>
            </a:extLst>
          </p:cNvPr>
          <p:cNvSpPr txBox="1"/>
          <p:nvPr/>
        </p:nvSpPr>
        <p:spPr>
          <a:xfrm>
            <a:off x="734928" y="1997839"/>
            <a:ext cx="4579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Realizar uma análise de cluster de modo a agrupar fornecedores com perfis parecidos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87123F-5780-4370-A01E-C697D4B856A3}"/>
              </a:ext>
            </a:extLst>
          </p:cNvPr>
          <p:cNvSpPr txBox="1"/>
          <p:nvPr/>
        </p:nvSpPr>
        <p:spPr>
          <a:xfrm>
            <a:off x="6286575" y="1720840"/>
            <a:ext cx="5170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Realizar um </a:t>
            </a:r>
            <a:r>
              <a:rPr lang="pt-BR" sz="3600" dirty="0" err="1">
                <a:solidFill>
                  <a:srgbClr val="FFFFFF"/>
                </a:solidFill>
                <a:latin typeface="Amasis MT Pro Black" panose="02040A04050005020304" pitchFamily="18" charset="0"/>
              </a:rPr>
              <a:t>forecast</a:t>
            </a:r>
            <a:r>
              <a:rPr lang="pt-BR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 dos fornecedores por cluster, de modo a obter dados para angariar mais clientes</a:t>
            </a:r>
          </a:p>
        </p:txBody>
      </p:sp>
      <p:pic>
        <p:nvPicPr>
          <p:cNvPr id="5" name="Gráfico 4" descr="Público-alvo com preenchimento sólido">
            <a:extLst>
              <a:ext uri="{FF2B5EF4-FFF2-40B4-BE49-F238E27FC236}">
                <a16:creationId xmlns:a16="http://schemas.microsoft.com/office/drawing/2014/main" id="{99722088-4C7D-4890-BB00-7F123F8B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1768" y="5274239"/>
            <a:ext cx="1468464" cy="14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hoto of Cluster of blue white lights over dark background | Free christmas  images">
            <a:extLst>
              <a:ext uri="{FF2B5EF4-FFF2-40B4-BE49-F238E27FC236}">
                <a16:creationId xmlns:a16="http://schemas.microsoft.com/office/drawing/2014/main" id="{C13855D5-7193-4B8B-9574-7882A757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0"/>
            <a:ext cx="784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370F0AF-6931-4478-833A-395B3F75BE20}"/>
              </a:ext>
            </a:extLst>
          </p:cNvPr>
          <p:cNvSpPr txBox="1"/>
          <p:nvPr/>
        </p:nvSpPr>
        <p:spPr>
          <a:xfrm>
            <a:off x="2033325" y="1759312"/>
            <a:ext cx="812535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115BA1"/>
                  </a:outerShdw>
                </a:effectLst>
                <a:latin typeface="Amasis MT Pro Black" panose="02040A04050005020304" pitchFamily="18" charset="0"/>
              </a:rPr>
              <a:t>ANÁLISE DE </a:t>
            </a:r>
            <a:r>
              <a:rPr lang="pt-BR" sz="11500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115BA1"/>
                  </a:outerShdw>
                </a:effectLst>
                <a:latin typeface="Amasis MT Pro Black" panose="02040A04050005020304" pitchFamily="18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75175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A8F990-8DF5-4A1A-90BD-EA6AE787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2" y="1679387"/>
            <a:ext cx="8008112" cy="496379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MULTICOLINEARIDADE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5890D5A-64C7-457B-969F-F61125346C29}"/>
              </a:ext>
            </a:extLst>
          </p:cNvPr>
          <p:cNvCxnSpPr>
            <a:cxnSpLocks/>
          </p:cNvCxnSpPr>
          <p:nvPr/>
        </p:nvCxnSpPr>
        <p:spPr>
          <a:xfrm flipH="1">
            <a:off x="6096000" y="3564610"/>
            <a:ext cx="1720313" cy="1836536"/>
          </a:xfrm>
          <a:prstGeom prst="straightConnector1">
            <a:avLst/>
          </a:prstGeom>
          <a:ln w="76200">
            <a:solidFill>
              <a:srgbClr val="D432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D0DD96D-74F8-4D75-9FA3-39308E0B679D}"/>
              </a:ext>
            </a:extLst>
          </p:cNvPr>
          <p:cNvCxnSpPr>
            <a:cxnSpLocks/>
          </p:cNvCxnSpPr>
          <p:nvPr/>
        </p:nvCxnSpPr>
        <p:spPr>
          <a:xfrm flipH="1">
            <a:off x="6449878" y="3949485"/>
            <a:ext cx="1720313" cy="1836536"/>
          </a:xfrm>
          <a:prstGeom prst="straightConnector1">
            <a:avLst/>
          </a:prstGeom>
          <a:ln w="76200">
            <a:solidFill>
              <a:srgbClr val="D432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2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ALGORITMOS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525E90-091A-4793-9812-EA21F49BCD5A}"/>
              </a:ext>
            </a:extLst>
          </p:cNvPr>
          <p:cNvSpPr txBox="1"/>
          <p:nvPr/>
        </p:nvSpPr>
        <p:spPr>
          <a:xfrm>
            <a:off x="0" y="17659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63500" sx="102000" sy="102000" algn="ctr" rotWithShape="0">
                    <a:srgbClr val="5E71FC"/>
                  </a:outerShdw>
                </a:effectLst>
                <a:latin typeface="Amasis MT Pro Black" panose="02040A04050005020304" pitchFamily="18" charset="0"/>
              </a:rPr>
              <a:t>HIERÁRQUICO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8AE75A-61E9-47F4-A594-3AFAC64E2AFF}"/>
              </a:ext>
            </a:extLst>
          </p:cNvPr>
          <p:cNvSpPr txBox="1"/>
          <p:nvPr/>
        </p:nvSpPr>
        <p:spPr>
          <a:xfrm>
            <a:off x="6096000" y="17659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63500" sx="102000" sy="102000" algn="ctr" rotWithShape="0">
                    <a:srgbClr val="5E71FC"/>
                  </a:outerShdw>
                </a:effectLst>
                <a:latin typeface="Amasis MT Pro Black" panose="02040A04050005020304" pitchFamily="18" charset="0"/>
              </a:rPr>
              <a:t>K-MEANS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C28E14-CBB7-4EF9-896E-C27A17562722}"/>
              </a:ext>
            </a:extLst>
          </p:cNvPr>
          <p:cNvSpPr txBox="1"/>
          <p:nvPr/>
        </p:nvSpPr>
        <p:spPr>
          <a:xfrm>
            <a:off x="121402" y="2828835"/>
            <a:ext cx="609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métodos testados:</a:t>
            </a:r>
          </a:p>
          <a:p>
            <a:pPr algn="ctr"/>
            <a:endParaRPr lang="pt-BR" sz="1400" dirty="0"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>
                <a:solidFill>
                  <a:srgbClr val="5E71FC"/>
                </a:solidFill>
                <a:latin typeface="Amasis MT Pro Black" panose="02040A04050005020304" pitchFamily="18" charset="0"/>
              </a:rPr>
              <a:t> ward.d2 </a:t>
            </a: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(medida de distância entre dois clusters é a soma das distâncias ao quadrado entre os dois clusters)</a:t>
            </a:r>
          </a:p>
          <a:p>
            <a:pPr algn="ctr"/>
            <a:endParaRPr lang="pt-BR" sz="2800" dirty="0">
              <a:solidFill>
                <a:srgbClr val="5E71FC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 err="1">
                <a:solidFill>
                  <a:srgbClr val="5E71FC"/>
                </a:solidFill>
                <a:latin typeface="Amasis MT Pro Black" panose="02040A04050005020304" pitchFamily="18" charset="0"/>
              </a:rPr>
              <a:t>centróide</a:t>
            </a:r>
            <a:endParaRPr lang="pt-BR" sz="2800" dirty="0">
              <a:solidFill>
                <a:srgbClr val="5E71FC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(medida de similaridade entre dois clusters é definida pela distância entre os pontos médios do 1º e 2º clusters)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E89C0B-E2DF-4FDC-BE5D-70C92C477B45}"/>
              </a:ext>
            </a:extLst>
          </p:cNvPr>
          <p:cNvSpPr txBox="1"/>
          <p:nvPr/>
        </p:nvSpPr>
        <p:spPr>
          <a:xfrm>
            <a:off x="6096000" y="2828835"/>
            <a:ext cx="60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métodos testados:</a:t>
            </a:r>
          </a:p>
          <a:p>
            <a:pPr algn="ctr"/>
            <a:endParaRPr lang="pt-BR" sz="1400" dirty="0"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distância euclidiana</a:t>
            </a: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(distância entre dois vetores representados no espaço 2-dimensional)</a:t>
            </a:r>
          </a:p>
        </p:txBody>
      </p:sp>
    </p:spTree>
    <p:extLst>
      <p:ext uri="{BB962C8B-B14F-4D97-AF65-F5344CB8AC3E}">
        <p14:creationId xmlns:p14="http://schemas.microsoft.com/office/powerpoint/2010/main" val="20311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ALGORITMOS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525E90-091A-4793-9812-EA21F49BCD5A}"/>
              </a:ext>
            </a:extLst>
          </p:cNvPr>
          <p:cNvSpPr txBox="1"/>
          <p:nvPr/>
        </p:nvSpPr>
        <p:spPr>
          <a:xfrm>
            <a:off x="0" y="17659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63500" sx="102000" sy="102000" algn="ctr" rotWithShape="0">
                    <a:srgbClr val="5E71FC"/>
                  </a:outerShdw>
                </a:effectLst>
                <a:latin typeface="Amasis MT Pro Black" panose="02040A04050005020304" pitchFamily="18" charset="0"/>
              </a:rPr>
              <a:t>HIERÁRQUICO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8AE75A-61E9-47F4-A594-3AFAC64E2AFF}"/>
              </a:ext>
            </a:extLst>
          </p:cNvPr>
          <p:cNvSpPr txBox="1"/>
          <p:nvPr/>
        </p:nvSpPr>
        <p:spPr>
          <a:xfrm>
            <a:off x="6096000" y="17659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63500" sx="102000" sy="102000" algn="ctr" rotWithShape="0">
                    <a:srgbClr val="5E71FC"/>
                  </a:outerShdw>
                </a:effectLst>
                <a:latin typeface="Amasis MT Pro Black" panose="02040A04050005020304" pitchFamily="18" charset="0"/>
              </a:rPr>
              <a:t>K-MEANS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C28E14-CBB7-4EF9-896E-C27A17562722}"/>
              </a:ext>
            </a:extLst>
          </p:cNvPr>
          <p:cNvSpPr txBox="1"/>
          <p:nvPr/>
        </p:nvSpPr>
        <p:spPr>
          <a:xfrm>
            <a:off x="121402" y="2828835"/>
            <a:ext cx="609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métodos testados:</a:t>
            </a:r>
          </a:p>
          <a:p>
            <a:pPr algn="ctr"/>
            <a:endParaRPr lang="pt-BR" sz="1400" dirty="0"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>
                <a:solidFill>
                  <a:srgbClr val="5E71FC"/>
                </a:solidFill>
                <a:latin typeface="Amasis MT Pro Black" panose="02040A04050005020304" pitchFamily="18" charset="0"/>
              </a:rPr>
              <a:t> ward.d2 </a:t>
            </a: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(medida de distância entre dois clusters é a soma das distâncias ao quadrado entre os dois clusters)</a:t>
            </a:r>
          </a:p>
          <a:p>
            <a:pPr algn="ctr"/>
            <a:endParaRPr lang="pt-BR" sz="2800" dirty="0">
              <a:solidFill>
                <a:srgbClr val="5E71FC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 err="1">
                <a:solidFill>
                  <a:srgbClr val="5E71FC"/>
                </a:solidFill>
                <a:latin typeface="Amasis MT Pro Black" panose="02040A04050005020304" pitchFamily="18" charset="0"/>
              </a:rPr>
              <a:t>centróide</a:t>
            </a:r>
            <a:endParaRPr lang="pt-BR" sz="2800" dirty="0">
              <a:solidFill>
                <a:srgbClr val="5E71FC"/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(medida de similaridade entre dois clusters é definida pela distância entre os pontos médios do 1º e 2º clusters)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E89C0B-E2DF-4FDC-BE5D-70C92C477B45}"/>
              </a:ext>
            </a:extLst>
          </p:cNvPr>
          <p:cNvSpPr txBox="1"/>
          <p:nvPr/>
        </p:nvSpPr>
        <p:spPr>
          <a:xfrm>
            <a:off x="6096000" y="2828835"/>
            <a:ext cx="60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masis MT Pro Black" panose="02040A04050005020304" pitchFamily="18" charset="0"/>
              </a:rPr>
              <a:t>métodos testados:</a:t>
            </a:r>
          </a:p>
          <a:p>
            <a:pPr algn="ctr"/>
            <a:endParaRPr lang="pt-BR" sz="1400" dirty="0">
              <a:latin typeface="Amasis MT Pro Black" panose="02040A04050005020304" pitchFamily="18" charset="0"/>
            </a:endParaRPr>
          </a:p>
          <a:p>
            <a:pPr algn="ctr"/>
            <a:r>
              <a:rPr lang="pt-BR" sz="2800" dirty="0">
                <a:solidFill>
                  <a:srgbClr val="5E71FC"/>
                </a:solidFill>
                <a:latin typeface="Amasis MT Pro Black" panose="02040A04050005020304" pitchFamily="18" charset="0"/>
              </a:rPr>
              <a:t>distância euclidiana</a:t>
            </a:r>
          </a:p>
          <a:p>
            <a:pPr algn="ctr"/>
            <a:r>
              <a:rPr lang="pt-BR" dirty="0">
                <a:latin typeface="Amasis MT Pro Black" panose="02040A04050005020304" pitchFamily="18" charset="0"/>
              </a:rPr>
              <a:t>(distância entre dois vetores representados no espaço 2-dimensional)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9F9E3DD-48EF-4174-AD9F-CB6F5237DF49}"/>
              </a:ext>
            </a:extLst>
          </p:cNvPr>
          <p:cNvSpPr/>
          <p:nvPr/>
        </p:nvSpPr>
        <p:spPr>
          <a:xfrm rot="20952560">
            <a:off x="6808762" y="5324441"/>
            <a:ext cx="5465268" cy="1207830"/>
          </a:xfrm>
          <a:prstGeom prst="roundRect">
            <a:avLst/>
          </a:prstGeom>
          <a:noFill/>
          <a:ln w="57150">
            <a:solidFill>
              <a:srgbClr val="5E7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APRESENTOU MELHOR DISTRIBUIÇÃO ENTRE OS CLUSTERS</a:t>
            </a:r>
          </a:p>
        </p:txBody>
      </p:sp>
    </p:spTree>
    <p:extLst>
      <p:ext uri="{BB962C8B-B14F-4D97-AF65-F5344CB8AC3E}">
        <p14:creationId xmlns:p14="http://schemas.microsoft.com/office/powerpoint/2010/main" val="199274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BD122EB-0BB4-48FD-B8E5-D3BEE13927C5}"/>
              </a:ext>
            </a:extLst>
          </p:cNvPr>
          <p:cNvSpPr txBox="1"/>
          <p:nvPr/>
        </p:nvSpPr>
        <p:spPr>
          <a:xfrm>
            <a:off x="340750" y="203198"/>
            <a:ext cx="657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5E71FC"/>
                </a:solidFill>
                <a:latin typeface="Amasis MT Pro Black" panose="02040A04050005020304" pitchFamily="18" charset="0"/>
              </a:rPr>
              <a:t>TÉCNICAS APLICADAS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525E90-091A-4793-9812-EA21F49BCD5A}"/>
              </a:ext>
            </a:extLst>
          </p:cNvPr>
          <p:cNvSpPr txBox="1"/>
          <p:nvPr/>
        </p:nvSpPr>
        <p:spPr>
          <a:xfrm>
            <a:off x="340750" y="1643067"/>
            <a:ext cx="77493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Amasis MT Pro Black" panose="02040A04050005020304" pitchFamily="18" charset="0"/>
              </a:rPr>
              <a:t>One</a:t>
            </a:r>
            <a:r>
              <a:rPr lang="pt-BR" sz="2800" dirty="0">
                <a:latin typeface="Amasis MT Pro Black" panose="02040A04050005020304" pitchFamily="18" charset="0"/>
              </a:rPr>
              <a:t> Hot </a:t>
            </a:r>
            <a:r>
              <a:rPr lang="pt-BR" sz="2800" dirty="0" err="1">
                <a:latin typeface="Amasis MT Pro Black" panose="02040A04050005020304" pitchFamily="18" charset="0"/>
              </a:rPr>
              <a:t>Encoding</a:t>
            </a:r>
            <a:endParaRPr lang="pt-BR" sz="2800" dirty="0">
              <a:latin typeface="Amasis MT Pro Black" panose="02040A04050005020304" pitchFamily="18" charset="0"/>
            </a:endParaRPr>
          </a:p>
          <a:p>
            <a:r>
              <a:rPr lang="pt-BR" dirty="0">
                <a:latin typeface="Arial Nova" panose="020B0504020202020204" pitchFamily="34" charset="0"/>
              </a:rPr>
              <a:t>(utilização de variáveis do tipo </a:t>
            </a:r>
            <a:r>
              <a:rPr lang="pt-BR" dirty="0" err="1">
                <a:latin typeface="Arial Nova" panose="020B0504020202020204" pitchFamily="34" charset="0"/>
              </a:rPr>
              <a:t>dummy</a:t>
            </a:r>
            <a:r>
              <a:rPr lang="pt-BR" dirty="0">
                <a:latin typeface="Arial Nova" panose="020B0504020202020204" pitchFamily="34" charset="0"/>
              </a:rPr>
              <a:t> para cada categoria)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08BFDD8-C956-4411-90A7-8BCD9D48F9DF}"/>
              </a:ext>
            </a:extLst>
          </p:cNvPr>
          <p:cNvGrpSpPr/>
          <p:nvPr/>
        </p:nvGrpSpPr>
        <p:grpSpPr>
          <a:xfrm>
            <a:off x="126570" y="3236824"/>
            <a:ext cx="7620000" cy="2971800"/>
            <a:chOff x="126570" y="3236824"/>
            <a:chExt cx="7620000" cy="2971800"/>
          </a:xfrm>
        </p:grpSpPr>
        <p:pic>
          <p:nvPicPr>
            <p:cNvPr id="5" name="Imagem 4" descr="Interface gráfica do usuário, Tabela&#10;&#10;Descrição gerada automaticamente">
              <a:extLst>
                <a:ext uri="{FF2B5EF4-FFF2-40B4-BE49-F238E27FC236}">
                  <a16:creationId xmlns:a16="http://schemas.microsoft.com/office/drawing/2014/main" id="{427A1DC7-8106-4E7F-864A-6BB964930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70" y="3236824"/>
              <a:ext cx="7620000" cy="2971800"/>
            </a:xfrm>
            <a:prstGeom prst="rect">
              <a:avLst/>
            </a:prstGeom>
          </p:spPr>
        </p:pic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7622A0D3-8AD5-4809-B03A-370A614CDFC4}"/>
                </a:ext>
              </a:extLst>
            </p:cNvPr>
            <p:cNvSpPr/>
            <p:nvPr/>
          </p:nvSpPr>
          <p:spPr>
            <a:xfrm>
              <a:off x="2944678" y="4215538"/>
              <a:ext cx="945397" cy="661537"/>
            </a:xfrm>
            <a:prstGeom prst="rightArrow">
              <a:avLst/>
            </a:prstGeom>
            <a:solidFill>
              <a:srgbClr val="5E71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091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535</Words>
  <Application>Microsoft Office PowerPoint</Application>
  <PresentationFormat>Widescreen</PresentationFormat>
  <Paragraphs>93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Amasis MT Pro Black</vt:lpstr>
      <vt:lpstr>Arial</vt:lpstr>
      <vt:lpstr>Arial Nova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Schwaizer Silveira</dc:creator>
  <cp:lastModifiedBy>Fernandes, Pedro</cp:lastModifiedBy>
  <cp:revision>78</cp:revision>
  <dcterms:created xsi:type="dcterms:W3CDTF">2021-10-28T23:50:05Z</dcterms:created>
  <dcterms:modified xsi:type="dcterms:W3CDTF">2021-12-15T20:07:03Z</dcterms:modified>
</cp:coreProperties>
</file>