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05" r:id="rId4"/>
    <p:sldId id="272" r:id="rId5"/>
    <p:sldId id="261" r:id="rId6"/>
    <p:sldId id="302" r:id="rId7"/>
    <p:sldId id="281" r:id="rId8"/>
    <p:sldId id="273" r:id="rId9"/>
    <p:sldId id="299" r:id="rId10"/>
    <p:sldId id="282" r:id="rId11"/>
    <p:sldId id="301" r:id="rId12"/>
    <p:sldId id="303" r:id="rId13"/>
    <p:sldId id="304" r:id="rId14"/>
    <p:sldId id="283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78" r:id="rId29"/>
    <p:sldId id="300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" initials="C" lastIdx="2" clrIdx="0">
    <p:extLst>
      <p:ext uri="{19B8F6BF-5375-455C-9EA6-DF929625EA0E}">
        <p15:presenceInfo xmlns:p15="http://schemas.microsoft.com/office/powerpoint/2012/main" userId="Car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Martins Selis" userId="S::cs290813@all-logistica.com::7174e2ee-54d5-42d9-8359-eb0912e43a58" providerId="AD" clId="Web-{77D4C285-CD44-FA78-BFA9-E3D29CBE4B5D}"/>
    <pc:docChg chg="modSld">
      <pc:chgData name="Caroline Martins Selis" userId="S::cs290813@all-logistica.com::7174e2ee-54d5-42d9-8359-eb0912e43a58" providerId="AD" clId="Web-{77D4C285-CD44-FA78-BFA9-E3D29CBE4B5D}" dt="2019-06-13T19:57:21.447" v="8" actId="1076"/>
      <pc:docMkLst>
        <pc:docMk/>
      </pc:docMkLst>
      <pc:sldChg chg="modSp">
        <pc:chgData name="Caroline Martins Selis" userId="S::cs290813@all-logistica.com::7174e2ee-54d5-42d9-8359-eb0912e43a58" providerId="AD" clId="Web-{77D4C285-CD44-FA78-BFA9-E3D29CBE4B5D}" dt="2019-06-13T19:57:21.447" v="8" actId="1076"/>
        <pc:sldMkLst>
          <pc:docMk/>
          <pc:sldMk cId="1722022530" sldId="256"/>
        </pc:sldMkLst>
        <pc:spChg chg="mod">
          <ac:chgData name="Caroline Martins Selis" userId="S::cs290813@all-logistica.com::7174e2ee-54d5-42d9-8359-eb0912e43a58" providerId="AD" clId="Web-{77D4C285-CD44-FA78-BFA9-E3D29CBE4B5D}" dt="2019-06-13T19:57:21.447" v="8" actId="1076"/>
          <ac:spMkLst>
            <pc:docMk/>
            <pc:sldMk cId="1722022530" sldId="256"/>
            <ac:spMk id="2" creationId="{10EF93EE-F0D9-4CB8-9253-62CBF3CF8574}"/>
          </ac:spMkLst>
        </pc:spChg>
      </pc:sldChg>
    </pc:docChg>
  </pc:docChgLst>
  <pc:docChgLst>
    <pc:chgData name="Caroline Martins Selis" userId="S::cs290813@all-logistica.com::7174e2ee-54d5-42d9-8359-eb0912e43a58" providerId="AD" clId="Web-{B58CB55F-6182-F2B3-33D0-9EC6546ADF7E}"/>
    <pc:docChg chg="modSld">
      <pc:chgData name="Caroline Martins Selis" userId="S::cs290813@all-logistica.com::7174e2ee-54d5-42d9-8359-eb0912e43a58" providerId="AD" clId="Web-{B58CB55F-6182-F2B3-33D0-9EC6546ADF7E}" dt="2019-06-13T20:08:07.742" v="3"/>
      <pc:docMkLst>
        <pc:docMk/>
      </pc:docMkLst>
      <pc:sldChg chg="addSp delSp modSp">
        <pc:chgData name="Caroline Martins Selis" userId="S::cs290813@all-logistica.com::7174e2ee-54d5-42d9-8359-eb0912e43a58" providerId="AD" clId="Web-{B58CB55F-6182-F2B3-33D0-9EC6546ADF7E}" dt="2019-06-13T20:08:07.742" v="3"/>
        <pc:sldMkLst>
          <pc:docMk/>
          <pc:sldMk cId="1722022530" sldId="256"/>
        </pc:sldMkLst>
        <pc:picChg chg="add del mod">
          <ac:chgData name="Caroline Martins Selis" userId="S::cs290813@all-logistica.com::7174e2ee-54d5-42d9-8359-eb0912e43a58" providerId="AD" clId="Web-{B58CB55F-6182-F2B3-33D0-9EC6546ADF7E}" dt="2019-06-13T20:08:07.742" v="3"/>
          <ac:picMkLst>
            <pc:docMk/>
            <pc:sldMk cId="1722022530" sldId="256"/>
            <ac:picMk id="3" creationId="{5EAC5044-E559-4FF6-A91A-F64FAC13DD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C6E238AE-45DA-4A23-B74F-0C9F39595C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E3E261E2-CF00-4DDE-9DE3-EAD75DBA65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D1DF-5171-4F8C-8042-84B8626F59A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F099A5E-DB3A-4EE9-A467-E03DAF66B2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AB961D41-D261-4AF3-9D4B-37C80D0FAA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0A948-05C1-444F-8C15-3E0283ED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52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F2E6-C645-4153-B36D-F9077B314DF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62F79-40FB-4511-BFCD-8C00F7FAF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17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62F79-40FB-4511-BFCD-8C00F7FAF6A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5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62F79-40FB-4511-BFCD-8C00F7FAF6A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51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FB18-008F-4DB3-9314-AB29C1FF88A3}" type="datetime1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3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8C0-FB9E-4807-80A2-985EF33B61DE}" type="datetime1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1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254-7690-4B1C-8B3C-D295330E2140}" type="datetime1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66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BECC-3EB2-40F4-9C1F-78977A197969}" type="datetime1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52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DF6-9DE2-4B97-935D-2818440EE284}" type="datetime1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AF0A-5DBD-4CDE-930D-31C12BA8A5AE}" type="datetime1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31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A6F2-0703-4CB4-BE3B-298B17131EAE}" type="datetime1">
              <a:rPr lang="pt-BR" smtClean="0"/>
              <a:t>03/12/2019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9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686D-6563-4D78-8D7B-7F96065E7B40}" type="datetime1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89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219-B471-463F-8616-FA8EC3F8805F}" type="datetime1">
              <a:rPr lang="pt-BR" smtClean="0"/>
              <a:t>03/12/2019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Curitiba,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65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F14B49-C70B-41D3-83C3-078D3DD25FF9}" type="datetime1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Curitiba,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1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9F92-230C-4972-B8E8-EAFC16362242}" type="datetime1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1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3DD818-284C-45C1-960E-515C9CABC637}" type="datetime1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Curitiba,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BB0573-6F9A-4ADD-8E85-27CB24A01A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1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ioteca.ibge.gov.br/visualizacao/livros/liv101551%7b/_%7dinformativo." TargetMode="External"/><Relationship Id="rId2" Type="http://schemas.openxmlformats.org/officeDocument/2006/relationships/hyperlink" Target="https://cran.r-project.org/package=oaxaca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o.org/wcmsp5/groups/public/---dgreports/---dcomm/---publ/documents/publication/wcms%7b/_%7d650553.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6C75446-10C3-4065-AF6B-138E0F73306B}"/>
              </a:ext>
            </a:extLst>
          </p:cNvPr>
          <p:cNvSpPr txBox="1"/>
          <p:nvPr/>
        </p:nvSpPr>
        <p:spPr>
          <a:xfrm>
            <a:off x="1524000" y="4548386"/>
            <a:ext cx="928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Aluna: Caroline Martins Selis – GRR20137507</a:t>
            </a:r>
          </a:p>
          <a:p>
            <a:pPr algn="ctr"/>
            <a:r>
              <a:rPr lang="pt-BR" dirty="0"/>
              <a:t>Orientador: Prof. Fernando de </a:t>
            </a:r>
            <a:r>
              <a:rPr lang="pt-BR" dirty="0" err="1"/>
              <a:t>Pol</a:t>
            </a:r>
            <a:r>
              <a:rPr lang="pt-BR" dirty="0"/>
              <a:t> Mayer </a:t>
            </a:r>
          </a:p>
          <a:p>
            <a:pPr algn="ctr"/>
            <a:r>
              <a:rPr lang="pt-BR" dirty="0"/>
              <a:t>Disciplina </a:t>
            </a:r>
            <a:r>
              <a:rPr lang="pt-BR" dirty="0" smtClean="0"/>
              <a:t>CE094: </a:t>
            </a:r>
            <a:r>
              <a:rPr lang="pt-BR" dirty="0" err="1"/>
              <a:t>Lab</a:t>
            </a:r>
            <a:r>
              <a:rPr lang="pt-BR" dirty="0"/>
              <a:t> </a:t>
            </a:r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0EF93EE-F0D9-4CB8-9253-62CBF3CF8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886" y="2057962"/>
            <a:ext cx="9144000" cy="22907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100" b="1" dirty="0">
                <a:ea typeface="+mj-lt"/>
                <a:cs typeface="+mj-lt"/>
              </a:rPr>
              <a:t>Desigualdade Salarial e Discriminação por Gênero na cidade de Curitiba</a:t>
            </a:r>
            <a:r>
              <a:rPr lang="pt-BR" sz="4400" b="1" dirty="0">
                <a:solidFill>
                  <a:schemeClr val="tx1"/>
                </a:solidFill>
              </a:rPr>
              <a:t/>
            </a:r>
            <a:br>
              <a:rPr lang="pt-BR" sz="4400" b="1" dirty="0">
                <a:solidFill>
                  <a:schemeClr val="tx1"/>
                </a:solidFill>
              </a:rPr>
            </a:br>
            <a:r>
              <a:rPr lang="pt-BR" sz="3600" b="1" dirty="0">
                <a:solidFill>
                  <a:schemeClr val="tx1"/>
                </a:solidFill>
              </a:rPr>
              <a:t/>
            </a:r>
            <a:br>
              <a:rPr lang="pt-BR" sz="3600" b="1" dirty="0">
                <a:solidFill>
                  <a:schemeClr val="tx1"/>
                </a:solidFill>
              </a:rPr>
            </a:br>
            <a:endParaRPr lang="pt-BR" sz="2000" b="1" dirty="0">
              <a:solidFill>
                <a:schemeClr val="tx1"/>
              </a:solidFill>
              <a:cs typeface="Calibri Ligh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D5722218-1BC9-443B-B69C-D9778A7B9FD4}"/>
              </a:ext>
            </a:extLst>
          </p:cNvPr>
          <p:cNvGrpSpPr/>
          <p:nvPr/>
        </p:nvGrpSpPr>
        <p:grpSpPr>
          <a:xfrm>
            <a:off x="121718" y="141293"/>
            <a:ext cx="2199452" cy="2067335"/>
            <a:chOff x="121717" y="141293"/>
            <a:chExt cx="2658793" cy="2489981"/>
          </a:xfrm>
        </p:grpSpPr>
        <p:pic>
          <p:nvPicPr>
            <p:cNvPr id="5" name="Imagem 4">
              <a:extLst>
                <a:ext uri="{FF2B5EF4-FFF2-40B4-BE49-F238E27FC236}">
                  <a16:creationId xmlns="" xmlns:a16="http://schemas.microsoft.com/office/drawing/2014/main" id="{DB9FB1D6-5C48-48B4-B1DA-27803B90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75" y="549513"/>
              <a:ext cx="1470276" cy="1673540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C29F9EED-869F-459D-B301-ED0EE438B342}"/>
                </a:ext>
              </a:extLst>
            </p:cNvPr>
            <p:cNvSpPr/>
            <p:nvPr/>
          </p:nvSpPr>
          <p:spPr>
            <a:xfrm>
              <a:off x="121717" y="141293"/>
              <a:ext cx="2658793" cy="2489981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D536D071-1B8E-4B5F-AEC4-58D4DA74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Curitiba, 2019</a:t>
            </a:r>
          </a:p>
        </p:txBody>
      </p:sp>
    </p:spTree>
    <p:extLst>
      <p:ext uri="{BB962C8B-B14F-4D97-AF65-F5344CB8AC3E}">
        <p14:creationId xmlns:p14="http://schemas.microsoft.com/office/powerpoint/2010/main" val="17220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Materiais e Métodos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 smtClean="0"/>
              <a:t>Oaxaca-Blinder</a:t>
            </a:r>
            <a:endParaRPr lang="pt-BR" sz="2200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066800" y="2179043"/>
            <a:ext cx="104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Decomposição </a:t>
            </a:r>
            <a:r>
              <a:rPr lang="pt-BR" i="1" dirty="0" err="1"/>
              <a:t>t</a:t>
            </a:r>
            <a:r>
              <a:rPr lang="pt-BR" i="1" dirty="0" err="1" smtClean="0"/>
              <a:t>wofold</a:t>
            </a:r>
            <a:endParaRPr lang="pt-BR" i="1" dirty="0" smtClean="0"/>
          </a:p>
        </p:txBody>
      </p:sp>
      <p:grpSp>
        <p:nvGrpSpPr>
          <p:cNvPr id="24" name="Grupo 23"/>
          <p:cNvGrpSpPr/>
          <p:nvPr/>
        </p:nvGrpSpPr>
        <p:grpSpPr>
          <a:xfrm>
            <a:off x="3531551" y="2646751"/>
            <a:ext cx="5128894" cy="648320"/>
            <a:chOff x="3060510" y="2891649"/>
            <a:chExt cx="5128894" cy="648320"/>
          </a:xfrm>
        </p:grpSpPr>
        <p:grpSp>
          <p:nvGrpSpPr>
            <p:cNvPr id="22" name="Grupo 21"/>
            <p:cNvGrpSpPr/>
            <p:nvPr/>
          </p:nvGrpSpPr>
          <p:grpSpPr>
            <a:xfrm>
              <a:off x="3060510" y="2891649"/>
              <a:ext cx="3252717" cy="648320"/>
              <a:chOff x="4799462" y="2718873"/>
              <a:chExt cx="3252717" cy="648320"/>
            </a:xfrm>
          </p:grpSpPr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5323" y="2839194"/>
                <a:ext cx="2441354" cy="446269"/>
              </a:xfrm>
              <a:prstGeom prst="rect">
                <a:avLst/>
              </a:prstGeom>
            </p:spPr>
          </p:pic>
          <p:sp>
            <p:nvSpPr>
              <p:cNvPr id="18" name="Retângulo 17"/>
              <p:cNvSpPr/>
              <p:nvPr/>
            </p:nvSpPr>
            <p:spPr>
              <a:xfrm>
                <a:off x="4799462" y="2718873"/>
                <a:ext cx="2593075" cy="648320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de seta reta 19"/>
              <p:cNvCxnSpPr/>
              <p:nvPr/>
            </p:nvCxnSpPr>
            <p:spPr>
              <a:xfrm>
                <a:off x="7492621" y="3034615"/>
                <a:ext cx="559558" cy="8418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6313227" y="3035049"/>
              <a:ext cx="1876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accent4">
                      <a:lumMod val="50000"/>
                    </a:schemeClr>
                  </a:solidFill>
                </a:rPr>
                <a:t>Parte explicável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2324546" y="3486747"/>
            <a:ext cx="7542905" cy="648320"/>
            <a:chOff x="1778516" y="4782531"/>
            <a:chExt cx="7542905" cy="648320"/>
          </a:xfrm>
        </p:grpSpPr>
        <p:grpSp>
          <p:nvGrpSpPr>
            <p:cNvPr id="27" name="Grupo 26"/>
            <p:cNvGrpSpPr/>
            <p:nvPr/>
          </p:nvGrpSpPr>
          <p:grpSpPr>
            <a:xfrm>
              <a:off x="1778516" y="4782531"/>
              <a:ext cx="5189997" cy="648320"/>
              <a:chOff x="1778516" y="4782531"/>
              <a:chExt cx="5189997" cy="648320"/>
            </a:xfrm>
          </p:grpSpPr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8516" y="4909821"/>
                <a:ext cx="4534711" cy="409763"/>
              </a:xfrm>
              <a:prstGeom prst="rect">
                <a:avLst/>
              </a:prstGeom>
            </p:spPr>
          </p:pic>
          <p:sp>
            <p:nvSpPr>
              <p:cNvPr id="25" name="Retângulo 24"/>
              <p:cNvSpPr/>
              <p:nvPr/>
            </p:nvSpPr>
            <p:spPr>
              <a:xfrm>
                <a:off x="1778516" y="4782531"/>
                <a:ext cx="4534711" cy="648320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Conector de seta reta 25"/>
              <p:cNvCxnSpPr/>
              <p:nvPr/>
            </p:nvCxnSpPr>
            <p:spPr>
              <a:xfrm>
                <a:off x="6408955" y="5114702"/>
                <a:ext cx="559558" cy="8418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CaixaDeTexto 27"/>
            <p:cNvSpPr txBox="1"/>
            <p:nvPr/>
          </p:nvSpPr>
          <p:spPr>
            <a:xfrm>
              <a:off x="6968513" y="4926842"/>
              <a:ext cx="2352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accent4">
                      <a:lumMod val="50000"/>
                    </a:schemeClr>
                  </a:solidFill>
                </a:rPr>
                <a:t>Parte </a:t>
              </a:r>
              <a:r>
                <a:rPr lang="pt-BR" sz="2000" dirty="0" smtClean="0">
                  <a:solidFill>
                    <a:schemeClr val="accent4">
                      <a:lumMod val="50000"/>
                    </a:schemeClr>
                  </a:solidFill>
                </a:rPr>
                <a:t>não explicável</a:t>
              </a:r>
              <a:endParaRPr lang="pt-BR" sz="2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159357" y="4249439"/>
            <a:ext cx="977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Parte não explicável</a:t>
            </a:r>
            <a:endParaRPr lang="pt-BR" i="1" dirty="0" smtClean="0"/>
          </a:p>
        </p:txBody>
      </p:sp>
      <p:grpSp>
        <p:nvGrpSpPr>
          <p:cNvPr id="43" name="Grupo 42"/>
          <p:cNvGrpSpPr/>
          <p:nvPr/>
        </p:nvGrpSpPr>
        <p:grpSpPr>
          <a:xfrm>
            <a:off x="3204663" y="4675415"/>
            <a:ext cx="4867987" cy="544752"/>
            <a:chOff x="3204663" y="4675415"/>
            <a:chExt cx="4867987" cy="544752"/>
          </a:xfrm>
        </p:grpSpPr>
        <p:grpSp>
          <p:nvGrpSpPr>
            <p:cNvPr id="37" name="Grupo 36"/>
            <p:cNvGrpSpPr/>
            <p:nvPr/>
          </p:nvGrpSpPr>
          <p:grpSpPr>
            <a:xfrm>
              <a:off x="3204663" y="4675415"/>
              <a:ext cx="1955521" cy="544752"/>
              <a:chOff x="3204663" y="4960665"/>
              <a:chExt cx="1955521" cy="544752"/>
            </a:xfrm>
          </p:grpSpPr>
          <p:pic>
            <p:nvPicPr>
              <p:cNvPr id="32" name="Imagem 3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4663" y="4960665"/>
                <a:ext cx="1955521" cy="544752"/>
              </a:xfrm>
              <a:prstGeom prst="rect">
                <a:avLst/>
              </a:prstGeom>
            </p:spPr>
          </p:pic>
          <p:sp>
            <p:nvSpPr>
              <p:cNvPr id="34" name="Retângulo 33"/>
              <p:cNvSpPr/>
              <p:nvPr/>
            </p:nvSpPr>
            <p:spPr>
              <a:xfrm>
                <a:off x="3284544" y="4968921"/>
                <a:ext cx="1795763" cy="536496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38" name="Conector de seta reta 37"/>
            <p:cNvCxnSpPr/>
            <p:nvPr/>
          </p:nvCxnSpPr>
          <p:spPr>
            <a:xfrm>
              <a:off x="5160184" y="4928295"/>
              <a:ext cx="559558" cy="841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5719742" y="4740435"/>
              <a:ext cx="2352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pt-BR" sz="2000" dirty="0" smtClean="0">
                  <a:solidFill>
                    <a:schemeClr val="accent4">
                      <a:lumMod val="50000"/>
                    </a:schemeClr>
                  </a:solidFill>
                </a:rPr>
                <a:t>Em </a:t>
              </a:r>
              <a:r>
                <a:rPr lang="pt-BR" sz="2000" dirty="0">
                  <a:solidFill>
                    <a:schemeClr val="accent4">
                      <a:lumMod val="50000"/>
                    </a:schemeClr>
                  </a:solidFill>
                </a:rPr>
                <a:t>favor do grupo A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3284543" y="5636125"/>
            <a:ext cx="4846896" cy="536496"/>
            <a:chOff x="3284543" y="5636125"/>
            <a:chExt cx="4846896" cy="536496"/>
          </a:xfrm>
        </p:grpSpPr>
        <p:grpSp>
          <p:nvGrpSpPr>
            <p:cNvPr id="36" name="Grupo 35"/>
            <p:cNvGrpSpPr/>
            <p:nvPr/>
          </p:nvGrpSpPr>
          <p:grpSpPr>
            <a:xfrm>
              <a:off x="3284543" y="5636125"/>
              <a:ext cx="1795763" cy="536496"/>
              <a:chOff x="3284543" y="5636125"/>
              <a:chExt cx="1795763" cy="536496"/>
            </a:xfrm>
          </p:grpSpPr>
          <p:pic>
            <p:nvPicPr>
              <p:cNvPr id="33" name="Imagem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4543" y="5683356"/>
                <a:ext cx="1795763" cy="442034"/>
              </a:xfrm>
              <a:prstGeom prst="rect">
                <a:avLst/>
              </a:prstGeom>
            </p:spPr>
          </p:pic>
          <p:sp>
            <p:nvSpPr>
              <p:cNvPr id="35" name="Retângulo 34"/>
              <p:cNvSpPr/>
              <p:nvPr/>
            </p:nvSpPr>
            <p:spPr>
              <a:xfrm>
                <a:off x="3284543" y="5636125"/>
                <a:ext cx="1795763" cy="536496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40" name="Conector de seta reta 39"/>
            <p:cNvCxnSpPr/>
            <p:nvPr/>
          </p:nvCxnSpPr>
          <p:spPr>
            <a:xfrm>
              <a:off x="5218973" y="5900696"/>
              <a:ext cx="559558" cy="841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/>
            <p:cNvSpPr txBox="1"/>
            <p:nvPr/>
          </p:nvSpPr>
          <p:spPr>
            <a:xfrm>
              <a:off x="5778531" y="5712836"/>
              <a:ext cx="2352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accent4">
                      <a:lumMod val="50000"/>
                    </a:schemeClr>
                  </a:solidFill>
                </a:rPr>
                <a:t>Contra o </a:t>
              </a:r>
              <a:r>
                <a:rPr lang="pt-BR" sz="2000" dirty="0">
                  <a:solidFill>
                    <a:schemeClr val="accent4">
                      <a:lumMod val="50000"/>
                    </a:schemeClr>
                  </a:solidFill>
                </a:rPr>
                <a:t>grupo </a:t>
              </a:r>
              <a:r>
                <a:rPr lang="pt-BR" sz="2000" dirty="0" smtClean="0">
                  <a:solidFill>
                    <a:schemeClr val="accent4">
                      <a:lumMod val="50000"/>
                    </a:schemeClr>
                  </a:solidFill>
                </a:rPr>
                <a:t>B</a:t>
              </a:r>
              <a:endParaRPr lang="pt-BR" sz="2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1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Materiais e Métodos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 smtClean="0"/>
              <a:t>Estimação do coeficiente de não discriminação </a:t>
            </a:r>
            <a:r>
              <a:rPr lang="el-GR" sz="2000" b="1" dirty="0"/>
              <a:t>β</a:t>
            </a:r>
            <a:r>
              <a:rPr lang="pt-BR" sz="2000" b="1" dirty="0" smtClean="0"/>
              <a:t>*</a:t>
            </a:r>
            <a:endParaRPr lang="pt-BR" sz="2000" b="1" i="1" dirty="0"/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4" y="2259294"/>
            <a:ext cx="986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</a:t>
            </a:r>
            <a:r>
              <a:rPr lang="pt-BR" dirty="0" smtClean="0"/>
              <a:t>onjunto </a:t>
            </a:r>
            <a:r>
              <a:rPr lang="pt-BR" dirty="0"/>
              <a:t>de coeficientes de regressão que considerado como </a:t>
            </a:r>
            <a:r>
              <a:rPr lang="pt-BR" dirty="0" smtClean="0"/>
              <a:t>nível de referência </a:t>
            </a:r>
            <a:r>
              <a:rPr lang="pt-BR" dirty="0"/>
              <a:t>na determinação das diferenças nos </a:t>
            </a:r>
            <a:r>
              <a:rPr lang="pt-BR" dirty="0" smtClean="0"/>
              <a:t>preditores;</a:t>
            </a:r>
            <a:endParaRPr lang="pt-BR" dirty="0" smtClean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360383" y="3214757"/>
            <a:ext cx="986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Diferenças direcionadas para apenas um grupo: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57" y="3862444"/>
            <a:ext cx="990716" cy="341066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4986" b="11600"/>
          <a:stretch/>
        </p:blipFill>
        <p:spPr>
          <a:xfrm>
            <a:off x="2025057" y="5054551"/>
            <a:ext cx="1013027" cy="385569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cxnSp>
        <p:nvCxnSpPr>
          <p:cNvPr id="11" name="Conector de seta reta 10"/>
          <p:cNvCxnSpPr/>
          <p:nvPr/>
        </p:nvCxnSpPr>
        <p:spPr>
          <a:xfrm>
            <a:off x="3167612" y="4028768"/>
            <a:ext cx="559558" cy="84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189923" y="5252951"/>
            <a:ext cx="559558" cy="84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879009" y="3834178"/>
            <a:ext cx="359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Discriminação contra o grupo B</a:t>
            </a:r>
            <a:endParaRPr lang="pt-B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01320" y="5081822"/>
            <a:ext cx="359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Discriminação contra o grupo </a:t>
            </a:r>
            <a:r>
              <a:rPr lang="pt-BR" dirty="0" smtClean="0"/>
              <a:t>A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162" y="4267177"/>
            <a:ext cx="3935693" cy="504957"/>
          </a:xfrm>
          <a:prstGeom prst="rect">
            <a:avLst/>
          </a:prstGeom>
          <a:ln>
            <a:noFill/>
          </a:ln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057" y="5679392"/>
            <a:ext cx="3611468" cy="4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Materiais e Métodos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 smtClean="0"/>
              <a:t>Estimação do coeficiente de não discriminação </a:t>
            </a:r>
            <a:r>
              <a:rPr lang="el-GR" sz="2000" b="1" dirty="0"/>
              <a:t>β</a:t>
            </a:r>
            <a:r>
              <a:rPr lang="pt-BR" sz="2000" b="1" dirty="0" smtClean="0"/>
              <a:t>*</a:t>
            </a:r>
            <a:endParaRPr lang="pt-BR" sz="2000" b="1" i="1" dirty="0"/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4" y="2259294"/>
            <a:ext cx="986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err="1" smtClean="0"/>
              <a:t>Reimers</a:t>
            </a:r>
            <a:r>
              <a:rPr lang="pt-BR" dirty="0" smtClean="0"/>
              <a:t> (1983) sugeriu: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45" y="3052831"/>
            <a:ext cx="2308106" cy="499845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cxnSp>
        <p:nvCxnSpPr>
          <p:cNvPr id="17" name="Conector de seta reta 16"/>
          <p:cNvCxnSpPr/>
          <p:nvPr/>
        </p:nvCxnSpPr>
        <p:spPr>
          <a:xfrm>
            <a:off x="4116812" y="3345366"/>
            <a:ext cx="559558" cy="84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6370" y="3145311"/>
            <a:ext cx="610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Não assume discriminação contra nenhum grupo</a:t>
            </a:r>
            <a:endParaRPr lang="pt-B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4" y="3946103"/>
            <a:ext cx="986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err="1" smtClean="0"/>
              <a:t>Cotton</a:t>
            </a:r>
            <a:r>
              <a:rPr lang="pt-BR" dirty="0" smtClean="0"/>
              <a:t>(1988) sugeriu:</a:t>
            </a:r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74" y="4739640"/>
            <a:ext cx="3212889" cy="675672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cxnSp>
        <p:nvCxnSpPr>
          <p:cNvPr id="20" name="Conector de seta reta 19"/>
          <p:cNvCxnSpPr/>
          <p:nvPr/>
        </p:nvCxnSpPr>
        <p:spPr>
          <a:xfrm>
            <a:off x="4676370" y="5083081"/>
            <a:ext cx="559558" cy="84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235928" y="4729138"/>
            <a:ext cx="6103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Não assume discriminação contra nenhum grupo, e pondera segundo o tamanho de cada amostra</a:t>
            </a:r>
            <a:endParaRPr lang="pt-B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Materiais e Métodos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 smtClean="0"/>
              <a:t>Estimação do coeficiente de não discriminação </a:t>
            </a:r>
            <a:r>
              <a:rPr lang="el-GR" sz="2000" b="1" dirty="0"/>
              <a:t>β</a:t>
            </a:r>
            <a:r>
              <a:rPr lang="pt-BR" sz="2000" b="1" dirty="0" smtClean="0"/>
              <a:t>*</a:t>
            </a:r>
            <a:endParaRPr lang="pt-BR" sz="2000" b="1" i="1" dirty="0"/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4" y="2259294"/>
            <a:ext cx="986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err="1" smtClean="0"/>
              <a:t>Neumark</a:t>
            </a:r>
            <a:r>
              <a:rPr lang="pt-BR" dirty="0" smtClean="0"/>
              <a:t> (1988) sugeriu o uso de coeficientes de uma regressão ponderada, onde R:</a:t>
            </a:r>
            <a:endParaRPr lang="pt-BR" dirty="0" smtClean="0"/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4" y="4930593"/>
            <a:ext cx="986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err="1" smtClean="0"/>
              <a:t>Jann</a:t>
            </a:r>
            <a:r>
              <a:rPr lang="pt-BR" dirty="0" smtClean="0"/>
              <a:t> (2002) aplica a mesma abordagem de </a:t>
            </a:r>
            <a:r>
              <a:rPr lang="pt-BR" dirty="0" err="1" smtClean="0"/>
              <a:t>Neumark</a:t>
            </a:r>
            <a:r>
              <a:rPr lang="pt-BR" dirty="0" smtClean="0"/>
              <a:t>, mas inclui uma variável indicadora de grupo como mais um </a:t>
            </a:r>
            <a:r>
              <a:rPr lang="pt-BR" dirty="0" err="1" smtClean="0"/>
              <a:t>regressor</a:t>
            </a:r>
            <a:r>
              <a:rPr lang="pt-BR" dirty="0" smtClean="0"/>
              <a:t> de </a:t>
            </a:r>
            <a:r>
              <a:rPr lang="pt-BR" b="1" dirty="0" smtClean="0"/>
              <a:t>X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181" y="2764119"/>
            <a:ext cx="4309019" cy="727147"/>
          </a:xfrm>
          <a:prstGeom prst="rect">
            <a:avLst/>
          </a:prstGeom>
          <a:ln w="28575">
            <a:noFill/>
          </a:ln>
        </p:spPr>
      </p:pic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4" y="3491266"/>
            <a:ext cx="986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pt-BR" dirty="0" smtClean="0"/>
              <a:t>E </a:t>
            </a:r>
            <a:r>
              <a:rPr lang="pt-BR" b="1" dirty="0" smtClean="0"/>
              <a:t>W</a:t>
            </a:r>
            <a:r>
              <a:rPr lang="pt-BR" dirty="0" smtClean="0"/>
              <a:t> é a matriz de pesos relativos atribuídos aos coeficientes do grupo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90" y="3992466"/>
            <a:ext cx="3356000" cy="4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Análise Descritiva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71" y="2620370"/>
            <a:ext cx="7319058" cy="362770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356338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Dados de Curitiba</a:t>
            </a:r>
          </a:p>
        </p:txBody>
      </p:sp>
    </p:spTree>
    <p:extLst>
      <p:ext uri="{BB962C8B-B14F-4D97-AF65-F5344CB8AC3E}">
        <p14:creationId xmlns:p14="http://schemas.microsoft.com/office/powerpoint/2010/main" val="35455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Análise Descritiva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356338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Dados de Curitiba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72" y="2756448"/>
            <a:ext cx="7520057" cy="34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Análise Descritiva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Dados para a ocupação de Promotor de Vendas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00" y="2620800"/>
            <a:ext cx="7318800" cy="36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Análise de Regressão Linear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Dados para Curitiba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43" y="2687541"/>
            <a:ext cx="8108315" cy="2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Análise de Regressão Linear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Dados para a ocupação de Promotor de Vendas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85" y="2766050"/>
            <a:ext cx="7646231" cy="22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Decomposição de Oaxaca-Blinder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Dados para </a:t>
            </a:r>
            <a:r>
              <a:rPr lang="pt-BR" dirty="0" smtClean="0"/>
              <a:t>Curitiba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776" y="2628274"/>
            <a:ext cx="7616448" cy="30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4275"/>
            <a:ext cx="10058400" cy="145075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Introdução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DD2F0EB3-E7A6-4E60-A5BF-B9BBC52F581F}"/>
              </a:ext>
            </a:extLst>
          </p:cNvPr>
          <p:cNvSpPr txBox="1"/>
          <p:nvPr/>
        </p:nvSpPr>
        <p:spPr>
          <a:xfrm>
            <a:off x="1066800" y="1843951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O relatório da Organização Internacional do Trabalho (OIT) mostrou que, globalmente, as mulheres são remuneradas aproximadamente 20% menos que os 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homens;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No Brasil, segundo um estudo realizado pelo Instituto Brasileiro de Geografia e Estatística (IBGE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) ,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mulheres ganham cerca de 20,5% a menos do que os homens</a:t>
            </a:r>
          </a:p>
          <a:p>
            <a:endParaRPr lang="pt-BR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A execução do trabalho se justifica principalmente pela carência de estudos, 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com bases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atualizadas, sobre as diferenças salarias entre gêneros no Brasil. A compreensão 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de tal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assunto pode levantar discussões a respeito da mulher no mercado de trabalho 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nacional, fazendo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com que novas políticas sejam debatidas e implementadas.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5905E9F0-BE58-476C-AB35-087350C6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</p:spTree>
    <p:extLst>
      <p:ext uri="{BB962C8B-B14F-4D97-AF65-F5344CB8AC3E}">
        <p14:creationId xmlns:p14="http://schemas.microsoft.com/office/powerpoint/2010/main" val="40914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Decomposição de Oaxaca-Blinder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Dados para </a:t>
            </a:r>
            <a:r>
              <a:rPr lang="pt-BR" dirty="0" smtClean="0"/>
              <a:t>Curitiba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05" y="2707578"/>
            <a:ext cx="8508791" cy="27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Decomposição de Oaxaca-Blinder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Dados para </a:t>
            </a:r>
            <a:r>
              <a:rPr lang="pt-BR" dirty="0" smtClean="0"/>
              <a:t>Curitiba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3" b="6037"/>
          <a:stretch/>
        </p:blipFill>
        <p:spPr>
          <a:xfrm>
            <a:off x="2720841" y="2606531"/>
            <a:ext cx="6846239" cy="37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Decomposição de Oaxaca-Blinder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Dados para </a:t>
            </a:r>
            <a:r>
              <a:rPr lang="pt-BR" dirty="0" smtClean="0"/>
              <a:t>Curitiba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 b="3766"/>
          <a:stretch/>
        </p:blipFill>
        <p:spPr>
          <a:xfrm>
            <a:off x="2747837" y="2611972"/>
            <a:ext cx="6696413" cy="37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Decomposição de Oaxaca-Blinder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Dados para a ocupação de Promotor de Vendas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83" y="2723811"/>
            <a:ext cx="8307834" cy="29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Decomposição de Oaxaca-Blinder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Dados para a ocupação de Promotor de Vendas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 b="5596"/>
          <a:stretch/>
        </p:blipFill>
        <p:spPr>
          <a:xfrm>
            <a:off x="2581005" y="2608302"/>
            <a:ext cx="6747358" cy="36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Resultados e Discussão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Decomposição de Oaxaca-Blinder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Dados para a ocupação de Promotor de Vendas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87" y="2723811"/>
            <a:ext cx="7642291" cy="23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Considerações Finais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2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Dados para Curitiba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194887"/>
            <a:ext cx="96668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A renda média </a:t>
            </a:r>
            <a:r>
              <a:rPr lang="pt-BR" dirty="0"/>
              <a:t>dos homens é mais elevada que a das mulheres em todos os níveis de </a:t>
            </a:r>
            <a:r>
              <a:rPr lang="pt-BR" dirty="0" smtClean="0"/>
              <a:t>escolaridade;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decomposição de Oaxaca-Blinder </a:t>
            </a:r>
            <a:r>
              <a:rPr lang="pt-BR" dirty="0" smtClean="0"/>
              <a:t>indica </a:t>
            </a:r>
            <a:r>
              <a:rPr lang="pt-BR" dirty="0"/>
              <a:t>que, para Curitiba, a diferença salarial entre os gêneros é de R$0,14, na escala </a:t>
            </a:r>
            <a:r>
              <a:rPr lang="pt-BR" dirty="0" smtClean="0"/>
              <a:t>logarítmica. </a:t>
            </a:r>
            <a:r>
              <a:rPr lang="pt-BR" dirty="0"/>
              <a:t>Desta diferença, -14% representa a parte que pode ser explicada segundo os atributos de produtividade, enquanto que 114% se refere a parte não explicada, que é devido à </a:t>
            </a:r>
            <a:r>
              <a:rPr lang="pt-BR" dirty="0" smtClean="0"/>
              <a:t>discriminação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A variável idade se mostrou ser a </a:t>
            </a:r>
            <a:r>
              <a:rPr lang="pt-BR" dirty="0" smtClean="0"/>
              <a:t>variável </a:t>
            </a:r>
            <a:r>
              <a:rPr lang="pt-BR" dirty="0"/>
              <a:t>com a maior influência na discriminação contra a mulher</a:t>
            </a:r>
          </a:p>
        </p:txBody>
      </p:sp>
    </p:spTree>
    <p:extLst>
      <p:ext uri="{BB962C8B-B14F-4D97-AF65-F5344CB8AC3E}">
        <p14:creationId xmlns:p14="http://schemas.microsoft.com/office/powerpoint/2010/main" val="29121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dirty="0"/>
              <a:t>Considerações Finais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2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Dados para a ocupação de Promotor de Vendas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259294"/>
            <a:ext cx="9666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Os </a:t>
            </a:r>
            <a:r>
              <a:rPr lang="pt-BR" dirty="0"/>
              <a:t>homens ganham um salário superior em todas os níveis de </a:t>
            </a:r>
            <a:r>
              <a:rPr lang="pt-BR" dirty="0" smtClean="0"/>
              <a:t>escolaridade;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A diferença salarial entre homens e mulheres da ocupação de Promotor de Vendas, ficou em R$0,10, na escala </a:t>
            </a:r>
            <a:r>
              <a:rPr lang="pt-BR" dirty="0" smtClean="0"/>
              <a:t>logarítmica;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 componente explicado representa 30% da diferença salarial, já o componente de discriminação representa 70%, mostrando novamente que a maior parte da diferença salarial entre os gêneros se diz respeito a </a:t>
            </a:r>
            <a:r>
              <a:rPr lang="pt-BR" dirty="0" smtClean="0"/>
              <a:t>mulher.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4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Referências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0475CC0-77CC-4A97-B16D-D762243A7658}"/>
              </a:ext>
            </a:extLst>
          </p:cNvPr>
          <p:cNvSpPr txBox="1"/>
          <p:nvPr/>
        </p:nvSpPr>
        <p:spPr>
          <a:xfrm>
            <a:off x="1066800" y="1833803"/>
            <a:ext cx="1005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BLINDER, A. S. The Board of Regents of the University of Wisconsin System Wage Discrimination: Reduced Form and Structural Estimates. The Journal of Human Resources, v. 8, n. 4, p. 436–455, 1973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HLAVAC, M.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oaxaca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Blinder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-Oaxaca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Decomposition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in R. Bratislava,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Slovakia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, 2018. R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package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version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0.1.4. Disponível em: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https://CRAN.R-project.org/package=oaxaca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IBGE. Estatísticas de Gênero Indicadores sociais das mulheres no Brasil. 2018. Disponível em: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  <a:hlinkClick r:id="rId3"/>
              </a:rPr>
              <a:t>https://biblioteca.ibge.gov.br/visualizacao/livros/liv101551{\_}informativo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.</a:t>
            </a:r>
            <a:endParaRPr lang="pt-B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NEUMARK, D. Employers’ Discriminatory Behavior and the Estimation of Wage Discrimination. The Journal of Human Resources, University of Wisconsin Press, v. 23, n. 3, p. 279, 1988. 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304E6D-1360-4FF4-B92C-F36C027B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</p:spTree>
    <p:extLst>
      <p:ext uri="{BB962C8B-B14F-4D97-AF65-F5344CB8AC3E}">
        <p14:creationId xmlns:p14="http://schemas.microsoft.com/office/powerpoint/2010/main" val="27187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Referências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0475CC0-77CC-4A97-B16D-D762243A7658}"/>
              </a:ext>
            </a:extLst>
          </p:cNvPr>
          <p:cNvSpPr txBox="1"/>
          <p:nvPr/>
        </p:nvSpPr>
        <p:spPr>
          <a:xfrm>
            <a:off x="1066800" y="2256883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OAXACA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R. L.; RANSOM, M. R. On discrimination and the decomposition of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wage differentials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. Journal of Econometrics, North-Holland, v. 61, n. 1, p. 5–21, mar 1994.</a:t>
            </a:r>
            <a:endParaRPr lang="pt-B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R Core Team. R: A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Language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Environment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for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Statistical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Computing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accent4">
                    <a:lumMod val="50000"/>
                  </a:schemeClr>
                </a:solidFill>
              </a:rPr>
              <a:t>Vienna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accent4">
                    <a:lumMod val="50000"/>
                  </a:schemeClr>
                </a:solidFill>
              </a:rPr>
              <a:t>Austria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, 2019. Disponível em: 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https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://www.R-project.org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/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pt-B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The International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Labour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Organization. Global wage report 2018 / 19 what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lies behind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gender pay gaps. [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s.n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.], 2018. 2–16 p. ISBN 9789220313466.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Disponível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https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hlinkClick r:id="rId3"/>
              </a:rPr>
              <a:t>://www.ilo.org/wcmsp5/groups/public/---dgreports/---dcomm/---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publ/documents/publication/wcms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hlinkClick r:id="rId3"/>
              </a:rPr>
              <a:t>{\_}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650553.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304E6D-1360-4FF4-B92C-F36C027B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</p:spTree>
    <p:extLst>
      <p:ext uri="{BB962C8B-B14F-4D97-AF65-F5344CB8AC3E}">
        <p14:creationId xmlns:p14="http://schemas.microsoft.com/office/powerpoint/2010/main" val="8274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4275"/>
            <a:ext cx="10058400" cy="1450757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Revisão de Literatura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DD2F0EB3-E7A6-4E60-A5BF-B9BBC52F581F}"/>
              </a:ext>
            </a:extLst>
          </p:cNvPr>
          <p:cNvSpPr txBox="1"/>
          <p:nvPr/>
        </p:nvSpPr>
        <p:spPr>
          <a:xfrm>
            <a:off x="1066800" y="2215032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4">
                    <a:lumMod val="50000"/>
                  </a:schemeClr>
                </a:solidFill>
              </a:rPr>
              <a:t>Blinder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 (1973): Diferenças Salariais segundo gênero e 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raça/cor;</a:t>
            </a:r>
            <a:endParaRPr lang="pt-B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Oaxaca (1983): Diferença salarial entre os gêneros;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García, Hernández e López-Nicolás (2001): Diferença salarial entre os gêneros;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accent4">
                    <a:lumMod val="50000"/>
                  </a:schemeClr>
                </a:solidFill>
              </a:rPr>
              <a:t>Maia (2018):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Diferença salarial entre os </a:t>
            </a:r>
            <a:r>
              <a:rPr lang="pt-BR" sz="2000" b="1" dirty="0" smtClean="0">
                <a:solidFill>
                  <a:schemeClr val="accent4">
                    <a:lumMod val="50000"/>
                  </a:schemeClr>
                </a:solidFill>
              </a:rPr>
              <a:t>gêneros;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accent4">
                    <a:lumMod val="50000"/>
                  </a:schemeClr>
                </a:solidFill>
              </a:rPr>
              <a:t>Pereira e Oliveira (2018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): Diferença salarial entre os gêneros;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5905E9F0-BE58-476C-AB35-087350C6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</p:spTree>
    <p:extLst>
      <p:ext uri="{BB962C8B-B14F-4D97-AF65-F5344CB8AC3E}">
        <p14:creationId xmlns:p14="http://schemas.microsoft.com/office/powerpoint/2010/main" val="34141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6C75446-10C3-4065-AF6B-138E0F73306B}"/>
              </a:ext>
            </a:extLst>
          </p:cNvPr>
          <p:cNvSpPr txBox="1"/>
          <p:nvPr/>
        </p:nvSpPr>
        <p:spPr>
          <a:xfrm>
            <a:off x="1524000" y="4548386"/>
            <a:ext cx="928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Aluna: Caroline Martins Selis – GRR20137507</a:t>
            </a:r>
          </a:p>
          <a:p>
            <a:pPr algn="ctr"/>
            <a:r>
              <a:rPr lang="pt-BR" dirty="0"/>
              <a:t>Orientador: Prof. Fernando de </a:t>
            </a:r>
            <a:r>
              <a:rPr lang="pt-BR" dirty="0" err="1"/>
              <a:t>Pol</a:t>
            </a:r>
            <a:r>
              <a:rPr lang="pt-BR" dirty="0"/>
              <a:t> Mayer </a:t>
            </a:r>
          </a:p>
          <a:p>
            <a:pPr algn="ctr"/>
            <a:r>
              <a:rPr lang="pt-BR" dirty="0"/>
              <a:t>Disciplina CE093: </a:t>
            </a:r>
            <a:r>
              <a:rPr lang="pt-BR" dirty="0" err="1"/>
              <a:t>Lab</a:t>
            </a:r>
            <a:r>
              <a:rPr lang="pt-BR" dirty="0"/>
              <a:t> 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0EF93EE-F0D9-4CB8-9253-62CBF3CF8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886" y="2057962"/>
            <a:ext cx="9144000" cy="22907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100" b="1" dirty="0">
                <a:solidFill>
                  <a:schemeClr val="tx1"/>
                </a:solidFill>
                <a:ea typeface="+mj-lt"/>
                <a:cs typeface="+mj-lt"/>
              </a:rPr>
              <a:t>Obrigada</a:t>
            </a:r>
            <a:r>
              <a:rPr lang="pt-BR" sz="4400" b="1" dirty="0">
                <a:solidFill>
                  <a:schemeClr val="tx1"/>
                </a:solidFill>
              </a:rPr>
              <a:t/>
            </a:r>
            <a:br>
              <a:rPr lang="pt-BR" sz="4400" b="1" dirty="0">
                <a:solidFill>
                  <a:schemeClr val="tx1"/>
                </a:solidFill>
              </a:rPr>
            </a:br>
            <a:r>
              <a:rPr lang="pt-BR" sz="3600" b="1" dirty="0">
                <a:solidFill>
                  <a:schemeClr val="tx1"/>
                </a:solidFill>
              </a:rPr>
              <a:t/>
            </a:r>
            <a:br>
              <a:rPr lang="pt-BR" sz="3600" b="1" dirty="0">
                <a:solidFill>
                  <a:schemeClr val="tx1"/>
                </a:solidFill>
              </a:rPr>
            </a:br>
            <a:endParaRPr lang="pt-BR" sz="2000" b="1" dirty="0">
              <a:solidFill>
                <a:schemeClr val="tx1"/>
              </a:solidFill>
              <a:cs typeface="Calibri Ligh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D5722218-1BC9-443B-B69C-D9778A7B9FD4}"/>
              </a:ext>
            </a:extLst>
          </p:cNvPr>
          <p:cNvGrpSpPr/>
          <p:nvPr/>
        </p:nvGrpSpPr>
        <p:grpSpPr>
          <a:xfrm>
            <a:off x="121718" y="141293"/>
            <a:ext cx="2199452" cy="2067335"/>
            <a:chOff x="121717" y="141293"/>
            <a:chExt cx="2658793" cy="2489981"/>
          </a:xfrm>
        </p:grpSpPr>
        <p:pic>
          <p:nvPicPr>
            <p:cNvPr id="5" name="Imagem 4">
              <a:extLst>
                <a:ext uri="{FF2B5EF4-FFF2-40B4-BE49-F238E27FC236}">
                  <a16:creationId xmlns="" xmlns:a16="http://schemas.microsoft.com/office/drawing/2014/main" id="{DB9FB1D6-5C48-48B4-B1DA-27803B90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75" y="549513"/>
              <a:ext cx="1470276" cy="1673540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C29F9EED-869F-459D-B301-ED0EE438B342}"/>
                </a:ext>
              </a:extLst>
            </p:cNvPr>
            <p:cNvSpPr/>
            <p:nvPr/>
          </p:nvSpPr>
          <p:spPr>
            <a:xfrm>
              <a:off x="121717" y="141293"/>
              <a:ext cx="2658793" cy="2489981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69237752-784D-4333-B2D6-EB46DBC3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</p:spTree>
    <p:extLst>
      <p:ext uri="{BB962C8B-B14F-4D97-AF65-F5344CB8AC3E}">
        <p14:creationId xmlns:p14="http://schemas.microsoft.com/office/powerpoint/2010/main" val="15895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Objetivos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3FE63F5B-805F-4A1A-8608-37341CC93C33}"/>
              </a:ext>
            </a:extLst>
          </p:cNvPr>
          <p:cNvSpPr txBox="1"/>
          <p:nvPr/>
        </p:nvSpPr>
        <p:spPr>
          <a:xfrm>
            <a:off x="1066800" y="1950779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Objetivos Gerais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7A6A135A-75A9-494B-BD4F-5936E73ECCE5}"/>
              </a:ext>
            </a:extLst>
          </p:cNvPr>
          <p:cNvSpPr txBox="1"/>
          <p:nvPr/>
        </p:nvSpPr>
        <p:spPr>
          <a:xfrm>
            <a:off x="1559221" y="2370407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Investigar a existência de diferenças salariais entre homens e mulheres na cidade de Curitiba em 2018, e verificar o quanto desta diferença pode ser atribuído a </a:t>
            </a:r>
            <a:r>
              <a:rPr lang="pt-BR" sz="2000" dirty="0" smtClean="0"/>
              <a:t>discriminação;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5C44FD1C-027C-4A9C-92A9-3EEFB07BCF82}"/>
              </a:ext>
            </a:extLst>
          </p:cNvPr>
          <p:cNvSpPr txBox="1"/>
          <p:nvPr/>
        </p:nvSpPr>
        <p:spPr>
          <a:xfrm>
            <a:off x="1066800" y="3447625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Objetivos Específicos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C1A5AF96-0B4B-45E8-B762-EA7A725AFC6B}"/>
              </a:ext>
            </a:extLst>
          </p:cNvPr>
          <p:cNvSpPr txBox="1"/>
          <p:nvPr/>
        </p:nvSpPr>
        <p:spPr>
          <a:xfrm>
            <a:off x="1559221" y="3878512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Identificar um modelo que explique o rendimento salarial de homens e mulheres, segundo características observáveis;</a:t>
            </a:r>
          </a:p>
          <a:p>
            <a:endParaRPr lang="pt-BR" dirty="0"/>
          </a:p>
          <a:p>
            <a:r>
              <a:rPr lang="pt-BR" dirty="0"/>
              <a:t>Estudar a presença da diferença salarial entre homens e mulheres;</a:t>
            </a:r>
          </a:p>
          <a:p>
            <a:endParaRPr lang="pt-BR" dirty="0"/>
          </a:p>
          <a:p>
            <a:r>
              <a:rPr lang="pt-BR" dirty="0"/>
              <a:t>Decompor a diferença, se ela se provar existente, a fim de identificar o peso da discriminação.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EE320994-93CA-45C2-A7A3-33EEBFC6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</p:spTree>
    <p:extLst>
      <p:ext uri="{BB962C8B-B14F-4D97-AF65-F5344CB8AC3E}">
        <p14:creationId xmlns:p14="http://schemas.microsoft.com/office/powerpoint/2010/main" val="9504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Materiais e Métodos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950779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Material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95F23B5-9A78-4C3C-8118-4C02624CC7A3}"/>
              </a:ext>
            </a:extLst>
          </p:cNvPr>
          <p:cNvSpPr txBox="1"/>
          <p:nvPr/>
        </p:nvSpPr>
        <p:spPr>
          <a:xfrm>
            <a:off x="1559221" y="2370407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Para estudar a diferença salarial entre gêneros, </a:t>
            </a:r>
            <a:r>
              <a:rPr lang="pt-BR" dirty="0" smtClean="0"/>
              <a:t>foi utilizada </a:t>
            </a:r>
            <a:r>
              <a:rPr lang="pt-BR" dirty="0"/>
              <a:t>a base de dados do Cadastro Geral de Empregados e Desempregados (CAGED).</a:t>
            </a:r>
          </a:p>
          <a:p>
            <a:endParaRPr lang="pt-BR" dirty="0"/>
          </a:p>
          <a:p>
            <a:r>
              <a:rPr lang="pt-BR" dirty="0" smtClean="0"/>
              <a:t>Foram selecionados</a:t>
            </a:r>
            <a:r>
              <a:rPr lang="pt-BR" dirty="0"/>
              <a:t>, inicialmente, as informações do ano de 2018 para a cidade de </a:t>
            </a:r>
            <a:r>
              <a:rPr lang="pt-BR" dirty="0" smtClean="0"/>
              <a:t>Curitiba e realizado a análise.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Com </a:t>
            </a:r>
            <a:r>
              <a:rPr lang="pt-BR" dirty="0"/>
              <a:t>o objetivo de focar o estudo em apenas uma profissão, pertencente a </a:t>
            </a:r>
            <a:r>
              <a:rPr lang="pt-BR" dirty="0" smtClean="0"/>
              <a:t>um setor </a:t>
            </a:r>
            <a:r>
              <a:rPr lang="pt-BR" dirty="0"/>
              <a:t>econômico, foi realizado também uma segunda abordagem onde os dados de </a:t>
            </a:r>
            <a:r>
              <a:rPr lang="pt-BR" dirty="0" smtClean="0"/>
              <a:t>Curitiba foram </a:t>
            </a:r>
            <a:r>
              <a:rPr lang="pt-BR" dirty="0"/>
              <a:t>reduzidos segundo algumas premissas de seleção.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B4A6AD35-685D-4B2D-932E-D588D960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</p:spTree>
    <p:extLst>
      <p:ext uri="{BB962C8B-B14F-4D97-AF65-F5344CB8AC3E}">
        <p14:creationId xmlns:p14="http://schemas.microsoft.com/office/powerpoint/2010/main" val="22342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Materiais e Métodos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802571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Material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95F23B5-9A78-4C3C-8118-4C02624CC7A3}"/>
              </a:ext>
            </a:extLst>
          </p:cNvPr>
          <p:cNvSpPr txBox="1"/>
          <p:nvPr/>
        </p:nvSpPr>
        <p:spPr>
          <a:xfrm>
            <a:off x="1531926" y="2105224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pt-BR" dirty="0"/>
              <a:t>Município: Município de localização do estabelecimento</a:t>
            </a:r>
            <a:r>
              <a:rPr lang="pt-B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Grau </a:t>
            </a:r>
            <a:r>
              <a:rPr lang="pt-BR" dirty="0"/>
              <a:t>de Instrução: Grau de instrução ou escolaridade;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IBGE </a:t>
            </a:r>
            <a:r>
              <a:rPr lang="pt-BR" dirty="0"/>
              <a:t>subsetor: Representação sintética das grandes categorias econômicas, tanto nas Estatísticas Industriais como nas Contas Nacionais</a:t>
            </a:r>
            <a:r>
              <a:rPr lang="pt-B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Idade</a:t>
            </a:r>
            <a:r>
              <a:rPr lang="pt-BR" dirty="0"/>
              <a:t>: Idade do trabalhador;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Raça/Cor</a:t>
            </a:r>
            <a:r>
              <a:rPr lang="pt-BR" dirty="0"/>
              <a:t>: Raça e Cor do trabalhador;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Salário </a:t>
            </a:r>
            <a:r>
              <a:rPr lang="pt-BR" dirty="0"/>
              <a:t>Mensal: Salário mensal em moeda </a:t>
            </a:r>
            <a:r>
              <a:rPr lang="pt-BR" dirty="0" smtClean="0"/>
              <a:t>corrente;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Sexo</a:t>
            </a:r>
            <a:r>
              <a:rPr lang="pt-BR" dirty="0"/>
              <a:t>: </a:t>
            </a:r>
            <a:r>
              <a:rPr lang="pt-BR" dirty="0" smtClean="0"/>
              <a:t>Gênero </a:t>
            </a:r>
            <a:r>
              <a:rPr lang="pt-BR" dirty="0"/>
              <a:t>do trabalhador; 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CBO </a:t>
            </a:r>
            <a:r>
              <a:rPr lang="pt-BR" dirty="0"/>
              <a:t>2002: Classificação Brasileira de Ocupações.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B4A6AD35-685D-4B2D-932E-D588D960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</p:spTree>
    <p:extLst>
      <p:ext uri="{BB962C8B-B14F-4D97-AF65-F5344CB8AC3E}">
        <p14:creationId xmlns:p14="http://schemas.microsoft.com/office/powerpoint/2010/main" val="26094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Materiais e Métodos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23417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/>
              <a:t>Material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95F23B5-9A78-4C3C-8118-4C02624CC7A3}"/>
              </a:ext>
            </a:extLst>
          </p:cNvPr>
          <p:cNvSpPr txBox="1"/>
          <p:nvPr/>
        </p:nvSpPr>
        <p:spPr>
          <a:xfrm>
            <a:off x="1559221" y="2154304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 Selecionar os cinco </a:t>
            </a:r>
            <a:r>
              <a:rPr lang="pt-BR" dirty="0"/>
              <a:t>maiores setores econômicos do IBGE.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B4A6AD35-685D-4B2D-932E-D588D960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35" y="2585191"/>
            <a:ext cx="7630330" cy="23002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595F23B5-9A78-4C3C-8118-4C02624CC7A3}"/>
              </a:ext>
            </a:extLst>
          </p:cNvPr>
          <p:cNvSpPr txBox="1"/>
          <p:nvPr/>
        </p:nvSpPr>
        <p:spPr>
          <a:xfrm>
            <a:off x="1559221" y="5083496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Dentro dos setores </a:t>
            </a:r>
            <a:r>
              <a:rPr lang="pt-BR" dirty="0" smtClean="0"/>
              <a:t>selecionados foi verificado a ocupação </a:t>
            </a:r>
            <a:r>
              <a:rPr lang="pt-BR" dirty="0"/>
              <a:t>que </a:t>
            </a:r>
            <a:r>
              <a:rPr lang="pt-BR" dirty="0" smtClean="0"/>
              <a:t>apresentava </a:t>
            </a:r>
            <a:r>
              <a:rPr lang="pt-BR" dirty="0"/>
              <a:t>maior equilíbrio entre os </a:t>
            </a:r>
            <a:r>
              <a:rPr lang="pt-BR" dirty="0" smtClean="0"/>
              <a:t>gêneros.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5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Materiais e Métodos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 smtClean="0"/>
              <a:t>Recursos Computacionais</a:t>
            </a:r>
            <a:endParaRPr lang="pt-BR" sz="22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5" y="2356338"/>
            <a:ext cx="9666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Foi </a:t>
            </a:r>
            <a:r>
              <a:rPr lang="pt-BR" dirty="0"/>
              <a:t>utilizado o software R 3.6.1 (R Core Team, 2019</a:t>
            </a:r>
            <a:r>
              <a:rPr lang="pt-BR" dirty="0" smtClean="0"/>
              <a:t>), para as análises</a:t>
            </a:r>
          </a:p>
          <a:p>
            <a:r>
              <a:rPr lang="pt-BR" dirty="0" smtClean="0"/>
              <a:t>E o </a:t>
            </a:r>
            <a:r>
              <a:rPr lang="pt-BR" dirty="0"/>
              <a:t>pacote </a:t>
            </a:r>
            <a:r>
              <a:rPr lang="pt-BR" dirty="0" smtClean="0"/>
              <a:t>Oaxaca </a:t>
            </a:r>
            <a:r>
              <a:rPr lang="pt-BR" dirty="0"/>
              <a:t>(HLAVAC, 2018), foi utilizado para o ajuste e exploração dos resultados do modelo utilizado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</p:spTree>
    <p:extLst>
      <p:ext uri="{BB962C8B-B14F-4D97-AF65-F5344CB8AC3E}">
        <p14:creationId xmlns:p14="http://schemas.microsoft.com/office/powerpoint/2010/main" val="38444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B97C04-9223-474A-8A68-7BB82D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581"/>
            <a:ext cx="10058400" cy="1450757"/>
          </a:xfrm>
        </p:spPr>
        <p:txBody>
          <a:bodyPr/>
          <a:lstStyle/>
          <a:p>
            <a:r>
              <a:rPr lang="pt-BR" sz="5400" b="1" dirty="0">
                <a:solidFill>
                  <a:schemeClr val="tx1"/>
                </a:solidFill>
              </a:rPr>
              <a:t>Materiais e Métodos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2BDB33A-E835-4ECA-989A-57056F694EEE}"/>
              </a:ext>
            </a:extLst>
          </p:cNvPr>
          <p:cNvSpPr txBox="1"/>
          <p:nvPr/>
        </p:nvSpPr>
        <p:spPr>
          <a:xfrm>
            <a:off x="1066800" y="1764000"/>
            <a:ext cx="1005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sz="2200" b="1" dirty="0" smtClean="0"/>
              <a:t>Oaxaca-Blinder</a:t>
            </a:r>
            <a:endParaRPr lang="pt-BR" sz="2200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30037A2-90AA-45BC-8439-6CC70AA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Curitiba, 2019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921" y="2630316"/>
            <a:ext cx="2266159" cy="9775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262574" y="2259294"/>
            <a:ext cx="986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Modelos de Regressão para os rendimentos de homens e mulheres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D6C053C9-4A0C-4229-ADFB-0C7D1A5D6A9C}"/>
              </a:ext>
            </a:extLst>
          </p:cNvPr>
          <p:cNvSpPr txBox="1"/>
          <p:nvPr/>
        </p:nvSpPr>
        <p:spPr>
          <a:xfrm>
            <a:off x="1164687" y="3620578"/>
            <a:ext cx="986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Diferença </a:t>
            </a:r>
            <a:r>
              <a:rPr lang="pt-BR" dirty="0"/>
              <a:t>média salarial entre os dois grupos</a:t>
            </a:r>
            <a:endParaRPr lang="pt-BR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2979012" y="4085095"/>
            <a:ext cx="6233977" cy="2178267"/>
            <a:chOff x="3222595" y="4085095"/>
            <a:chExt cx="6233977" cy="217826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2595" y="4085095"/>
              <a:ext cx="3480650" cy="1075837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2595" y="5160932"/>
              <a:ext cx="6233977" cy="1102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5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4752</TotalTime>
  <Words>1386</Words>
  <Application>Microsoft Office PowerPoint</Application>
  <PresentationFormat>Widescreen</PresentationFormat>
  <Paragraphs>180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Retrospect</vt:lpstr>
      <vt:lpstr>Desigualdade Salarial e Discriminação por Gênero na cidade de Curitiba  </vt:lpstr>
      <vt:lpstr>Introdução </vt:lpstr>
      <vt:lpstr>Revisão de Literatura </vt:lpstr>
      <vt:lpstr>Objetivos </vt:lpstr>
      <vt:lpstr>Materiais e Métodos </vt:lpstr>
      <vt:lpstr>Materiais e Métodos </vt:lpstr>
      <vt:lpstr>Materiais e Métodos </vt:lpstr>
      <vt:lpstr>Materiais e Métodos </vt:lpstr>
      <vt:lpstr>Materiais e Métodos </vt:lpstr>
      <vt:lpstr>Materiais e Métodos </vt:lpstr>
      <vt:lpstr>Materiais e Métodos </vt:lpstr>
      <vt:lpstr>Materiais e Métodos </vt:lpstr>
      <vt:lpstr>Materiais e Métodos </vt:lpstr>
      <vt:lpstr>Resultados e Discussão </vt:lpstr>
      <vt:lpstr>Resultados e Discussão </vt:lpstr>
      <vt:lpstr>Resultados e Discussão </vt:lpstr>
      <vt:lpstr>Resultados e Discussão </vt:lpstr>
      <vt:lpstr>Resultados e Discussão </vt:lpstr>
      <vt:lpstr>Resultados e Discussão </vt:lpstr>
      <vt:lpstr>Resultados e Discussão </vt:lpstr>
      <vt:lpstr>Resultados e Discussão </vt:lpstr>
      <vt:lpstr>Resultados e Discussão </vt:lpstr>
      <vt:lpstr>Resultados e Discussão </vt:lpstr>
      <vt:lpstr>Resultados e Discussão </vt:lpstr>
      <vt:lpstr>Resultados e Discussão </vt:lpstr>
      <vt:lpstr>Considerações Finais </vt:lpstr>
      <vt:lpstr>Considerações Finais </vt:lpstr>
      <vt:lpstr>Referências </vt:lpstr>
      <vt:lpstr>Referências </vt:lpstr>
      <vt:lpstr>Obrigada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Jogos Sexistas = Gamers Sexistas?  Um estudo longitudinal sobre a relação entre o uso de videogames e atitudes sexista. Johannes Breuer, PhD, Rachel Kowert, PhD, Ruth Festl, PhD e Thorsten Quandt, PhD</dc:title>
  <dc:creator>Carol</dc:creator>
  <cp:lastModifiedBy>Caroline Martins Selis</cp:lastModifiedBy>
  <cp:revision>135</cp:revision>
  <dcterms:created xsi:type="dcterms:W3CDTF">2018-11-18T15:37:44Z</dcterms:created>
  <dcterms:modified xsi:type="dcterms:W3CDTF">2019-12-03T18:29:26Z</dcterms:modified>
</cp:coreProperties>
</file>