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Abel" panose="020B0604020202020204" charset="0"/>
      <p:regular r:id="rId30"/>
    </p:embeddedFont>
    <p:embeddedFont>
      <p:font typeface="Montserrat" panose="00000500000000000000" pitchFamily="2" charset="0"/>
      <p:regular r:id="rId31"/>
      <p:bold r:id="rId32"/>
      <p:italic r:id="rId33"/>
      <p:boldItalic r:id="rId34"/>
    </p:embeddedFont>
    <p:embeddedFont>
      <p:font typeface="Rubik Medium" panose="020B0604020202020204" charset="-79"/>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0574dd15b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0574dd15b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069b601fdf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069b601fd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069b601fdf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069b601fdf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069b601fdf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069b601fdf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069b601fd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069b601fd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069b601fdf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069b601fd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069b601fdf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069b601fd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069b601fdf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069b601fd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069b601fdf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069b601fdf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069b601fd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069b601fd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998d72262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998d72262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992c87179f_1_8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992c87179f_1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9a5542f15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9a5542f1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Second, we want to check it the proportion of people treated is what we would expect. </a:t>
            </a:r>
            <a:endParaRPr/>
          </a:p>
          <a:p>
            <a:pPr marL="0" lvl="0" indent="0" algn="l" rtl="0">
              <a:spcBef>
                <a:spcPts val="0"/>
              </a:spcBef>
              <a:spcAft>
                <a:spcPts val="0"/>
              </a:spcAft>
              <a:buNone/>
            </a:pPr>
            <a:r>
              <a:rPr lang="en"/>
              <a:t>The test below shows that 50% of people were randomized if 39 out of 77people are treated. We see that the confidence interval does include 0.5, and we failed to reject the null. So the randomization is done properly.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0696cdc5ed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0696cdc5e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9a5542f15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9a5542f15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Cohens' D measures the effect size of the difference between the mean of treatment and the mean of control. The Cohen's D of 0.239 is a small effect.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power is 0.179 which is a bit less, meaning that we are a bit likely to detect the effect for 77 observations. This is because we have small Cohen's D and our experiment only had about 80 observations.</a:t>
            </a: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0696cdc5e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10696cdc5e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we want to have higher power of 0.8, we need 275 observations in total when the Cohen's D does not change.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0574dd15b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0574dd15b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10574dd15b2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10574dd15b2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9aea31311b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9aea31311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9afacedb7c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9afacedb7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9afacedb7c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0574dd15b2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0574dd15b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069b601fd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069b601fd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0574dd15b2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0574dd15b2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Qualtrics options allowed us to randomly assign the participants into the control and treatment groups equally. If the participant answered male or female to the first question, they will be assigned randomly to the control or treatment group of their respective gender questions. The survey will equally display each gender to their control or treatment assignments to ensure the probability of the assignment.</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0574dd15b2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0574dd15b2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998d722621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998d7226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flaticon.com/?utm_source=slidesgo_template&amp;utm_medium=referral-link&amp;utm_campaign=s%20g_resources&amp;utm_content=flaticon"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Medium"/>
              <a:buNone/>
              <a:defRPr sz="8500" b="0">
                <a:solidFill>
                  <a:schemeClr val="accent5"/>
                </a:solidFill>
              </a:defRPr>
            </a:lvl1pPr>
            <a:lvl2pPr lvl="1"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2pPr>
            <a:lvl3pPr lvl="2"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3pPr>
            <a:lvl4pPr lvl="3"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4pPr>
            <a:lvl5pPr lvl="4"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5pPr>
            <a:lvl6pPr lvl="5"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6pPr>
            <a:lvl7pPr lvl="6"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7pPr>
            <a:lvl8pPr lvl="7"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8pPr>
            <a:lvl9pPr lvl="8"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4"/>
        <p:cNvGrpSpPr/>
        <p:nvPr/>
      </p:nvGrpSpPr>
      <p:grpSpPr>
        <a:xfrm>
          <a:off x="0" y="0"/>
          <a:ext cx="0" cy="0"/>
          <a:chOff x="0" y="0"/>
          <a:chExt cx="0" cy="0"/>
        </a:xfrm>
      </p:grpSpPr>
      <p:grpSp>
        <p:nvGrpSpPr>
          <p:cNvPr id="115" name="Google Shape;115;p11"/>
          <p:cNvGrpSpPr/>
          <p:nvPr/>
        </p:nvGrpSpPr>
        <p:grpSpPr>
          <a:xfrm>
            <a:off x="-585686" y="-1099379"/>
            <a:ext cx="10929760" cy="7352891"/>
            <a:chOff x="-585686" y="-1099379"/>
            <a:chExt cx="10929760" cy="7352891"/>
          </a:xfrm>
        </p:grpSpPr>
        <p:sp>
          <p:nvSpPr>
            <p:cNvPr id="116" name="Google Shape;116;p11"/>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1"/>
          <p:cNvSpPr txBox="1">
            <a:spLocks noGrp="1"/>
          </p:cNvSpPr>
          <p:nvPr>
            <p:ph type="title" hasCustomPrompt="1"/>
          </p:nvPr>
        </p:nvSpPr>
        <p:spPr>
          <a:xfrm>
            <a:off x="1021525" y="1691625"/>
            <a:ext cx="7101000" cy="14541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5" name="Google Shape;125;p11"/>
          <p:cNvSpPr txBox="1">
            <a:spLocks noGrp="1"/>
          </p:cNvSpPr>
          <p:nvPr>
            <p:ph type="body" idx="1"/>
          </p:nvPr>
        </p:nvSpPr>
        <p:spPr>
          <a:xfrm>
            <a:off x="1021500" y="2999825"/>
            <a:ext cx="7101000" cy="4920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35"/>
        <p:cNvGrpSpPr/>
        <p:nvPr/>
      </p:nvGrpSpPr>
      <p:grpSpPr>
        <a:xfrm>
          <a:off x="0" y="0"/>
          <a:ext cx="0" cy="0"/>
          <a:chOff x="0" y="0"/>
          <a:chExt cx="0" cy="0"/>
        </a:xfrm>
      </p:grpSpPr>
      <p:sp>
        <p:nvSpPr>
          <p:cNvPr id="136" name="Google Shape;136;p1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3"/>
        <p:cNvGrpSpPr/>
        <p:nvPr/>
      </p:nvGrpSpPr>
      <p:grpSpPr>
        <a:xfrm>
          <a:off x="0" y="0"/>
          <a:ext cx="0" cy="0"/>
          <a:chOff x="0" y="0"/>
          <a:chExt cx="0" cy="0"/>
        </a:xfrm>
      </p:grpSpPr>
      <p:grpSp>
        <p:nvGrpSpPr>
          <p:cNvPr id="144" name="Google Shape;144;p15"/>
          <p:cNvGrpSpPr/>
          <p:nvPr/>
        </p:nvGrpSpPr>
        <p:grpSpPr>
          <a:xfrm>
            <a:off x="-1870949" y="-2015865"/>
            <a:ext cx="12501888" cy="9499587"/>
            <a:chOff x="-1870949" y="-2015865"/>
            <a:chExt cx="12501888" cy="9499587"/>
          </a:xfrm>
        </p:grpSpPr>
        <p:sp>
          <p:nvSpPr>
            <p:cNvPr id="145" name="Google Shape;145;p15"/>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336564">
              <a:off x="-1374459" y="4490863"/>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336564">
              <a:off x="-1738147" y="4507557"/>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54" name="Google Shape;154;p15"/>
          <p:cNvSpPr txBox="1">
            <a:spLocks noGrp="1"/>
          </p:cNvSpPr>
          <p:nvPr>
            <p:ph type="subTitle" idx="1"/>
          </p:nvPr>
        </p:nvSpPr>
        <p:spPr>
          <a:xfrm>
            <a:off x="1573800"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5"/>
          <p:cNvSpPr txBox="1">
            <a:spLocks noGrp="1"/>
          </p:cNvSpPr>
          <p:nvPr>
            <p:ph type="subTitle" idx="2"/>
          </p:nvPr>
        </p:nvSpPr>
        <p:spPr>
          <a:xfrm>
            <a:off x="1573800"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6" name="Google Shape;156;p15"/>
          <p:cNvSpPr txBox="1">
            <a:spLocks noGrp="1"/>
          </p:cNvSpPr>
          <p:nvPr>
            <p:ph type="title" idx="3" hasCustomPrompt="1"/>
          </p:nvPr>
        </p:nvSpPr>
        <p:spPr>
          <a:xfrm>
            <a:off x="718284"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7" name="Google Shape;157;p15"/>
          <p:cNvSpPr txBox="1">
            <a:spLocks noGrp="1"/>
          </p:cNvSpPr>
          <p:nvPr>
            <p:ph type="subTitle" idx="4"/>
          </p:nvPr>
        </p:nvSpPr>
        <p:spPr>
          <a:xfrm>
            <a:off x="1573800"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8" name="Google Shape;158;p15"/>
          <p:cNvSpPr txBox="1">
            <a:spLocks noGrp="1"/>
          </p:cNvSpPr>
          <p:nvPr>
            <p:ph type="subTitle" idx="5"/>
          </p:nvPr>
        </p:nvSpPr>
        <p:spPr>
          <a:xfrm>
            <a:off x="1573800"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5"/>
          <p:cNvSpPr txBox="1">
            <a:spLocks noGrp="1"/>
          </p:cNvSpPr>
          <p:nvPr>
            <p:ph type="title" idx="6" hasCustomPrompt="1"/>
          </p:nvPr>
        </p:nvSpPr>
        <p:spPr>
          <a:xfrm>
            <a:off x="718284"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0" name="Google Shape;160;p15"/>
          <p:cNvSpPr txBox="1">
            <a:spLocks noGrp="1"/>
          </p:cNvSpPr>
          <p:nvPr>
            <p:ph type="subTitle" idx="7"/>
          </p:nvPr>
        </p:nvSpPr>
        <p:spPr>
          <a:xfrm>
            <a:off x="1573800"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5"/>
          <p:cNvSpPr txBox="1">
            <a:spLocks noGrp="1"/>
          </p:cNvSpPr>
          <p:nvPr>
            <p:ph type="subTitle" idx="8"/>
          </p:nvPr>
        </p:nvSpPr>
        <p:spPr>
          <a:xfrm>
            <a:off x="1573800"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2" name="Google Shape;162;p15"/>
          <p:cNvSpPr txBox="1">
            <a:spLocks noGrp="1"/>
          </p:cNvSpPr>
          <p:nvPr>
            <p:ph type="title" idx="9" hasCustomPrompt="1"/>
          </p:nvPr>
        </p:nvSpPr>
        <p:spPr>
          <a:xfrm>
            <a:off x="718284"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5"/>
          <p:cNvSpPr txBox="1">
            <a:spLocks noGrp="1"/>
          </p:cNvSpPr>
          <p:nvPr>
            <p:ph type="subTitle" idx="13"/>
          </p:nvPr>
        </p:nvSpPr>
        <p:spPr>
          <a:xfrm>
            <a:off x="5261925"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4" name="Google Shape;164;p15"/>
          <p:cNvSpPr txBox="1">
            <a:spLocks noGrp="1"/>
          </p:cNvSpPr>
          <p:nvPr>
            <p:ph type="subTitle" idx="14"/>
          </p:nvPr>
        </p:nvSpPr>
        <p:spPr>
          <a:xfrm>
            <a:off x="5261925"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5" name="Google Shape;165;p15"/>
          <p:cNvSpPr txBox="1">
            <a:spLocks noGrp="1"/>
          </p:cNvSpPr>
          <p:nvPr>
            <p:ph type="title" idx="15" hasCustomPrompt="1"/>
          </p:nvPr>
        </p:nvSpPr>
        <p:spPr>
          <a:xfrm>
            <a:off x="4406409"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6" name="Google Shape;166;p15"/>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15"/>
          <p:cNvSpPr txBox="1">
            <a:spLocks noGrp="1"/>
          </p:cNvSpPr>
          <p:nvPr>
            <p:ph type="subTitle" idx="17"/>
          </p:nvPr>
        </p:nvSpPr>
        <p:spPr>
          <a:xfrm>
            <a:off x="5261925"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8" name="Google Shape;168;p15"/>
          <p:cNvSpPr txBox="1">
            <a:spLocks noGrp="1"/>
          </p:cNvSpPr>
          <p:nvPr>
            <p:ph type="title" idx="18" hasCustomPrompt="1"/>
          </p:nvPr>
        </p:nvSpPr>
        <p:spPr>
          <a:xfrm>
            <a:off x="4406409"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9" name="Google Shape;169;p15"/>
          <p:cNvSpPr txBox="1">
            <a:spLocks noGrp="1"/>
          </p:cNvSpPr>
          <p:nvPr>
            <p:ph type="subTitle" idx="19"/>
          </p:nvPr>
        </p:nvSpPr>
        <p:spPr>
          <a:xfrm>
            <a:off x="5261925"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0" name="Google Shape;170;p15"/>
          <p:cNvSpPr txBox="1">
            <a:spLocks noGrp="1"/>
          </p:cNvSpPr>
          <p:nvPr>
            <p:ph type="subTitle" idx="20"/>
          </p:nvPr>
        </p:nvSpPr>
        <p:spPr>
          <a:xfrm>
            <a:off x="5261925"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1" name="Google Shape;171;p15"/>
          <p:cNvSpPr txBox="1">
            <a:spLocks noGrp="1"/>
          </p:cNvSpPr>
          <p:nvPr>
            <p:ph type="title" idx="21" hasCustomPrompt="1"/>
          </p:nvPr>
        </p:nvSpPr>
        <p:spPr>
          <a:xfrm>
            <a:off x="4406409"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72"/>
        <p:cNvGrpSpPr/>
        <p:nvPr/>
      </p:nvGrpSpPr>
      <p:grpSpPr>
        <a:xfrm>
          <a:off x="0" y="0"/>
          <a:ext cx="0" cy="0"/>
          <a:chOff x="0" y="0"/>
          <a:chExt cx="0" cy="0"/>
        </a:xfrm>
      </p:grpSpPr>
      <p:grpSp>
        <p:nvGrpSpPr>
          <p:cNvPr id="173" name="Google Shape;173;p16"/>
          <p:cNvGrpSpPr/>
          <p:nvPr/>
        </p:nvGrpSpPr>
        <p:grpSpPr>
          <a:xfrm>
            <a:off x="-2027980" y="-2596320"/>
            <a:ext cx="14549688" cy="10668394"/>
            <a:chOff x="-2027980" y="-2596320"/>
            <a:chExt cx="14549688" cy="10668394"/>
          </a:xfrm>
        </p:grpSpPr>
        <p:grpSp>
          <p:nvGrpSpPr>
            <p:cNvPr id="174" name="Google Shape;174;p16"/>
            <p:cNvGrpSpPr/>
            <p:nvPr/>
          </p:nvGrpSpPr>
          <p:grpSpPr>
            <a:xfrm rot="2219984">
              <a:off x="-1194691" y="3296805"/>
              <a:ext cx="3796561" cy="4039571"/>
              <a:chOff x="7558301" y="3163860"/>
              <a:chExt cx="3072638" cy="3269311"/>
            </a:xfrm>
          </p:grpSpPr>
          <p:sp>
            <p:nvSpPr>
              <p:cNvPr id="175" name="Google Shape;175;p16"/>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6"/>
            <p:cNvGrpSpPr/>
            <p:nvPr/>
          </p:nvGrpSpPr>
          <p:grpSpPr>
            <a:xfrm rot="2219984">
              <a:off x="7891859" y="-1860620"/>
              <a:ext cx="3796561" cy="4039571"/>
              <a:chOff x="7558301" y="3163860"/>
              <a:chExt cx="3072638" cy="3269311"/>
            </a:xfrm>
          </p:grpSpPr>
          <p:sp>
            <p:nvSpPr>
              <p:cNvPr id="179" name="Google Shape;179;p16"/>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2" name="Google Shape;182;p16"/>
          <p:cNvSpPr txBox="1">
            <a:spLocks noGrp="1"/>
          </p:cNvSpPr>
          <p:nvPr>
            <p:ph type="subTitle" idx="1"/>
          </p:nvPr>
        </p:nvSpPr>
        <p:spPr>
          <a:xfrm>
            <a:off x="33974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3" name="Google Shape;183;p16"/>
          <p:cNvSpPr txBox="1">
            <a:spLocks noGrp="1"/>
          </p:cNvSpPr>
          <p:nvPr>
            <p:ph type="subTitle" idx="2"/>
          </p:nvPr>
        </p:nvSpPr>
        <p:spPr>
          <a:xfrm>
            <a:off x="33974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16"/>
          <p:cNvSpPr txBox="1">
            <a:spLocks noGrp="1"/>
          </p:cNvSpPr>
          <p:nvPr>
            <p:ph type="subTitle" idx="3"/>
          </p:nvPr>
        </p:nvSpPr>
        <p:spPr>
          <a:xfrm>
            <a:off x="8198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5" name="Google Shape;185;p16"/>
          <p:cNvSpPr txBox="1">
            <a:spLocks noGrp="1"/>
          </p:cNvSpPr>
          <p:nvPr>
            <p:ph type="subTitle" idx="4"/>
          </p:nvPr>
        </p:nvSpPr>
        <p:spPr>
          <a:xfrm>
            <a:off x="8198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16"/>
          <p:cNvSpPr txBox="1">
            <a:spLocks noGrp="1"/>
          </p:cNvSpPr>
          <p:nvPr>
            <p:ph type="subTitle" idx="5"/>
          </p:nvPr>
        </p:nvSpPr>
        <p:spPr>
          <a:xfrm>
            <a:off x="59750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7" name="Google Shape;187;p16"/>
          <p:cNvSpPr txBox="1">
            <a:spLocks noGrp="1"/>
          </p:cNvSpPr>
          <p:nvPr>
            <p:ph type="subTitle" idx="6"/>
          </p:nvPr>
        </p:nvSpPr>
        <p:spPr>
          <a:xfrm>
            <a:off x="59750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1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1" name="Shape 189"/>
        <p:cNvGrpSpPr/>
        <p:nvPr/>
      </p:nvGrpSpPr>
      <p:grpSpPr>
        <a:xfrm>
          <a:off x="0" y="0"/>
          <a:ext cx="0" cy="0"/>
          <a:chOff x="0" y="0"/>
          <a:chExt cx="0" cy="0"/>
        </a:xfrm>
      </p:grpSpPr>
      <p:grpSp>
        <p:nvGrpSpPr>
          <p:cNvPr id="190" name="Google Shape;190;p17"/>
          <p:cNvGrpSpPr/>
          <p:nvPr/>
        </p:nvGrpSpPr>
        <p:grpSpPr>
          <a:xfrm>
            <a:off x="-3621963" y="-1003613"/>
            <a:ext cx="14748864" cy="9515698"/>
            <a:chOff x="-3621963" y="-1003613"/>
            <a:chExt cx="14748864" cy="9515698"/>
          </a:xfrm>
        </p:grpSpPr>
        <p:sp>
          <p:nvSpPr>
            <p:cNvPr id="191" name="Google Shape;191;p17"/>
            <p:cNvSpPr/>
            <p:nvPr/>
          </p:nvSpPr>
          <p:spPr>
            <a:xfrm>
              <a:off x="-2981249" y="4185615"/>
              <a:ext cx="3844172" cy="403554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rot="5114100">
              <a:off x="8678084"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rot="5114100">
              <a:off x="8650417" y="-7152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rot="5114100">
              <a:off x="8467940" y="-8827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rot="1430265">
              <a:off x="-3029963" y="35076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rot="1430265">
              <a:off x="-2686314" y="4021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1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98" name="Google Shape;198;p17"/>
          <p:cNvSpPr txBox="1">
            <a:spLocks noGrp="1"/>
          </p:cNvSpPr>
          <p:nvPr>
            <p:ph type="subTitle" idx="1"/>
          </p:nvPr>
        </p:nvSpPr>
        <p:spPr>
          <a:xfrm>
            <a:off x="2117675" y="1629800"/>
            <a:ext cx="220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9" name="Google Shape;199;p17"/>
          <p:cNvSpPr txBox="1">
            <a:spLocks noGrp="1"/>
          </p:cNvSpPr>
          <p:nvPr>
            <p:ph type="subTitle" idx="2"/>
          </p:nvPr>
        </p:nvSpPr>
        <p:spPr>
          <a:xfrm>
            <a:off x="2117675" y="1823228"/>
            <a:ext cx="2200200" cy="8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0" name="Google Shape;200;p17"/>
          <p:cNvSpPr txBox="1">
            <a:spLocks noGrp="1"/>
          </p:cNvSpPr>
          <p:nvPr>
            <p:ph type="subTitle" idx="3"/>
          </p:nvPr>
        </p:nvSpPr>
        <p:spPr>
          <a:xfrm>
            <a:off x="2117675" y="3087973"/>
            <a:ext cx="220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1" name="Google Shape;201;p17"/>
          <p:cNvSpPr txBox="1">
            <a:spLocks noGrp="1"/>
          </p:cNvSpPr>
          <p:nvPr>
            <p:ph type="subTitle" idx="4"/>
          </p:nvPr>
        </p:nvSpPr>
        <p:spPr>
          <a:xfrm>
            <a:off x="2117675" y="3281401"/>
            <a:ext cx="2200200" cy="8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2" name="Google Shape;202;p17"/>
          <p:cNvSpPr txBox="1">
            <a:spLocks noGrp="1"/>
          </p:cNvSpPr>
          <p:nvPr>
            <p:ph type="subTitle" idx="5"/>
          </p:nvPr>
        </p:nvSpPr>
        <p:spPr>
          <a:xfrm>
            <a:off x="4825925" y="1629800"/>
            <a:ext cx="2200200" cy="359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3" name="Google Shape;203;p17"/>
          <p:cNvSpPr txBox="1">
            <a:spLocks noGrp="1"/>
          </p:cNvSpPr>
          <p:nvPr>
            <p:ph type="subTitle" idx="6"/>
          </p:nvPr>
        </p:nvSpPr>
        <p:spPr>
          <a:xfrm>
            <a:off x="4825925" y="1823228"/>
            <a:ext cx="2200200" cy="80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4" name="Google Shape;204;p17"/>
          <p:cNvSpPr txBox="1">
            <a:spLocks noGrp="1"/>
          </p:cNvSpPr>
          <p:nvPr>
            <p:ph type="subTitle" idx="7"/>
          </p:nvPr>
        </p:nvSpPr>
        <p:spPr>
          <a:xfrm>
            <a:off x="4825925" y="3087973"/>
            <a:ext cx="2200200" cy="359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5" name="Google Shape;205;p17"/>
          <p:cNvSpPr txBox="1">
            <a:spLocks noGrp="1"/>
          </p:cNvSpPr>
          <p:nvPr>
            <p:ph type="subTitle" idx="8"/>
          </p:nvPr>
        </p:nvSpPr>
        <p:spPr>
          <a:xfrm>
            <a:off x="4825925" y="3281401"/>
            <a:ext cx="2200200" cy="80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right">
  <p:cSld name="CUSTOM_2">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5439725" y="1726072"/>
            <a:ext cx="28461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grpSp>
        <p:nvGrpSpPr>
          <p:cNvPr id="208" name="Google Shape;208;p18"/>
          <p:cNvGrpSpPr/>
          <p:nvPr/>
        </p:nvGrpSpPr>
        <p:grpSpPr>
          <a:xfrm flipH="1">
            <a:off x="-1967333" y="-2924127"/>
            <a:ext cx="5436706" cy="5991674"/>
            <a:chOff x="5129250" y="-2537327"/>
            <a:chExt cx="5436706" cy="5991674"/>
          </a:xfrm>
        </p:grpSpPr>
        <p:sp>
          <p:nvSpPr>
            <p:cNvPr id="209" name="Google Shape;209;p18"/>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18"/>
          <p:cNvGrpSpPr/>
          <p:nvPr/>
        </p:nvGrpSpPr>
        <p:grpSpPr>
          <a:xfrm flipH="1">
            <a:off x="3951018" y="2219348"/>
            <a:ext cx="5773513" cy="5606870"/>
            <a:chOff x="-2896958" y="1534023"/>
            <a:chExt cx="5773513" cy="5606870"/>
          </a:xfrm>
        </p:grpSpPr>
        <p:sp>
          <p:nvSpPr>
            <p:cNvPr id="213" name="Google Shape;213;p18"/>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8"/>
          <p:cNvSpPr txBox="1">
            <a:spLocks noGrp="1"/>
          </p:cNvSpPr>
          <p:nvPr>
            <p:ph type="subTitle" idx="1"/>
          </p:nvPr>
        </p:nvSpPr>
        <p:spPr>
          <a:xfrm>
            <a:off x="5232875" y="2323535"/>
            <a:ext cx="3259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left">
  <p:cSld name="CUSTOM_2_1">
    <p:spTree>
      <p:nvGrpSpPr>
        <p:cNvPr id="1" name="Shape 217"/>
        <p:cNvGrpSpPr/>
        <p:nvPr/>
      </p:nvGrpSpPr>
      <p:grpSpPr>
        <a:xfrm>
          <a:off x="0" y="0"/>
          <a:ext cx="0" cy="0"/>
          <a:chOff x="0" y="0"/>
          <a:chExt cx="0" cy="0"/>
        </a:xfrm>
      </p:grpSpPr>
      <p:sp>
        <p:nvSpPr>
          <p:cNvPr id="218" name="Google Shape;218;p19"/>
          <p:cNvSpPr txBox="1">
            <a:spLocks noGrp="1"/>
          </p:cNvSpPr>
          <p:nvPr>
            <p:ph type="title"/>
          </p:nvPr>
        </p:nvSpPr>
        <p:spPr>
          <a:xfrm>
            <a:off x="872575" y="1726072"/>
            <a:ext cx="28461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grpSp>
        <p:nvGrpSpPr>
          <p:cNvPr id="219" name="Google Shape;219;p19"/>
          <p:cNvGrpSpPr/>
          <p:nvPr/>
        </p:nvGrpSpPr>
        <p:grpSpPr>
          <a:xfrm>
            <a:off x="4912189" y="-2543127"/>
            <a:ext cx="5436706" cy="5991674"/>
            <a:chOff x="5129250" y="-2537327"/>
            <a:chExt cx="5436706" cy="5991674"/>
          </a:xfrm>
        </p:grpSpPr>
        <p:sp>
          <p:nvSpPr>
            <p:cNvPr id="220" name="Google Shape;220;p19"/>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9"/>
          <p:cNvGrpSpPr/>
          <p:nvPr/>
        </p:nvGrpSpPr>
        <p:grpSpPr>
          <a:xfrm>
            <a:off x="-1412384" y="2219348"/>
            <a:ext cx="5773513" cy="5606870"/>
            <a:chOff x="-2896958" y="1534023"/>
            <a:chExt cx="5773513" cy="5606870"/>
          </a:xfrm>
        </p:grpSpPr>
        <p:sp>
          <p:nvSpPr>
            <p:cNvPr id="224" name="Google Shape;224;p19"/>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19"/>
          <p:cNvSpPr txBox="1">
            <a:spLocks noGrp="1"/>
          </p:cNvSpPr>
          <p:nvPr>
            <p:ph type="subTitle" idx="1"/>
          </p:nvPr>
        </p:nvSpPr>
        <p:spPr>
          <a:xfrm>
            <a:off x="665726" y="2323535"/>
            <a:ext cx="3259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228"/>
        <p:cNvGrpSpPr/>
        <p:nvPr/>
      </p:nvGrpSpPr>
      <p:grpSpPr>
        <a:xfrm>
          <a:off x="0" y="0"/>
          <a:ext cx="0" cy="0"/>
          <a:chOff x="0" y="0"/>
          <a:chExt cx="0" cy="0"/>
        </a:xfrm>
      </p:grpSpPr>
      <p:sp>
        <p:nvSpPr>
          <p:cNvPr id="229" name="Google Shape;229;p2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grpSp>
        <p:nvGrpSpPr>
          <p:cNvPr id="230" name="Google Shape;230;p20"/>
          <p:cNvGrpSpPr/>
          <p:nvPr/>
        </p:nvGrpSpPr>
        <p:grpSpPr>
          <a:xfrm>
            <a:off x="-3621963" y="-1003613"/>
            <a:ext cx="14748864" cy="9515698"/>
            <a:chOff x="-3621963" y="-1003613"/>
            <a:chExt cx="14748864" cy="9515698"/>
          </a:xfrm>
        </p:grpSpPr>
        <p:sp>
          <p:nvSpPr>
            <p:cNvPr id="231" name="Google Shape;231;p20"/>
            <p:cNvSpPr/>
            <p:nvPr/>
          </p:nvSpPr>
          <p:spPr>
            <a:xfrm>
              <a:off x="-2981249" y="4185615"/>
              <a:ext cx="3844172" cy="403554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rot="5114100">
              <a:off x="8678084"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p:nvPr/>
          </p:nvSpPr>
          <p:spPr>
            <a:xfrm rot="5114100">
              <a:off x="8650417" y="-7152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p:nvPr/>
          </p:nvSpPr>
          <p:spPr>
            <a:xfrm rot="5114100">
              <a:off x="8467940" y="-8827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rot="1430265">
              <a:off x="-3029963" y="35076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rot="1430265">
              <a:off x="-2686314" y="4021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285662">
              <a:off x="-1764529" y="261899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9285662">
              <a:off x="-2326551" y="26877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85662">
              <a:off x="-2353432" y="2795402"/>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369735">
              <a:off x="7789087" y="-1709064"/>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369735">
              <a:off x="7453307" y="-2346755"/>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0" name="Google Shape;30;p3"/>
          <p:cNvSpPr txBox="1">
            <a:spLocks noGrp="1"/>
          </p:cNvSpPr>
          <p:nvPr>
            <p:ph type="subTitle" idx="1"/>
          </p:nvPr>
        </p:nvSpPr>
        <p:spPr>
          <a:xfrm>
            <a:off x="3133400" y="3782163"/>
            <a:ext cx="28773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txBox="1">
            <a:spLocks noGrp="1"/>
          </p:cNvSpPr>
          <p:nvPr>
            <p:ph type="title" idx="2" hasCustomPrompt="1"/>
          </p:nvPr>
        </p:nvSpPr>
        <p:spPr>
          <a:xfrm>
            <a:off x="3082350" y="867950"/>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chnological app">
  <p:cSld name="CUSTOM_4">
    <p:spTree>
      <p:nvGrpSpPr>
        <p:cNvPr id="1" name="Shape 247"/>
        <p:cNvGrpSpPr/>
        <p:nvPr/>
      </p:nvGrpSpPr>
      <p:grpSpPr>
        <a:xfrm>
          <a:off x="0" y="0"/>
          <a:ext cx="0" cy="0"/>
          <a:chOff x="0" y="0"/>
          <a:chExt cx="0" cy="0"/>
        </a:xfrm>
      </p:grpSpPr>
      <p:grpSp>
        <p:nvGrpSpPr>
          <p:cNvPr id="248" name="Google Shape;248;p22"/>
          <p:cNvGrpSpPr/>
          <p:nvPr/>
        </p:nvGrpSpPr>
        <p:grpSpPr>
          <a:xfrm>
            <a:off x="-3075157" y="-3061151"/>
            <a:ext cx="15800562" cy="10202043"/>
            <a:chOff x="-3075157" y="-3061151"/>
            <a:chExt cx="15800562" cy="10202043"/>
          </a:xfrm>
        </p:grpSpPr>
        <p:sp>
          <p:nvSpPr>
            <p:cNvPr id="249" name="Google Shape;249;p22"/>
            <p:cNvSpPr/>
            <p:nvPr/>
          </p:nvSpPr>
          <p:spPr>
            <a:xfrm rot="6014436">
              <a:off x="-2080991" y="-2828732"/>
              <a:ext cx="3844166" cy="4035538"/>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rot="-1514338" flipH="1">
              <a:off x="8693921"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rot="-1514338" flipH="1">
              <a:off x="7655649"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rot="-1514338" flipH="1">
              <a:off x="7628768"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rot="5930292">
              <a:off x="-2189566" y="-2389777"/>
              <a:ext cx="3378681" cy="364275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5930292">
              <a:off x="-2495725" y="-2081314"/>
              <a:ext cx="3294613" cy="399471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2"/>
          <p:cNvSpPr txBox="1">
            <a:spLocks noGrp="1"/>
          </p:cNvSpPr>
          <p:nvPr>
            <p:ph type="subTitle" idx="1"/>
          </p:nvPr>
        </p:nvSpPr>
        <p:spPr>
          <a:xfrm>
            <a:off x="1116488" y="2036100"/>
            <a:ext cx="2727900" cy="16809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2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description">
  <p:cSld name="CUSTOM_5">
    <p:spTree>
      <p:nvGrpSpPr>
        <p:cNvPr id="1" name="Shape 257"/>
        <p:cNvGrpSpPr/>
        <p:nvPr/>
      </p:nvGrpSpPr>
      <p:grpSpPr>
        <a:xfrm>
          <a:off x="0" y="0"/>
          <a:ext cx="0" cy="0"/>
          <a:chOff x="0" y="0"/>
          <a:chExt cx="0" cy="0"/>
        </a:xfrm>
      </p:grpSpPr>
      <p:grpSp>
        <p:nvGrpSpPr>
          <p:cNvPr id="258" name="Google Shape;258;p23"/>
          <p:cNvGrpSpPr/>
          <p:nvPr/>
        </p:nvGrpSpPr>
        <p:grpSpPr>
          <a:xfrm>
            <a:off x="-3100002" y="-1641977"/>
            <a:ext cx="15032909" cy="8840158"/>
            <a:chOff x="-3100002" y="-1641977"/>
            <a:chExt cx="15032909" cy="8840158"/>
          </a:xfrm>
        </p:grpSpPr>
        <p:sp>
          <p:nvSpPr>
            <p:cNvPr id="259" name="Google Shape;259;p23"/>
            <p:cNvSpPr/>
            <p:nvPr/>
          </p:nvSpPr>
          <p:spPr>
            <a:xfrm rot="1514338">
              <a:off x="7173076" y="-101503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rot="-8385681">
              <a:off x="-1067073" y="2244669"/>
              <a:ext cx="3410414" cy="367697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rot="-8385681">
              <a:off x="-2188305" y="2234378"/>
              <a:ext cx="3325556" cy="4032230"/>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rot="-8385681">
              <a:off x="-2251408" y="2398451"/>
              <a:ext cx="3844216" cy="4035590"/>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rot="1430265">
              <a:off x="7551712" y="-42615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rot="1430265">
              <a:off x="7971561" y="-14041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23"/>
          <p:cNvSpPr txBox="1">
            <a:spLocks noGrp="1"/>
          </p:cNvSpPr>
          <p:nvPr>
            <p:ph type="subTitle" idx="1"/>
          </p:nvPr>
        </p:nvSpPr>
        <p:spPr>
          <a:xfrm>
            <a:off x="3335425" y="1786125"/>
            <a:ext cx="2473200" cy="15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6" name="Google Shape;266;p23"/>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67"/>
        <p:cNvGrpSpPr/>
        <p:nvPr/>
      </p:nvGrpSpPr>
      <p:grpSpPr>
        <a:xfrm>
          <a:off x="0" y="0"/>
          <a:ext cx="0" cy="0"/>
          <a:chOff x="0" y="0"/>
          <a:chExt cx="0" cy="0"/>
        </a:xfrm>
      </p:grpSpPr>
      <p:sp>
        <p:nvSpPr>
          <p:cNvPr id="268" name="Google Shape;268;p24"/>
          <p:cNvSpPr txBox="1">
            <a:spLocks noGrp="1"/>
          </p:cNvSpPr>
          <p:nvPr>
            <p:ph type="subTitle" idx="1"/>
          </p:nvPr>
        </p:nvSpPr>
        <p:spPr>
          <a:xfrm>
            <a:off x="3397475" y="18852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9" name="Google Shape;269;p24"/>
          <p:cNvSpPr txBox="1">
            <a:spLocks noGrp="1"/>
          </p:cNvSpPr>
          <p:nvPr>
            <p:ph type="subTitle" idx="2"/>
          </p:nvPr>
        </p:nvSpPr>
        <p:spPr>
          <a:xfrm>
            <a:off x="3397475" y="2078700"/>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0" name="Google Shape;270;p24"/>
          <p:cNvSpPr txBox="1">
            <a:spLocks noGrp="1"/>
          </p:cNvSpPr>
          <p:nvPr>
            <p:ph type="subTitle" idx="3"/>
          </p:nvPr>
        </p:nvSpPr>
        <p:spPr>
          <a:xfrm>
            <a:off x="819875" y="18852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1" name="Google Shape;271;p24"/>
          <p:cNvSpPr txBox="1">
            <a:spLocks noGrp="1"/>
          </p:cNvSpPr>
          <p:nvPr>
            <p:ph type="subTitle" idx="4"/>
          </p:nvPr>
        </p:nvSpPr>
        <p:spPr>
          <a:xfrm>
            <a:off x="819875" y="2078700"/>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2" name="Google Shape;272;p24"/>
          <p:cNvSpPr txBox="1">
            <a:spLocks noGrp="1"/>
          </p:cNvSpPr>
          <p:nvPr>
            <p:ph type="subTitle" idx="5"/>
          </p:nvPr>
        </p:nvSpPr>
        <p:spPr>
          <a:xfrm>
            <a:off x="5975075" y="18852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3" name="Google Shape;273;p24"/>
          <p:cNvSpPr txBox="1">
            <a:spLocks noGrp="1"/>
          </p:cNvSpPr>
          <p:nvPr>
            <p:ph type="subTitle" idx="6"/>
          </p:nvPr>
        </p:nvSpPr>
        <p:spPr>
          <a:xfrm>
            <a:off x="5975075" y="2078700"/>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4" name="Google Shape;274;p24"/>
          <p:cNvSpPr txBox="1">
            <a:spLocks noGrp="1"/>
          </p:cNvSpPr>
          <p:nvPr>
            <p:ph type="subTitle" idx="7"/>
          </p:nvPr>
        </p:nvSpPr>
        <p:spPr>
          <a:xfrm>
            <a:off x="3397475" y="3436796"/>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5" name="Google Shape;275;p24"/>
          <p:cNvSpPr txBox="1">
            <a:spLocks noGrp="1"/>
          </p:cNvSpPr>
          <p:nvPr>
            <p:ph type="subTitle" idx="8"/>
          </p:nvPr>
        </p:nvSpPr>
        <p:spPr>
          <a:xfrm>
            <a:off x="3397475" y="3630225"/>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6" name="Google Shape;276;p24"/>
          <p:cNvSpPr txBox="1">
            <a:spLocks noGrp="1"/>
          </p:cNvSpPr>
          <p:nvPr>
            <p:ph type="subTitle" idx="9"/>
          </p:nvPr>
        </p:nvSpPr>
        <p:spPr>
          <a:xfrm>
            <a:off x="819875" y="3436796"/>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7" name="Google Shape;277;p24"/>
          <p:cNvSpPr txBox="1">
            <a:spLocks noGrp="1"/>
          </p:cNvSpPr>
          <p:nvPr>
            <p:ph type="subTitle" idx="13"/>
          </p:nvPr>
        </p:nvSpPr>
        <p:spPr>
          <a:xfrm>
            <a:off x="819875" y="3630225"/>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8" name="Google Shape;278;p24"/>
          <p:cNvSpPr txBox="1">
            <a:spLocks noGrp="1"/>
          </p:cNvSpPr>
          <p:nvPr>
            <p:ph type="subTitle" idx="14"/>
          </p:nvPr>
        </p:nvSpPr>
        <p:spPr>
          <a:xfrm>
            <a:off x="5975075" y="3436796"/>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9" name="Google Shape;279;p24"/>
          <p:cNvSpPr txBox="1">
            <a:spLocks noGrp="1"/>
          </p:cNvSpPr>
          <p:nvPr>
            <p:ph type="subTitle" idx="15"/>
          </p:nvPr>
        </p:nvSpPr>
        <p:spPr>
          <a:xfrm>
            <a:off x="5975075" y="3630225"/>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0" name="Google Shape;280;p2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grpSp>
        <p:nvGrpSpPr>
          <p:cNvPr id="281" name="Google Shape;281;p24"/>
          <p:cNvGrpSpPr/>
          <p:nvPr/>
        </p:nvGrpSpPr>
        <p:grpSpPr>
          <a:xfrm>
            <a:off x="-1944548" y="-2078751"/>
            <a:ext cx="12510594" cy="8501586"/>
            <a:chOff x="-1944548" y="-2078751"/>
            <a:chExt cx="12510594" cy="8501586"/>
          </a:xfrm>
        </p:grpSpPr>
        <p:sp>
          <p:nvSpPr>
            <p:cNvPr id="282" name="Google Shape;282;p24"/>
            <p:cNvSpPr/>
            <p:nvPr/>
          </p:nvSpPr>
          <p:spPr>
            <a:xfrm rot="-1514522" flipH="1">
              <a:off x="-1358416" y="-1677542"/>
              <a:ext cx="2459868" cy="2582326"/>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rot="-1514455" flipH="1">
              <a:off x="8677413" y="4441916"/>
              <a:ext cx="1597641" cy="1722512"/>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rot="-1514455" flipH="1">
              <a:off x="8191049" y="4141902"/>
              <a:ext cx="1557889" cy="188893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rot="-1514455" flipH="1">
              <a:off x="8178446" y="4089912"/>
              <a:ext cx="1800860" cy="1890511"/>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rot="-1430168" flipH="1">
              <a:off x="-1303062" y="-1300746"/>
              <a:ext cx="2162115" cy="233110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rot="-1430168" flipH="1">
              <a:off x="-1517927" y="-1117903"/>
              <a:ext cx="2108318" cy="255633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p:cSld name="CUSTOM_8">
    <p:spTree>
      <p:nvGrpSpPr>
        <p:cNvPr id="1" name="Shape 288"/>
        <p:cNvGrpSpPr/>
        <p:nvPr/>
      </p:nvGrpSpPr>
      <p:grpSpPr>
        <a:xfrm>
          <a:off x="0" y="0"/>
          <a:ext cx="0" cy="0"/>
          <a:chOff x="0" y="0"/>
          <a:chExt cx="0" cy="0"/>
        </a:xfrm>
      </p:grpSpPr>
      <p:grpSp>
        <p:nvGrpSpPr>
          <p:cNvPr id="289" name="Google Shape;289;p25"/>
          <p:cNvGrpSpPr/>
          <p:nvPr/>
        </p:nvGrpSpPr>
        <p:grpSpPr>
          <a:xfrm>
            <a:off x="-585686" y="-1099379"/>
            <a:ext cx="10929760" cy="7352891"/>
            <a:chOff x="-585686" y="-1099379"/>
            <a:chExt cx="10929760" cy="7352891"/>
          </a:xfrm>
        </p:grpSpPr>
        <p:sp>
          <p:nvSpPr>
            <p:cNvPr id="290" name="Google Shape;290;p25"/>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718309" y="578058"/>
              <a:ext cx="7701300" cy="400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rot="5400000">
              <a:off x="2555945" y="-1308801"/>
              <a:ext cx="4032129" cy="7761081"/>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25"/>
          <p:cNvSpPr txBox="1">
            <a:spLocks noGrp="1"/>
          </p:cNvSpPr>
          <p:nvPr>
            <p:ph type="title" hasCustomPrompt="1"/>
          </p:nvPr>
        </p:nvSpPr>
        <p:spPr>
          <a:xfrm>
            <a:off x="2822850" y="691900"/>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5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99" name="Google Shape;299;p25"/>
          <p:cNvSpPr txBox="1">
            <a:spLocks noGrp="1"/>
          </p:cNvSpPr>
          <p:nvPr>
            <p:ph type="subTitle" idx="1"/>
          </p:nvPr>
        </p:nvSpPr>
        <p:spPr>
          <a:xfrm>
            <a:off x="2822975" y="1487500"/>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0" name="Google Shape;300;p25"/>
          <p:cNvSpPr txBox="1">
            <a:spLocks noGrp="1"/>
          </p:cNvSpPr>
          <p:nvPr>
            <p:ph type="title" idx="2" hasCustomPrompt="1"/>
          </p:nvPr>
        </p:nvSpPr>
        <p:spPr>
          <a:xfrm>
            <a:off x="2822850" y="1962700"/>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5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1" name="Google Shape;301;p25"/>
          <p:cNvSpPr txBox="1">
            <a:spLocks noGrp="1"/>
          </p:cNvSpPr>
          <p:nvPr>
            <p:ph type="subTitle" idx="3"/>
          </p:nvPr>
        </p:nvSpPr>
        <p:spPr>
          <a:xfrm>
            <a:off x="2822975" y="2758300"/>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2" name="Google Shape;302;p25"/>
          <p:cNvSpPr txBox="1">
            <a:spLocks noGrp="1"/>
          </p:cNvSpPr>
          <p:nvPr>
            <p:ph type="title" idx="4" hasCustomPrompt="1"/>
          </p:nvPr>
        </p:nvSpPr>
        <p:spPr>
          <a:xfrm>
            <a:off x="2822850" y="3233500"/>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5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3" name="Google Shape;303;p25"/>
          <p:cNvSpPr txBox="1">
            <a:spLocks noGrp="1"/>
          </p:cNvSpPr>
          <p:nvPr>
            <p:ph type="subTitle" idx="5"/>
          </p:nvPr>
        </p:nvSpPr>
        <p:spPr>
          <a:xfrm>
            <a:off x="2822975" y="4029100"/>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304"/>
        <p:cNvGrpSpPr/>
        <p:nvPr/>
      </p:nvGrpSpPr>
      <p:grpSpPr>
        <a:xfrm>
          <a:off x="0" y="0"/>
          <a:ext cx="0" cy="0"/>
          <a:chOff x="0" y="0"/>
          <a:chExt cx="0" cy="0"/>
        </a:xfrm>
      </p:grpSpPr>
      <p:grpSp>
        <p:nvGrpSpPr>
          <p:cNvPr id="305" name="Google Shape;305;p26"/>
          <p:cNvGrpSpPr/>
          <p:nvPr/>
        </p:nvGrpSpPr>
        <p:grpSpPr>
          <a:xfrm>
            <a:off x="-2896958" y="-2624952"/>
            <a:ext cx="13462914" cy="10123374"/>
            <a:chOff x="-2896958" y="-2624952"/>
            <a:chExt cx="13462914" cy="10123374"/>
          </a:xfrm>
        </p:grpSpPr>
        <p:grpSp>
          <p:nvGrpSpPr>
            <p:cNvPr id="306" name="Google Shape;306;p26"/>
            <p:cNvGrpSpPr/>
            <p:nvPr/>
          </p:nvGrpSpPr>
          <p:grpSpPr>
            <a:xfrm>
              <a:off x="-2896958" y="-2624952"/>
              <a:ext cx="13462914" cy="10123374"/>
              <a:chOff x="-2896958" y="-2624952"/>
              <a:chExt cx="13462914" cy="10123374"/>
            </a:xfrm>
          </p:grpSpPr>
          <p:sp>
            <p:nvSpPr>
              <p:cNvPr id="307" name="Google Shape;307;p26"/>
              <p:cNvSpPr/>
              <p:nvPr/>
            </p:nvSpPr>
            <p:spPr>
              <a:xfrm rot="9285662" flipH="1">
                <a:off x="5806126" y="2835956"/>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rot="9285662" flipH="1">
                <a:off x="-2275832" y="-2073377"/>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rot="9285662" flipH="1">
                <a:off x="-1152704" y="-1788187"/>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rot="9285662" flipH="1">
                <a:off x="-1644474" y="-1680548"/>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rot="9369735" flipH="1">
                <a:off x="6184762" y="2639811"/>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rot="9369735" flipH="1">
                <a:off x="6604611" y="200212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26"/>
            <p:cNvGrpSpPr/>
            <p:nvPr/>
          </p:nvGrpSpPr>
          <p:grpSpPr>
            <a:xfrm rot="5400000">
              <a:off x="1874510" y="-229218"/>
              <a:ext cx="5394990" cy="4302857"/>
              <a:chOff x="404670" y="406050"/>
              <a:chExt cx="8334605" cy="4331445"/>
            </a:xfrm>
          </p:grpSpPr>
          <p:sp>
            <p:nvSpPr>
              <p:cNvPr id="314" name="Google Shape;314;p26"/>
              <p:cNvSpPr/>
              <p:nvPr/>
            </p:nvSpPr>
            <p:spPr>
              <a:xfrm>
                <a:off x="433534" y="430095"/>
                <a:ext cx="8270100" cy="43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rot="5400000">
                <a:off x="2406310" y="-1595591"/>
                <a:ext cx="4331324" cy="8334605"/>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6" name="Google Shape;316;p26"/>
          <p:cNvSpPr txBox="1">
            <a:spLocks noGrp="1"/>
          </p:cNvSpPr>
          <p:nvPr>
            <p:ph type="subTitle" idx="1"/>
          </p:nvPr>
        </p:nvSpPr>
        <p:spPr>
          <a:xfrm>
            <a:off x="2822913" y="1453572"/>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7" name="Google Shape;317;p26"/>
          <p:cNvSpPr txBox="1">
            <a:spLocks noGrp="1"/>
          </p:cNvSpPr>
          <p:nvPr>
            <p:ph type="subTitle" idx="2"/>
          </p:nvPr>
        </p:nvSpPr>
        <p:spPr>
          <a:xfrm>
            <a:off x="2822913" y="1947954"/>
            <a:ext cx="3498300" cy="76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8" name="Google Shape;318;p26"/>
          <p:cNvSpPr txBox="1"/>
          <p:nvPr/>
        </p:nvSpPr>
        <p:spPr>
          <a:xfrm>
            <a:off x="2785700" y="3454625"/>
            <a:ext cx="3572700" cy="87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3"/>
                </a:solidFill>
                <a:latin typeface="Montserrat"/>
                <a:ea typeface="Montserrat"/>
                <a:cs typeface="Montserrat"/>
                <a:sym typeface="Montserrat"/>
              </a:rPr>
              <a:t>CREDITS: This presentation template was created by </a:t>
            </a:r>
            <a:r>
              <a:rPr lang="en" sz="1200">
                <a:solidFill>
                  <a:schemeClr val="accent5"/>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accent3"/>
                </a:solidFill>
                <a:latin typeface="Montserrat"/>
                <a:ea typeface="Montserrat"/>
                <a:cs typeface="Montserrat"/>
                <a:sym typeface="Montserrat"/>
              </a:rPr>
              <a:t>, including icons by </a:t>
            </a:r>
            <a:r>
              <a:rPr lang="en" sz="1200">
                <a:solidFill>
                  <a:schemeClr val="accent5"/>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accent3"/>
                </a:solidFill>
                <a:latin typeface="Montserrat"/>
                <a:ea typeface="Montserrat"/>
                <a:cs typeface="Montserrat"/>
                <a:sym typeface="Montserrat"/>
              </a:rPr>
              <a:t>, infographics &amp; images by </a:t>
            </a:r>
            <a:r>
              <a:rPr lang="en" sz="1200">
                <a:solidFill>
                  <a:schemeClr val="accent5"/>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200">
                <a:solidFill>
                  <a:schemeClr val="accent3"/>
                </a:solidFill>
                <a:latin typeface="Montserrat"/>
                <a:ea typeface="Montserrat"/>
                <a:cs typeface="Montserrat"/>
                <a:sym typeface="Montserrat"/>
              </a:rPr>
              <a:t>.</a:t>
            </a:r>
            <a:endParaRPr sz="1200">
              <a:solidFill>
                <a:schemeClr val="accent3"/>
              </a:solidFill>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endParaRPr>
              <a:solidFill>
                <a:schemeClr val="accent3"/>
              </a:solidFill>
              <a:latin typeface="Montserrat"/>
              <a:ea typeface="Montserrat"/>
              <a:cs typeface="Montserrat"/>
              <a:sym typeface="Montserrat"/>
            </a:endParaRPr>
          </a:p>
        </p:txBody>
      </p:sp>
      <p:sp>
        <p:nvSpPr>
          <p:cNvPr id="319" name="Google Shape;319;p26"/>
          <p:cNvSpPr txBox="1">
            <a:spLocks noGrp="1"/>
          </p:cNvSpPr>
          <p:nvPr>
            <p:ph type="title"/>
          </p:nvPr>
        </p:nvSpPr>
        <p:spPr>
          <a:xfrm>
            <a:off x="2710300" y="849375"/>
            <a:ext cx="3648000" cy="867600"/>
          </a:xfrm>
          <a:prstGeom prst="rect">
            <a:avLst/>
          </a:prstGeom>
        </p:spPr>
        <p:txBody>
          <a:bodyPr spcFirstLastPara="1" wrap="square" lIns="91425" tIns="91425" rIns="91425" bIns="91425" anchor="b" anchorCtr="0">
            <a:noAutofit/>
          </a:bodyPr>
          <a:lstStyle>
            <a:lvl1pPr lvl="0">
              <a:spcBef>
                <a:spcPts val="0"/>
              </a:spcBef>
              <a:spcAft>
                <a:spcPts val="0"/>
              </a:spcAft>
              <a:buSzPts val="3300"/>
              <a:buNone/>
              <a:defRPr sz="7500"/>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grpSp>
        <p:nvGrpSpPr>
          <p:cNvPr id="33" name="Google Shape;33;p4"/>
          <p:cNvGrpSpPr/>
          <p:nvPr/>
        </p:nvGrpSpPr>
        <p:grpSpPr>
          <a:xfrm>
            <a:off x="-2605605" y="-2596320"/>
            <a:ext cx="13108099" cy="11195357"/>
            <a:chOff x="-2605605" y="-2596320"/>
            <a:chExt cx="13108099" cy="11195357"/>
          </a:xfrm>
        </p:grpSpPr>
        <p:sp>
          <p:nvSpPr>
            <p:cNvPr id="34" name="Google Shape;34;p4"/>
            <p:cNvSpPr/>
            <p:nvPr/>
          </p:nvSpPr>
          <p:spPr>
            <a:xfrm rot="812392">
              <a:off x="912002" y="2074247"/>
              <a:ext cx="2434973" cy="262528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rot="375330">
              <a:off x="5113665" y="3499604"/>
              <a:ext cx="5140785" cy="4833748"/>
              <a:chOff x="8101026" y="3219568"/>
              <a:chExt cx="3887248" cy="3655080"/>
            </a:xfrm>
          </p:grpSpPr>
          <p:sp>
            <p:nvSpPr>
              <p:cNvPr id="36" name="Google Shape;36;p4"/>
              <p:cNvSpPr/>
              <p:nvPr/>
            </p:nvSpPr>
            <p:spPr>
              <a:xfrm rot="594768">
                <a:off x="8328626" y="3845818"/>
                <a:ext cx="2348800" cy="284791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988308">
                <a:off x="8924872" y="3545996"/>
                <a:ext cx="2715038" cy="2850200"/>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rot="2219984">
              <a:off x="-1772316" y="-1860620"/>
              <a:ext cx="3796561" cy="4039571"/>
              <a:chOff x="7558301" y="3163860"/>
              <a:chExt cx="3072638" cy="3269311"/>
            </a:xfrm>
          </p:grpSpPr>
          <p:sp>
            <p:nvSpPr>
              <p:cNvPr id="39" name="Google Shape;39;p4"/>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4"/>
          <p:cNvSpPr txBox="1">
            <a:spLocks noGrp="1"/>
          </p:cNvSpPr>
          <p:nvPr>
            <p:ph type="body" idx="1"/>
          </p:nvPr>
        </p:nvSpPr>
        <p:spPr>
          <a:xfrm>
            <a:off x="4624775" y="2123100"/>
            <a:ext cx="3294600" cy="1387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44"/>
        <p:cNvGrpSpPr/>
        <p:nvPr/>
      </p:nvGrpSpPr>
      <p:grpSpPr>
        <a:xfrm>
          <a:off x="0" y="0"/>
          <a:ext cx="0" cy="0"/>
          <a:chOff x="0" y="0"/>
          <a:chExt cx="0" cy="0"/>
        </a:xfrm>
      </p:grpSpPr>
      <p:grpSp>
        <p:nvGrpSpPr>
          <p:cNvPr id="45" name="Google Shape;45;p5"/>
          <p:cNvGrpSpPr/>
          <p:nvPr/>
        </p:nvGrpSpPr>
        <p:grpSpPr>
          <a:xfrm rot="10800000" flipH="1">
            <a:off x="-3157403" y="-2327776"/>
            <a:ext cx="14457596" cy="9492188"/>
            <a:chOff x="-3157403" y="-2327776"/>
            <a:chExt cx="14457596" cy="9492188"/>
          </a:xfrm>
        </p:grpSpPr>
        <p:sp>
          <p:nvSpPr>
            <p:cNvPr id="46" name="Google Shape;46;p5"/>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body" idx="1"/>
          </p:nvPr>
        </p:nvSpPr>
        <p:spPr>
          <a:xfrm>
            <a:off x="1572325" y="2586704"/>
            <a:ext cx="2599200" cy="12543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3" name="Google Shape;53;p5"/>
          <p:cNvSpPr txBox="1">
            <a:spLocks noGrp="1"/>
          </p:cNvSpPr>
          <p:nvPr>
            <p:ph type="body" idx="2"/>
          </p:nvPr>
        </p:nvSpPr>
        <p:spPr>
          <a:xfrm>
            <a:off x="4972523" y="2586704"/>
            <a:ext cx="2599200" cy="12543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4" name="Google Shape;54;p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55" name="Google Shape;55;p5"/>
          <p:cNvSpPr txBox="1">
            <a:spLocks noGrp="1"/>
          </p:cNvSpPr>
          <p:nvPr>
            <p:ph type="subTitle" idx="3"/>
          </p:nvPr>
        </p:nvSpPr>
        <p:spPr>
          <a:xfrm>
            <a:off x="1551500" y="2382475"/>
            <a:ext cx="2599200" cy="215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solidFill>
                  <a:schemeClr val="accent5"/>
                </a:solidFill>
                <a:latin typeface="Abel"/>
                <a:ea typeface="Abel"/>
                <a:cs typeface="Abel"/>
                <a:sym typeface="Abe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5"/>
          <p:cNvSpPr txBox="1">
            <a:spLocks noGrp="1"/>
          </p:cNvSpPr>
          <p:nvPr>
            <p:ph type="subTitle" idx="4"/>
          </p:nvPr>
        </p:nvSpPr>
        <p:spPr>
          <a:xfrm>
            <a:off x="4972525" y="2382475"/>
            <a:ext cx="2599200" cy="21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solidFill>
                  <a:schemeClr val="accent5"/>
                </a:solidFill>
                <a:latin typeface="Abel"/>
                <a:ea typeface="Abel"/>
                <a:cs typeface="Abel"/>
                <a:sym typeface="Abe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6"/>
          <p:cNvGrpSpPr/>
          <p:nvPr/>
        </p:nvGrpSpPr>
        <p:grpSpPr>
          <a:xfrm>
            <a:off x="-1440509" y="-1153724"/>
            <a:ext cx="13405964" cy="9754155"/>
            <a:chOff x="-1440509" y="-1153724"/>
            <a:chExt cx="13405964" cy="9754155"/>
          </a:xfrm>
        </p:grpSpPr>
        <p:sp>
          <p:nvSpPr>
            <p:cNvPr id="59" name="Google Shape;59;p6"/>
            <p:cNvSpPr/>
            <p:nvPr/>
          </p:nvSpPr>
          <p:spPr>
            <a:xfrm rot="1514338">
              <a:off x="7444426" y="3937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114100">
              <a:off x="-1266016"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114100">
              <a:off x="-760283" y="-9438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5114100">
              <a:off x="-942760" y="-11113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1430265">
              <a:off x="6938512" y="36600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1430265">
              <a:off x="7358361" y="3640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336564">
                <a:off x="7496060"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7"/>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grpSp>
        <p:nvGrpSpPr>
          <p:cNvPr id="82" name="Google Shape;82;p8"/>
          <p:cNvGrpSpPr/>
          <p:nvPr/>
        </p:nvGrpSpPr>
        <p:grpSpPr>
          <a:xfrm>
            <a:off x="-585686" y="-1099379"/>
            <a:ext cx="10929760" cy="7352891"/>
            <a:chOff x="-585686" y="-1099379"/>
            <a:chExt cx="10929760" cy="7352891"/>
          </a:xfrm>
        </p:grpSpPr>
        <p:sp>
          <p:nvSpPr>
            <p:cNvPr id="83" name="Google Shape;83;p8"/>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8"/>
          <p:cNvSpPr txBox="1">
            <a:spLocks noGrp="1"/>
          </p:cNvSpPr>
          <p:nvPr>
            <p:ph type="title"/>
          </p:nvPr>
        </p:nvSpPr>
        <p:spPr>
          <a:xfrm>
            <a:off x="2716500" y="2904100"/>
            <a:ext cx="3711000" cy="39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2" name="Google Shape;92;p8"/>
          <p:cNvSpPr txBox="1">
            <a:spLocks noGrp="1"/>
          </p:cNvSpPr>
          <p:nvPr>
            <p:ph type="subTitle" idx="1"/>
          </p:nvPr>
        </p:nvSpPr>
        <p:spPr>
          <a:xfrm>
            <a:off x="1986000" y="1750675"/>
            <a:ext cx="5172000" cy="131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grpSp>
        <p:nvGrpSpPr>
          <p:cNvPr id="94" name="Google Shape;94;p9"/>
          <p:cNvGrpSpPr/>
          <p:nvPr/>
        </p:nvGrpSpPr>
        <p:grpSpPr>
          <a:xfrm>
            <a:off x="-2625958" y="-2071525"/>
            <a:ext cx="13782479" cy="8905482"/>
            <a:chOff x="-2625958" y="-2071525"/>
            <a:chExt cx="13782479" cy="8905482"/>
          </a:xfrm>
        </p:grpSpPr>
        <p:sp>
          <p:nvSpPr>
            <p:cNvPr id="95" name="Google Shape;95;p9"/>
            <p:cNvSpPr/>
            <p:nvPr/>
          </p:nvSpPr>
          <p:spPr>
            <a:xfrm rot="1514233">
              <a:off x="7878011" y="-1639693"/>
              <a:ext cx="2647934" cy="277975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rot="1514503">
              <a:off x="-2219652" y="4068093"/>
              <a:ext cx="2230706" cy="240505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rot="1514503">
              <a:off x="-1485024" y="3649180"/>
              <a:ext cx="2175201" cy="263742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rot="1514503">
              <a:off x="-1806691" y="3576585"/>
              <a:ext cx="2514449" cy="263962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1430232">
              <a:off x="8138809" y="-1234074"/>
              <a:ext cx="2327211" cy="250910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rot="1430232">
              <a:off x="8428003" y="-1037258"/>
              <a:ext cx="2269306" cy="275152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9"/>
          <p:cNvSpPr txBox="1">
            <a:spLocks noGrp="1"/>
          </p:cNvSpPr>
          <p:nvPr>
            <p:ph type="subTitle" idx="1"/>
          </p:nvPr>
        </p:nvSpPr>
        <p:spPr>
          <a:xfrm>
            <a:off x="1006900" y="1726125"/>
            <a:ext cx="3515100" cy="22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1400"/>
              <a:buChar char="●"/>
              <a:defRPr/>
            </a:lvl1pPr>
            <a:lvl2pPr lvl="1" rtl="0">
              <a:spcBef>
                <a:spcPts val="100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02" name="Google Shape;102;p9"/>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txBox="1">
            <a:spLocks noGrp="1"/>
          </p:cNvSpPr>
          <p:nvPr>
            <p:ph type="title"/>
          </p:nvPr>
        </p:nvSpPr>
        <p:spPr>
          <a:xfrm>
            <a:off x="865625" y="3880050"/>
            <a:ext cx="5150100" cy="43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900"/>
              <a:buNone/>
              <a:defRPr sz="2400"/>
            </a:lvl1pPr>
            <a:lvl2pPr lvl="1" algn="ctr" rtl="0">
              <a:spcBef>
                <a:spcPts val="0"/>
              </a:spcBef>
              <a:spcAft>
                <a:spcPts val="0"/>
              </a:spcAft>
              <a:buSzPts val="2900"/>
              <a:buNone/>
              <a:defRPr sz="2900"/>
            </a:lvl2pPr>
            <a:lvl3pPr lvl="2" algn="ctr" rtl="0">
              <a:spcBef>
                <a:spcPts val="0"/>
              </a:spcBef>
              <a:spcAft>
                <a:spcPts val="0"/>
              </a:spcAft>
              <a:buSzPts val="2900"/>
              <a:buNone/>
              <a:defRPr sz="2900"/>
            </a:lvl3pPr>
            <a:lvl4pPr lvl="3" algn="ctr" rtl="0">
              <a:spcBef>
                <a:spcPts val="0"/>
              </a:spcBef>
              <a:spcAft>
                <a:spcPts val="0"/>
              </a:spcAft>
              <a:buSzPts val="2900"/>
              <a:buNone/>
              <a:defRPr sz="2900"/>
            </a:lvl4pPr>
            <a:lvl5pPr lvl="4" algn="ctr" rtl="0">
              <a:spcBef>
                <a:spcPts val="0"/>
              </a:spcBef>
              <a:spcAft>
                <a:spcPts val="0"/>
              </a:spcAft>
              <a:buSzPts val="2900"/>
              <a:buNone/>
              <a:defRPr sz="2900"/>
            </a:lvl5pPr>
            <a:lvl6pPr lvl="5" algn="ctr" rtl="0">
              <a:spcBef>
                <a:spcPts val="0"/>
              </a:spcBef>
              <a:spcAft>
                <a:spcPts val="0"/>
              </a:spcAft>
              <a:buSzPts val="2900"/>
              <a:buNone/>
              <a:defRPr sz="2900"/>
            </a:lvl6pPr>
            <a:lvl7pPr lvl="6" algn="ctr" rtl="0">
              <a:spcBef>
                <a:spcPts val="0"/>
              </a:spcBef>
              <a:spcAft>
                <a:spcPts val="0"/>
              </a:spcAft>
              <a:buSzPts val="2900"/>
              <a:buNone/>
              <a:defRPr sz="2900"/>
            </a:lvl7pPr>
            <a:lvl8pPr lvl="7" algn="ctr" rtl="0">
              <a:spcBef>
                <a:spcPts val="0"/>
              </a:spcBef>
              <a:spcAft>
                <a:spcPts val="0"/>
              </a:spcAft>
              <a:buSzPts val="2900"/>
              <a:buNone/>
              <a:defRPr sz="2900"/>
            </a:lvl8pPr>
            <a:lvl9pPr lvl="8" algn="ctr" rtl="0">
              <a:spcBef>
                <a:spcPts val="0"/>
              </a:spcBef>
              <a:spcAft>
                <a:spcPts val="0"/>
              </a:spcAft>
              <a:buSzPts val="2900"/>
              <a:buNone/>
              <a:defRPr sz="2900"/>
            </a:lvl9pPr>
          </a:lstStyle>
          <a:p>
            <a:endParaRPr/>
          </a:p>
        </p:txBody>
      </p:sp>
      <p:grpSp>
        <p:nvGrpSpPr>
          <p:cNvPr id="105" name="Google Shape;105;p10"/>
          <p:cNvGrpSpPr/>
          <p:nvPr/>
        </p:nvGrpSpPr>
        <p:grpSpPr>
          <a:xfrm>
            <a:off x="-2875650" y="-4743981"/>
            <a:ext cx="15551676" cy="13379484"/>
            <a:chOff x="-2875650" y="-4743981"/>
            <a:chExt cx="15551676" cy="13379484"/>
          </a:xfrm>
        </p:grpSpPr>
        <p:grpSp>
          <p:nvGrpSpPr>
            <p:cNvPr id="106" name="Google Shape;106;p10"/>
            <p:cNvGrpSpPr/>
            <p:nvPr/>
          </p:nvGrpSpPr>
          <p:grpSpPr>
            <a:xfrm>
              <a:off x="5914475" y="1761269"/>
              <a:ext cx="6761551" cy="6874234"/>
              <a:chOff x="5663050" y="1538594"/>
              <a:chExt cx="6761551" cy="6874234"/>
            </a:xfrm>
          </p:grpSpPr>
          <p:sp>
            <p:nvSpPr>
              <p:cNvPr id="107" name="Google Shape;107;p10"/>
              <p:cNvSpPr/>
              <p:nvPr/>
            </p:nvSpPr>
            <p:spPr>
              <a:xfrm rot="6914310">
                <a:off x="7064089" y="2220790"/>
                <a:ext cx="4512295" cy="4736929"/>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rot="899953" flipH="1">
                <a:off x="6876393" y="2622569"/>
                <a:ext cx="3966060" cy="427604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rot="-3600001">
                <a:off x="6726648" y="3221489"/>
                <a:ext cx="3867247" cy="468902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0"/>
            <p:cNvGrpSpPr/>
            <p:nvPr/>
          </p:nvGrpSpPr>
          <p:grpSpPr>
            <a:xfrm>
              <a:off x="-2875650" y="-4743981"/>
              <a:ext cx="6761551" cy="6874234"/>
              <a:chOff x="5663050" y="1538594"/>
              <a:chExt cx="6761551" cy="6874234"/>
            </a:xfrm>
          </p:grpSpPr>
          <p:sp>
            <p:nvSpPr>
              <p:cNvPr id="111" name="Google Shape;111;p10"/>
              <p:cNvSpPr/>
              <p:nvPr/>
            </p:nvSpPr>
            <p:spPr>
              <a:xfrm rot="6914310">
                <a:off x="7064089" y="2220790"/>
                <a:ext cx="4512295" cy="4736929"/>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rot="899953" flipH="1">
                <a:off x="6876393" y="2622569"/>
                <a:ext cx="3966060" cy="427604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rot="-3600001">
                <a:off x="6726648" y="3221489"/>
                <a:ext cx="3867247" cy="468902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7"/>
          <p:cNvSpPr txBox="1">
            <a:spLocks noGrp="1"/>
          </p:cNvSpPr>
          <p:nvPr>
            <p:ph type="ctrTitle"/>
          </p:nvPr>
        </p:nvSpPr>
        <p:spPr>
          <a:xfrm>
            <a:off x="2053200" y="1628100"/>
            <a:ext cx="5037600" cy="18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FASHION BRAND</a:t>
            </a:r>
            <a:endParaRPr sz="4700"/>
          </a:p>
          <a:p>
            <a:pPr marL="0" lvl="0" indent="0" algn="ctr" rtl="0">
              <a:spcBef>
                <a:spcPts val="0"/>
              </a:spcBef>
              <a:spcAft>
                <a:spcPts val="0"/>
              </a:spcAft>
              <a:buNone/>
            </a:pPr>
            <a:r>
              <a:rPr lang="en" sz="4700"/>
              <a:t>EXPERIMENT</a:t>
            </a:r>
            <a:endParaRPr sz="4700"/>
          </a:p>
        </p:txBody>
      </p:sp>
      <p:sp>
        <p:nvSpPr>
          <p:cNvPr id="325" name="Google Shape;325;p27"/>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Yesol Lee, Yongxian Lun, Chris Chang, Linh 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6"/>
          <p:cNvSpPr txBox="1">
            <a:spLocks noGrp="1"/>
          </p:cNvSpPr>
          <p:nvPr>
            <p:ph type="title"/>
          </p:nvPr>
        </p:nvSpPr>
        <p:spPr>
          <a:xfrm>
            <a:off x="1996950" y="23395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a:t>
            </a:r>
            <a:endParaRPr/>
          </a:p>
        </p:txBody>
      </p:sp>
      <p:sp>
        <p:nvSpPr>
          <p:cNvPr id="425" name="Google Shape;425;p36"/>
          <p:cNvSpPr/>
          <p:nvPr/>
        </p:nvSpPr>
        <p:spPr>
          <a:xfrm>
            <a:off x="288775" y="2549375"/>
            <a:ext cx="1085100" cy="1018500"/>
          </a:xfrm>
          <a:prstGeom prst="arc">
            <a:avLst>
              <a:gd name="adj1" fmla="val 16200000"/>
              <a:gd name="adj2" fmla="val 9346450"/>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latin typeface="Montserrat"/>
              <a:ea typeface="Montserrat"/>
              <a:cs typeface="Montserrat"/>
              <a:sym typeface="Montserrat"/>
            </a:endParaRPr>
          </a:p>
        </p:txBody>
      </p:sp>
      <p:sp>
        <p:nvSpPr>
          <p:cNvPr id="426" name="Google Shape;426;p36"/>
          <p:cNvSpPr txBox="1"/>
          <p:nvPr/>
        </p:nvSpPr>
        <p:spPr>
          <a:xfrm>
            <a:off x="368575" y="2841050"/>
            <a:ext cx="1085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accent3"/>
                </a:solidFill>
                <a:latin typeface="Montserrat"/>
                <a:ea typeface="Montserrat"/>
                <a:cs typeface="Montserrat"/>
                <a:sym typeface="Montserrat"/>
              </a:rPr>
              <a:t>Gender</a:t>
            </a:r>
            <a:endParaRPr sz="1600">
              <a:solidFill>
                <a:schemeClr val="accent3"/>
              </a:solidFill>
              <a:latin typeface="Montserrat"/>
              <a:ea typeface="Montserrat"/>
              <a:cs typeface="Montserrat"/>
              <a:sym typeface="Montserrat"/>
            </a:endParaRPr>
          </a:p>
        </p:txBody>
      </p:sp>
      <p:cxnSp>
        <p:nvCxnSpPr>
          <p:cNvPr id="427" name="Google Shape;427;p36"/>
          <p:cNvCxnSpPr/>
          <p:nvPr/>
        </p:nvCxnSpPr>
        <p:spPr>
          <a:xfrm rot="10800000" flipH="1">
            <a:off x="1453675" y="2102063"/>
            <a:ext cx="854400" cy="605100"/>
          </a:xfrm>
          <a:prstGeom prst="curvedConnector3">
            <a:avLst>
              <a:gd name="adj1" fmla="val 50000"/>
            </a:avLst>
          </a:prstGeom>
          <a:noFill/>
          <a:ln w="9525" cap="flat" cmpd="sng">
            <a:solidFill>
              <a:schemeClr val="accent5"/>
            </a:solidFill>
            <a:prstDash val="solid"/>
            <a:round/>
            <a:headEnd type="none" w="med" len="med"/>
            <a:tailEnd type="none" w="med" len="med"/>
          </a:ln>
        </p:spPr>
      </p:cxnSp>
      <p:sp>
        <p:nvSpPr>
          <p:cNvPr id="428" name="Google Shape;428;p36"/>
          <p:cNvSpPr txBox="1"/>
          <p:nvPr/>
        </p:nvSpPr>
        <p:spPr>
          <a:xfrm>
            <a:off x="2396975" y="1971225"/>
            <a:ext cx="14415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600">
                <a:solidFill>
                  <a:schemeClr val="accent3"/>
                </a:solidFill>
                <a:latin typeface="Montserrat"/>
                <a:ea typeface="Montserrat"/>
                <a:cs typeface="Montserrat"/>
                <a:sym typeface="Montserrat"/>
              </a:rPr>
              <a:t>Male</a:t>
            </a:r>
            <a:endParaRPr sz="1600">
              <a:solidFill>
                <a:schemeClr val="accent3"/>
              </a:solidFill>
              <a:latin typeface="Montserrat"/>
              <a:ea typeface="Montserrat"/>
              <a:cs typeface="Montserrat"/>
              <a:sym typeface="Montserrat"/>
            </a:endParaRPr>
          </a:p>
        </p:txBody>
      </p:sp>
      <p:cxnSp>
        <p:nvCxnSpPr>
          <p:cNvPr id="429" name="Google Shape;429;p36"/>
          <p:cNvCxnSpPr/>
          <p:nvPr/>
        </p:nvCxnSpPr>
        <p:spPr>
          <a:xfrm>
            <a:off x="1453675" y="3056600"/>
            <a:ext cx="738900" cy="507300"/>
          </a:xfrm>
          <a:prstGeom prst="curvedConnector3">
            <a:avLst>
              <a:gd name="adj1" fmla="val 50000"/>
            </a:avLst>
          </a:prstGeom>
          <a:noFill/>
          <a:ln w="9525" cap="flat" cmpd="sng">
            <a:solidFill>
              <a:schemeClr val="accent5"/>
            </a:solidFill>
            <a:prstDash val="solid"/>
            <a:round/>
            <a:headEnd type="none" w="med" len="med"/>
            <a:tailEnd type="none" w="med" len="med"/>
          </a:ln>
        </p:spPr>
      </p:cxnSp>
      <p:sp>
        <p:nvSpPr>
          <p:cNvPr id="430" name="Google Shape;430;p36"/>
          <p:cNvSpPr txBox="1"/>
          <p:nvPr/>
        </p:nvSpPr>
        <p:spPr>
          <a:xfrm>
            <a:off x="2272375" y="3492650"/>
            <a:ext cx="10851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600">
                <a:solidFill>
                  <a:schemeClr val="accent3"/>
                </a:solidFill>
                <a:latin typeface="Montserrat"/>
                <a:ea typeface="Montserrat"/>
                <a:cs typeface="Montserrat"/>
                <a:sym typeface="Montserrat"/>
              </a:rPr>
              <a:t>Female</a:t>
            </a:r>
            <a:endParaRPr>
              <a:latin typeface="Montserrat"/>
              <a:ea typeface="Montserrat"/>
              <a:cs typeface="Montserrat"/>
              <a:sym typeface="Montserrat"/>
            </a:endParaRPr>
          </a:p>
        </p:txBody>
      </p:sp>
      <p:cxnSp>
        <p:nvCxnSpPr>
          <p:cNvPr id="431" name="Google Shape;431;p36"/>
          <p:cNvCxnSpPr/>
          <p:nvPr/>
        </p:nvCxnSpPr>
        <p:spPr>
          <a:xfrm>
            <a:off x="3232875" y="3708200"/>
            <a:ext cx="614700" cy="282900"/>
          </a:xfrm>
          <a:prstGeom prst="curvedConnector3">
            <a:avLst>
              <a:gd name="adj1" fmla="val 50000"/>
            </a:avLst>
          </a:prstGeom>
          <a:noFill/>
          <a:ln w="9525" cap="flat" cmpd="sng">
            <a:solidFill>
              <a:schemeClr val="accent5"/>
            </a:solidFill>
            <a:prstDash val="solid"/>
            <a:round/>
            <a:headEnd type="none" w="med" len="med"/>
            <a:tailEnd type="none" w="med" len="med"/>
          </a:ln>
        </p:spPr>
      </p:cxnSp>
      <p:cxnSp>
        <p:nvCxnSpPr>
          <p:cNvPr id="432" name="Google Shape;432;p36"/>
          <p:cNvCxnSpPr/>
          <p:nvPr/>
        </p:nvCxnSpPr>
        <p:spPr>
          <a:xfrm rot="10800000" flipH="1">
            <a:off x="3232875" y="3272150"/>
            <a:ext cx="614700" cy="411300"/>
          </a:xfrm>
          <a:prstGeom prst="curvedConnector3">
            <a:avLst>
              <a:gd name="adj1" fmla="val 50000"/>
            </a:avLst>
          </a:prstGeom>
          <a:noFill/>
          <a:ln w="9525" cap="flat" cmpd="sng">
            <a:solidFill>
              <a:schemeClr val="accent5"/>
            </a:solidFill>
            <a:prstDash val="solid"/>
            <a:round/>
            <a:headEnd type="none" w="med" len="med"/>
            <a:tailEnd type="none" w="med" len="med"/>
          </a:ln>
        </p:spPr>
      </p:cxnSp>
      <p:sp>
        <p:nvSpPr>
          <p:cNvPr id="433" name="Google Shape;433;p36"/>
          <p:cNvSpPr txBox="1"/>
          <p:nvPr/>
        </p:nvSpPr>
        <p:spPr>
          <a:xfrm>
            <a:off x="3920025" y="3094700"/>
            <a:ext cx="2714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accent3"/>
                </a:solidFill>
                <a:latin typeface="Montserrat"/>
                <a:ea typeface="Montserrat"/>
                <a:cs typeface="Montserrat"/>
                <a:sym typeface="Montserrat"/>
              </a:rPr>
              <a:t>3.Treatment: 23</a:t>
            </a:r>
            <a:endParaRPr>
              <a:latin typeface="Montserrat"/>
              <a:ea typeface="Montserrat"/>
              <a:cs typeface="Montserrat"/>
              <a:sym typeface="Montserrat"/>
            </a:endParaRPr>
          </a:p>
        </p:txBody>
      </p:sp>
      <p:sp>
        <p:nvSpPr>
          <p:cNvPr id="434" name="Google Shape;434;p36"/>
          <p:cNvSpPr txBox="1"/>
          <p:nvPr/>
        </p:nvSpPr>
        <p:spPr>
          <a:xfrm>
            <a:off x="3920025" y="3824650"/>
            <a:ext cx="22158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600">
                <a:solidFill>
                  <a:schemeClr val="accent3"/>
                </a:solidFill>
                <a:latin typeface="Montserrat"/>
                <a:ea typeface="Montserrat"/>
                <a:cs typeface="Montserrat"/>
                <a:sym typeface="Montserrat"/>
              </a:rPr>
              <a:t>4.Control: 20</a:t>
            </a:r>
            <a:endParaRPr>
              <a:latin typeface="Montserrat"/>
              <a:ea typeface="Montserrat"/>
              <a:cs typeface="Montserrat"/>
              <a:sym typeface="Montserrat"/>
            </a:endParaRPr>
          </a:p>
        </p:txBody>
      </p:sp>
      <p:cxnSp>
        <p:nvCxnSpPr>
          <p:cNvPr id="435" name="Google Shape;435;p36"/>
          <p:cNvCxnSpPr/>
          <p:nvPr/>
        </p:nvCxnSpPr>
        <p:spPr>
          <a:xfrm>
            <a:off x="3020225" y="2226113"/>
            <a:ext cx="614700" cy="282900"/>
          </a:xfrm>
          <a:prstGeom prst="curvedConnector3">
            <a:avLst>
              <a:gd name="adj1" fmla="val 50000"/>
            </a:avLst>
          </a:prstGeom>
          <a:noFill/>
          <a:ln w="9525" cap="flat" cmpd="sng">
            <a:solidFill>
              <a:schemeClr val="accent5"/>
            </a:solidFill>
            <a:prstDash val="solid"/>
            <a:round/>
            <a:headEnd type="none" w="med" len="med"/>
            <a:tailEnd type="none" w="med" len="med"/>
          </a:ln>
        </p:spPr>
      </p:cxnSp>
      <p:cxnSp>
        <p:nvCxnSpPr>
          <p:cNvPr id="436" name="Google Shape;436;p36"/>
          <p:cNvCxnSpPr/>
          <p:nvPr/>
        </p:nvCxnSpPr>
        <p:spPr>
          <a:xfrm rot="10800000" flipH="1">
            <a:off x="3020225" y="1814813"/>
            <a:ext cx="614700" cy="411300"/>
          </a:xfrm>
          <a:prstGeom prst="curvedConnector3">
            <a:avLst>
              <a:gd name="adj1" fmla="val 50000"/>
            </a:avLst>
          </a:prstGeom>
          <a:noFill/>
          <a:ln w="9525" cap="flat" cmpd="sng">
            <a:solidFill>
              <a:schemeClr val="accent5"/>
            </a:solidFill>
            <a:prstDash val="solid"/>
            <a:round/>
            <a:headEnd type="none" w="med" len="med"/>
            <a:tailEnd type="none" w="med" len="med"/>
          </a:ln>
        </p:spPr>
      </p:cxnSp>
      <p:sp>
        <p:nvSpPr>
          <p:cNvPr id="437" name="Google Shape;437;p36"/>
          <p:cNvSpPr txBox="1"/>
          <p:nvPr/>
        </p:nvSpPr>
        <p:spPr>
          <a:xfrm>
            <a:off x="3741250" y="1634788"/>
            <a:ext cx="1803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accent3"/>
                </a:solidFill>
                <a:latin typeface="Montserrat"/>
                <a:ea typeface="Montserrat"/>
                <a:cs typeface="Montserrat"/>
                <a:sym typeface="Montserrat"/>
              </a:rPr>
              <a:t>1. Treatment: 19</a:t>
            </a:r>
            <a:endParaRPr>
              <a:latin typeface="Montserrat"/>
              <a:ea typeface="Montserrat"/>
              <a:cs typeface="Montserrat"/>
              <a:sym typeface="Montserrat"/>
            </a:endParaRPr>
          </a:p>
        </p:txBody>
      </p:sp>
      <p:sp>
        <p:nvSpPr>
          <p:cNvPr id="438" name="Google Shape;438;p36"/>
          <p:cNvSpPr txBox="1"/>
          <p:nvPr/>
        </p:nvSpPr>
        <p:spPr>
          <a:xfrm>
            <a:off x="3741250" y="2364738"/>
            <a:ext cx="2304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600">
                <a:solidFill>
                  <a:schemeClr val="accent3"/>
                </a:solidFill>
                <a:latin typeface="Montserrat"/>
                <a:ea typeface="Montserrat"/>
                <a:cs typeface="Montserrat"/>
                <a:sym typeface="Montserrat"/>
              </a:rPr>
              <a:t>2.Control: 19</a:t>
            </a:r>
            <a:endParaRPr>
              <a:latin typeface="Montserrat"/>
              <a:ea typeface="Montserrat"/>
              <a:cs typeface="Montserrat"/>
              <a:sym typeface="Montserrat"/>
            </a:endParaRPr>
          </a:p>
        </p:txBody>
      </p:sp>
      <p:cxnSp>
        <p:nvCxnSpPr>
          <p:cNvPr id="439" name="Google Shape;439;p36"/>
          <p:cNvCxnSpPr>
            <a:stCxn id="437" idx="3"/>
          </p:cNvCxnSpPr>
          <p:nvPr/>
        </p:nvCxnSpPr>
        <p:spPr>
          <a:xfrm rot="10800000" flipH="1">
            <a:off x="5544250" y="1843138"/>
            <a:ext cx="711900" cy="7200"/>
          </a:xfrm>
          <a:prstGeom prst="straightConnector1">
            <a:avLst/>
          </a:prstGeom>
          <a:noFill/>
          <a:ln w="9525" cap="flat" cmpd="sng">
            <a:solidFill>
              <a:schemeClr val="accent5"/>
            </a:solidFill>
            <a:prstDash val="solid"/>
            <a:round/>
            <a:headEnd type="none" w="med" len="med"/>
            <a:tailEnd type="none" w="med" len="med"/>
          </a:ln>
        </p:spPr>
      </p:cxnSp>
      <p:sp>
        <p:nvSpPr>
          <p:cNvPr id="440" name="Google Shape;440;p36"/>
          <p:cNvSpPr txBox="1"/>
          <p:nvPr/>
        </p:nvSpPr>
        <p:spPr>
          <a:xfrm>
            <a:off x="6303825" y="1528375"/>
            <a:ext cx="73467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600">
                <a:solidFill>
                  <a:schemeClr val="accent3"/>
                </a:solidFill>
                <a:latin typeface="Montserrat"/>
                <a:ea typeface="Montserrat"/>
                <a:cs typeface="Montserrat"/>
                <a:sym typeface="Montserrat"/>
              </a:rPr>
              <a:t>10 types of products</a:t>
            </a:r>
            <a:endParaRPr sz="1600">
              <a:solidFill>
                <a:schemeClr val="accent3"/>
              </a:solidFill>
              <a:latin typeface="Montserrat"/>
              <a:ea typeface="Montserrat"/>
              <a:cs typeface="Montserrat"/>
              <a:sym typeface="Montserrat"/>
            </a:endParaRPr>
          </a:p>
        </p:txBody>
      </p:sp>
      <p:cxnSp>
        <p:nvCxnSpPr>
          <p:cNvPr id="441" name="Google Shape;441;p36"/>
          <p:cNvCxnSpPr/>
          <p:nvPr/>
        </p:nvCxnSpPr>
        <p:spPr>
          <a:xfrm rot="10800000" flipH="1">
            <a:off x="5520725" y="2537513"/>
            <a:ext cx="711900" cy="7200"/>
          </a:xfrm>
          <a:prstGeom prst="straightConnector1">
            <a:avLst/>
          </a:prstGeom>
          <a:noFill/>
          <a:ln w="9525" cap="flat" cmpd="sng">
            <a:solidFill>
              <a:schemeClr val="accent5"/>
            </a:solidFill>
            <a:prstDash val="solid"/>
            <a:round/>
            <a:headEnd type="none" w="med" len="med"/>
            <a:tailEnd type="none" w="med" len="med"/>
          </a:ln>
        </p:spPr>
      </p:cxnSp>
      <p:sp>
        <p:nvSpPr>
          <p:cNvPr id="442" name="Google Shape;442;p36"/>
          <p:cNvSpPr txBox="1"/>
          <p:nvPr/>
        </p:nvSpPr>
        <p:spPr>
          <a:xfrm>
            <a:off x="6303825" y="2317413"/>
            <a:ext cx="73467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600">
                <a:solidFill>
                  <a:schemeClr val="accent3"/>
                </a:solidFill>
                <a:latin typeface="Montserrat"/>
                <a:ea typeface="Montserrat"/>
                <a:cs typeface="Montserrat"/>
                <a:sym typeface="Montserrat"/>
              </a:rPr>
              <a:t>10 types of products</a:t>
            </a:r>
            <a:endParaRPr sz="1600">
              <a:solidFill>
                <a:schemeClr val="accent3"/>
              </a:solidFill>
              <a:latin typeface="Montserrat"/>
              <a:ea typeface="Montserrat"/>
              <a:cs typeface="Montserrat"/>
              <a:sym typeface="Montserrat"/>
            </a:endParaRPr>
          </a:p>
        </p:txBody>
      </p:sp>
      <p:cxnSp>
        <p:nvCxnSpPr>
          <p:cNvPr id="443" name="Google Shape;443;p36"/>
          <p:cNvCxnSpPr/>
          <p:nvPr/>
        </p:nvCxnSpPr>
        <p:spPr>
          <a:xfrm rot="10800000" flipH="1">
            <a:off x="5626775" y="3285938"/>
            <a:ext cx="711900" cy="7200"/>
          </a:xfrm>
          <a:prstGeom prst="straightConnector1">
            <a:avLst/>
          </a:prstGeom>
          <a:noFill/>
          <a:ln w="9525" cap="flat" cmpd="sng">
            <a:solidFill>
              <a:schemeClr val="accent5"/>
            </a:solidFill>
            <a:prstDash val="solid"/>
            <a:round/>
            <a:headEnd type="none" w="med" len="med"/>
            <a:tailEnd type="none" w="med" len="med"/>
          </a:ln>
        </p:spPr>
      </p:cxnSp>
      <p:sp>
        <p:nvSpPr>
          <p:cNvPr id="444" name="Google Shape;444;p36"/>
          <p:cNvSpPr txBox="1"/>
          <p:nvPr/>
        </p:nvSpPr>
        <p:spPr>
          <a:xfrm>
            <a:off x="6409875" y="3065838"/>
            <a:ext cx="73467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600">
                <a:solidFill>
                  <a:schemeClr val="accent3"/>
                </a:solidFill>
                <a:latin typeface="Montserrat"/>
                <a:ea typeface="Montserrat"/>
                <a:cs typeface="Montserrat"/>
                <a:sym typeface="Montserrat"/>
              </a:rPr>
              <a:t>10 types of products</a:t>
            </a:r>
            <a:endParaRPr sz="1600">
              <a:solidFill>
                <a:schemeClr val="accent3"/>
              </a:solidFill>
              <a:latin typeface="Montserrat"/>
              <a:ea typeface="Montserrat"/>
              <a:cs typeface="Montserrat"/>
              <a:sym typeface="Montserrat"/>
            </a:endParaRPr>
          </a:p>
        </p:txBody>
      </p:sp>
      <p:cxnSp>
        <p:nvCxnSpPr>
          <p:cNvPr id="445" name="Google Shape;445;p36"/>
          <p:cNvCxnSpPr/>
          <p:nvPr/>
        </p:nvCxnSpPr>
        <p:spPr>
          <a:xfrm rot="10800000" flipH="1">
            <a:off x="5520725" y="4092063"/>
            <a:ext cx="711900" cy="7200"/>
          </a:xfrm>
          <a:prstGeom prst="straightConnector1">
            <a:avLst/>
          </a:prstGeom>
          <a:noFill/>
          <a:ln w="9525" cap="flat" cmpd="sng">
            <a:solidFill>
              <a:schemeClr val="accent5"/>
            </a:solidFill>
            <a:prstDash val="solid"/>
            <a:round/>
            <a:headEnd type="none" w="med" len="med"/>
            <a:tailEnd type="none" w="med" len="med"/>
          </a:ln>
        </p:spPr>
      </p:cxnSp>
      <p:sp>
        <p:nvSpPr>
          <p:cNvPr id="446" name="Google Shape;446;p36"/>
          <p:cNvSpPr txBox="1"/>
          <p:nvPr/>
        </p:nvSpPr>
        <p:spPr>
          <a:xfrm>
            <a:off x="6303825" y="3871963"/>
            <a:ext cx="73467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600">
                <a:solidFill>
                  <a:schemeClr val="accent3"/>
                </a:solidFill>
                <a:latin typeface="Montserrat"/>
                <a:ea typeface="Montserrat"/>
                <a:cs typeface="Montserrat"/>
                <a:sym typeface="Montserrat"/>
              </a:rPr>
              <a:t>10 types of products</a:t>
            </a:r>
            <a:endParaRPr sz="1600">
              <a:solidFill>
                <a:schemeClr val="accent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7"/>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txBox="1">
            <a:spLocks noGrp="1"/>
          </p:cNvSpPr>
          <p:nvPr>
            <p:ph type="title"/>
          </p:nvPr>
        </p:nvSpPr>
        <p:spPr>
          <a:xfrm>
            <a:off x="2198150" y="2444275"/>
            <a:ext cx="49335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EXPLORATORY</a:t>
            </a:r>
            <a:endParaRPr/>
          </a:p>
          <a:p>
            <a:pPr marL="0" lvl="0" indent="0" algn="ctr" rtl="0">
              <a:spcBef>
                <a:spcPts val="0"/>
              </a:spcBef>
              <a:spcAft>
                <a:spcPts val="0"/>
              </a:spcAft>
              <a:buNone/>
            </a:pPr>
            <a:r>
              <a:rPr lang="en"/>
              <a:t>DATA ANALYSIS</a:t>
            </a:r>
            <a:endParaRPr/>
          </a:p>
        </p:txBody>
      </p:sp>
      <p:sp>
        <p:nvSpPr>
          <p:cNvPr id="453" name="Google Shape;453;p37"/>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8"/>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Number of Treatment and Control Samples </a:t>
            </a:r>
            <a:endParaRPr/>
          </a:p>
        </p:txBody>
      </p:sp>
      <p:pic>
        <p:nvPicPr>
          <p:cNvPr id="459" name="Google Shape;459;p38"/>
          <p:cNvPicPr preferRelativeResize="0"/>
          <p:nvPr/>
        </p:nvPicPr>
        <p:blipFill>
          <a:blip r:embed="rId3">
            <a:alphaModFix/>
          </a:blip>
          <a:stretch>
            <a:fillRect/>
          </a:stretch>
        </p:blipFill>
        <p:spPr>
          <a:xfrm>
            <a:off x="1703400" y="1723088"/>
            <a:ext cx="5737200" cy="1697325"/>
          </a:xfrm>
          <a:prstGeom prst="rect">
            <a:avLst/>
          </a:prstGeom>
          <a:noFill/>
          <a:ln w="9525" cap="flat" cmpd="sng">
            <a:solidFill>
              <a:schemeClr val="dk2"/>
            </a:solidFill>
            <a:prstDash val="solid"/>
            <a:round/>
            <a:headEnd type="none" w="sm" len="sm"/>
            <a:tailEnd type="none" w="sm" len="sm"/>
          </a:ln>
        </p:spPr>
      </p:pic>
      <p:sp>
        <p:nvSpPr>
          <p:cNvPr id="460" name="Google Shape;460;p38"/>
          <p:cNvSpPr txBox="1"/>
          <p:nvPr/>
        </p:nvSpPr>
        <p:spPr>
          <a:xfrm>
            <a:off x="1714500" y="3794125"/>
            <a:ext cx="2476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3"/>
                </a:solidFill>
                <a:latin typeface="Montserrat"/>
                <a:ea typeface="Montserrat"/>
                <a:cs typeface="Montserrat"/>
                <a:sym typeface="Montserrat"/>
              </a:rPr>
              <a:t>any_treatment </a:t>
            </a:r>
            <a:endParaRPr>
              <a:solidFill>
                <a:schemeClr val="accent3"/>
              </a:solidFill>
              <a:latin typeface="Montserrat"/>
              <a:ea typeface="Montserrat"/>
              <a:cs typeface="Montserrat"/>
              <a:sym typeface="Montserrat"/>
            </a:endParaRPr>
          </a:p>
          <a:p>
            <a:pPr marL="0" lvl="0" indent="0" algn="l" rtl="0">
              <a:spcBef>
                <a:spcPts val="0"/>
              </a:spcBef>
              <a:spcAft>
                <a:spcPts val="0"/>
              </a:spcAft>
              <a:buNone/>
            </a:pPr>
            <a:r>
              <a:rPr lang="en">
                <a:solidFill>
                  <a:schemeClr val="accent3"/>
                </a:solidFill>
                <a:latin typeface="Montserrat"/>
                <a:ea typeface="Montserrat"/>
                <a:cs typeface="Montserrat"/>
                <a:sym typeface="Montserrat"/>
              </a:rPr>
              <a:t>0 = Control </a:t>
            </a:r>
            <a:endParaRPr>
              <a:solidFill>
                <a:schemeClr val="accent3"/>
              </a:solidFill>
              <a:latin typeface="Montserrat"/>
              <a:ea typeface="Montserrat"/>
              <a:cs typeface="Montserrat"/>
              <a:sym typeface="Montserrat"/>
            </a:endParaRPr>
          </a:p>
          <a:p>
            <a:pPr marL="0" lvl="0" indent="0" algn="l" rtl="0">
              <a:spcBef>
                <a:spcPts val="0"/>
              </a:spcBef>
              <a:spcAft>
                <a:spcPts val="0"/>
              </a:spcAft>
              <a:buNone/>
            </a:pPr>
            <a:r>
              <a:rPr lang="en">
                <a:solidFill>
                  <a:schemeClr val="accent3"/>
                </a:solidFill>
                <a:latin typeface="Montserrat"/>
                <a:ea typeface="Montserrat"/>
                <a:cs typeface="Montserrat"/>
                <a:sym typeface="Montserrat"/>
              </a:rPr>
              <a:t> 1 = Treatment</a:t>
            </a:r>
            <a:endParaRPr>
              <a:solidFill>
                <a:schemeClr val="accent3"/>
              </a:solidFill>
              <a:latin typeface="Montserrat"/>
              <a:ea typeface="Montserrat"/>
              <a:cs typeface="Montserrat"/>
              <a:sym typeface="Montserrat"/>
            </a:endParaRPr>
          </a:p>
        </p:txBody>
      </p:sp>
      <p:sp>
        <p:nvSpPr>
          <p:cNvPr id="461" name="Google Shape;461;p38"/>
          <p:cNvSpPr txBox="1"/>
          <p:nvPr/>
        </p:nvSpPr>
        <p:spPr>
          <a:xfrm>
            <a:off x="3333775" y="3794125"/>
            <a:ext cx="2476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3"/>
                </a:solidFill>
                <a:latin typeface="Montserrat"/>
                <a:ea typeface="Montserrat"/>
                <a:cs typeface="Montserrat"/>
                <a:sym typeface="Montserrat"/>
              </a:rPr>
              <a:t>gender </a:t>
            </a:r>
            <a:endParaRPr>
              <a:solidFill>
                <a:schemeClr val="accent3"/>
              </a:solidFill>
              <a:latin typeface="Montserrat"/>
              <a:ea typeface="Montserrat"/>
              <a:cs typeface="Montserrat"/>
              <a:sym typeface="Montserrat"/>
            </a:endParaRPr>
          </a:p>
          <a:p>
            <a:pPr marL="0" lvl="0" indent="0" algn="l" rtl="0">
              <a:spcBef>
                <a:spcPts val="0"/>
              </a:spcBef>
              <a:spcAft>
                <a:spcPts val="0"/>
              </a:spcAft>
              <a:buNone/>
            </a:pPr>
            <a:r>
              <a:rPr lang="en">
                <a:solidFill>
                  <a:schemeClr val="accent3"/>
                </a:solidFill>
                <a:latin typeface="Montserrat"/>
                <a:ea typeface="Montserrat"/>
                <a:cs typeface="Montserrat"/>
                <a:sym typeface="Montserrat"/>
              </a:rPr>
              <a:t>0 = Male </a:t>
            </a:r>
            <a:endParaRPr>
              <a:solidFill>
                <a:schemeClr val="accent3"/>
              </a:solidFill>
              <a:latin typeface="Montserrat"/>
              <a:ea typeface="Montserrat"/>
              <a:cs typeface="Montserrat"/>
              <a:sym typeface="Montserrat"/>
            </a:endParaRPr>
          </a:p>
          <a:p>
            <a:pPr marL="0" lvl="0" indent="0" algn="l" rtl="0">
              <a:spcBef>
                <a:spcPts val="0"/>
              </a:spcBef>
              <a:spcAft>
                <a:spcPts val="0"/>
              </a:spcAft>
              <a:buNone/>
            </a:pPr>
            <a:r>
              <a:rPr lang="en">
                <a:solidFill>
                  <a:schemeClr val="accent3"/>
                </a:solidFill>
                <a:latin typeface="Montserrat"/>
                <a:ea typeface="Montserrat"/>
                <a:cs typeface="Montserrat"/>
                <a:sym typeface="Montserrat"/>
              </a:rPr>
              <a:t> 1 = Female</a:t>
            </a:r>
            <a:endParaRPr>
              <a:solidFill>
                <a:schemeClr val="accent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9"/>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Distributions of Score and Duration</a:t>
            </a:r>
            <a:endParaRPr/>
          </a:p>
        </p:txBody>
      </p:sp>
      <p:pic>
        <p:nvPicPr>
          <p:cNvPr id="467" name="Google Shape;467;p39"/>
          <p:cNvPicPr preferRelativeResize="0"/>
          <p:nvPr/>
        </p:nvPicPr>
        <p:blipFill>
          <a:blip r:embed="rId3">
            <a:alphaModFix/>
          </a:blip>
          <a:stretch>
            <a:fillRect/>
          </a:stretch>
        </p:blipFill>
        <p:spPr>
          <a:xfrm>
            <a:off x="993775" y="1387150"/>
            <a:ext cx="3244848" cy="3244848"/>
          </a:xfrm>
          <a:prstGeom prst="rect">
            <a:avLst/>
          </a:prstGeom>
          <a:noFill/>
          <a:ln w="9525" cap="flat" cmpd="sng">
            <a:solidFill>
              <a:schemeClr val="dk2"/>
            </a:solidFill>
            <a:prstDash val="solid"/>
            <a:round/>
            <a:headEnd type="none" w="sm" len="sm"/>
            <a:tailEnd type="none" w="sm" len="sm"/>
          </a:ln>
        </p:spPr>
      </p:pic>
      <p:pic>
        <p:nvPicPr>
          <p:cNvPr id="468" name="Google Shape;468;p39"/>
          <p:cNvPicPr preferRelativeResize="0"/>
          <p:nvPr/>
        </p:nvPicPr>
        <p:blipFill>
          <a:blip r:embed="rId4">
            <a:alphaModFix/>
          </a:blip>
          <a:stretch>
            <a:fillRect/>
          </a:stretch>
        </p:blipFill>
        <p:spPr>
          <a:xfrm>
            <a:off x="4970176" y="1387150"/>
            <a:ext cx="3244848" cy="3244848"/>
          </a:xfrm>
          <a:prstGeom prst="rect">
            <a:avLst/>
          </a:prstGeom>
          <a:noFill/>
          <a:ln w="9525" cap="flat" cmpd="sng">
            <a:solidFill>
              <a:schemeClr val="dk2"/>
            </a:solidFill>
            <a:prstDash val="solid"/>
            <a:round/>
            <a:headEnd type="none" w="sm" len="sm"/>
            <a:tailEnd type="none" w="sm" len="sm"/>
          </a:ln>
        </p:spPr>
      </p:pic>
      <p:sp>
        <p:nvSpPr>
          <p:cNvPr id="469" name="Google Shape;469;p39"/>
          <p:cNvSpPr txBox="1"/>
          <p:nvPr/>
        </p:nvSpPr>
        <p:spPr>
          <a:xfrm>
            <a:off x="993800" y="4762500"/>
            <a:ext cx="324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b="1">
                <a:solidFill>
                  <a:schemeClr val="accent3"/>
                </a:solidFill>
                <a:latin typeface="Montserrat"/>
                <a:ea typeface="Montserrat"/>
                <a:cs typeface="Montserrat"/>
                <a:sym typeface="Montserrat"/>
              </a:rPr>
              <a:t>Median = 137 </a:t>
            </a:r>
            <a:endParaRPr b="1">
              <a:solidFill>
                <a:schemeClr val="accent3"/>
              </a:solidFill>
              <a:latin typeface="Montserrat"/>
              <a:ea typeface="Montserrat"/>
              <a:cs typeface="Montserrat"/>
              <a:sym typeface="Montserrat"/>
            </a:endParaRPr>
          </a:p>
        </p:txBody>
      </p:sp>
      <p:sp>
        <p:nvSpPr>
          <p:cNvPr id="470" name="Google Shape;470;p39"/>
          <p:cNvSpPr txBox="1"/>
          <p:nvPr/>
        </p:nvSpPr>
        <p:spPr>
          <a:xfrm>
            <a:off x="4970200" y="4762500"/>
            <a:ext cx="324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b="1">
                <a:solidFill>
                  <a:schemeClr val="accent3"/>
                </a:solidFill>
                <a:latin typeface="Montserrat"/>
                <a:ea typeface="Montserrat"/>
                <a:cs typeface="Montserrat"/>
                <a:sym typeface="Montserrat"/>
              </a:rPr>
              <a:t>Median = 4 </a:t>
            </a:r>
            <a:endParaRPr b="1">
              <a:solidFill>
                <a:schemeClr val="accent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0"/>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txBox="1">
            <a:spLocks noGrp="1"/>
          </p:cNvSpPr>
          <p:nvPr>
            <p:ph type="title"/>
          </p:nvPr>
        </p:nvSpPr>
        <p:spPr>
          <a:xfrm>
            <a:off x="2198150" y="2390900"/>
            <a:ext cx="49335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AVERAGE TREATMENT EFFECT</a:t>
            </a:r>
            <a:endParaRPr/>
          </a:p>
        </p:txBody>
      </p:sp>
      <p:sp>
        <p:nvSpPr>
          <p:cNvPr id="477" name="Google Shape;477;p40"/>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Estimate Average Treatment Effect</a:t>
            </a:r>
            <a:endParaRPr/>
          </a:p>
        </p:txBody>
      </p:sp>
      <p:pic>
        <p:nvPicPr>
          <p:cNvPr id="483" name="Google Shape;483;p41"/>
          <p:cNvPicPr preferRelativeResize="0"/>
          <p:nvPr/>
        </p:nvPicPr>
        <p:blipFill>
          <a:blip r:embed="rId3">
            <a:alphaModFix/>
          </a:blip>
          <a:stretch>
            <a:fillRect/>
          </a:stretch>
        </p:blipFill>
        <p:spPr>
          <a:xfrm>
            <a:off x="1715225" y="1884425"/>
            <a:ext cx="6036750" cy="2035950"/>
          </a:xfrm>
          <a:prstGeom prst="rect">
            <a:avLst/>
          </a:prstGeom>
          <a:noFill/>
          <a:ln w="9525" cap="flat" cmpd="sng">
            <a:solidFill>
              <a:schemeClr val="dk2"/>
            </a:solidFill>
            <a:prstDash val="solid"/>
            <a:round/>
            <a:headEnd type="none" w="sm" len="sm"/>
            <a:tailEnd type="none" w="sm" len="sm"/>
          </a:ln>
        </p:spPr>
      </p:pic>
      <p:sp>
        <p:nvSpPr>
          <p:cNvPr id="484" name="Google Shape;484;p41"/>
          <p:cNvSpPr txBox="1">
            <a:spLocks noGrp="1"/>
          </p:cNvSpPr>
          <p:nvPr>
            <p:ph type="body" idx="4294967295"/>
          </p:nvPr>
        </p:nvSpPr>
        <p:spPr>
          <a:xfrm>
            <a:off x="1507250" y="1411650"/>
            <a:ext cx="6452700" cy="125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simple_reg &lt;- feols(score ~ any_treatment, data=data, se='white')</a:t>
            </a:r>
            <a:endParaRPr/>
          </a:p>
        </p:txBody>
      </p:sp>
      <p:sp>
        <p:nvSpPr>
          <p:cNvPr id="485" name="Google Shape;485;p41"/>
          <p:cNvSpPr/>
          <p:nvPr/>
        </p:nvSpPr>
        <p:spPr>
          <a:xfrm>
            <a:off x="3118150" y="3106700"/>
            <a:ext cx="678300" cy="216600"/>
          </a:xfrm>
          <a:prstGeom prst="rect">
            <a:avLst/>
          </a:prstGeom>
          <a:noFill/>
          <a:ln w="28575" cap="flat" cmpd="sng">
            <a:solidFill>
              <a:srgbClr val="C127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6200275" y="3106700"/>
            <a:ext cx="412800" cy="216600"/>
          </a:xfrm>
          <a:prstGeom prst="rect">
            <a:avLst/>
          </a:prstGeom>
          <a:noFill/>
          <a:ln w="28575" cap="flat" cmpd="sng">
            <a:solidFill>
              <a:srgbClr val="C127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2"/>
          <p:cNvSpPr txBox="1">
            <a:spLocks noGrp="1"/>
          </p:cNvSpPr>
          <p:nvPr>
            <p:ph type="title"/>
          </p:nvPr>
        </p:nvSpPr>
        <p:spPr>
          <a:xfrm>
            <a:off x="959250" y="539525"/>
            <a:ext cx="72255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Conditional Average Treatment Effect</a:t>
            </a:r>
            <a:endParaRPr/>
          </a:p>
        </p:txBody>
      </p:sp>
      <p:sp>
        <p:nvSpPr>
          <p:cNvPr id="492" name="Google Shape;492;p42"/>
          <p:cNvSpPr txBox="1">
            <a:spLocks noGrp="1"/>
          </p:cNvSpPr>
          <p:nvPr>
            <p:ph type="body" idx="4294967295"/>
          </p:nvPr>
        </p:nvSpPr>
        <p:spPr>
          <a:xfrm>
            <a:off x="282625" y="1078288"/>
            <a:ext cx="8798700" cy="201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m_ate &lt;- male[any_treatment == 1, mean(score)] - male[any_treatment == 0, mean(score)]</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r>
              <a:rPr lang="en"/>
              <a:t>t.test(male[any_treatment==1, score], male[any_treatment==0, score])</a:t>
            </a:r>
            <a:endParaRPr/>
          </a:p>
          <a:p>
            <a:pPr marL="0" lvl="0" indent="0" algn="ctr" rtl="0">
              <a:spcBef>
                <a:spcPts val="0"/>
              </a:spcBef>
              <a:spcAft>
                <a:spcPts val="0"/>
              </a:spcAft>
              <a:buNone/>
            </a:pPr>
            <a:endParaRPr/>
          </a:p>
        </p:txBody>
      </p:sp>
      <p:pic>
        <p:nvPicPr>
          <p:cNvPr id="493" name="Google Shape;493;p42"/>
          <p:cNvPicPr preferRelativeResize="0"/>
          <p:nvPr/>
        </p:nvPicPr>
        <p:blipFill>
          <a:blip r:embed="rId3">
            <a:alphaModFix/>
          </a:blip>
          <a:stretch>
            <a:fillRect/>
          </a:stretch>
        </p:blipFill>
        <p:spPr>
          <a:xfrm>
            <a:off x="1809613" y="2042375"/>
            <a:ext cx="5744724" cy="2355225"/>
          </a:xfrm>
          <a:prstGeom prst="rect">
            <a:avLst/>
          </a:prstGeom>
          <a:noFill/>
          <a:ln w="9525" cap="flat" cmpd="sng">
            <a:solidFill>
              <a:schemeClr val="dk2"/>
            </a:solidFill>
            <a:prstDash val="solid"/>
            <a:round/>
            <a:headEnd type="none" w="sm" len="sm"/>
            <a:tailEnd type="none" w="sm" len="sm"/>
          </a:ln>
        </p:spPr>
      </p:pic>
      <p:sp>
        <p:nvSpPr>
          <p:cNvPr id="494" name="Google Shape;494;p42"/>
          <p:cNvSpPr/>
          <p:nvPr/>
        </p:nvSpPr>
        <p:spPr>
          <a:xfrm>
            <a:off x="3023925" y="3023925"/>
            <a:ext cx="1130400" cy="216600"/>
          </a:xfrm>
          <a:prstGeom prst="rect">
            <a:avLst/>
          </a:prstGeom>
          <a:noFill/>
          <a:ln w="28575" cap="flat" cmpd="sng">
            <a:solidFill>
              <a:srgbClr val="C127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1848075" y="3393000"/>
            <a:ext cx="2400600" cy="384600"/>
          </a:xfrm>
          <a:prstGeom prst="rect">
            <a:avLst/>
          </a:prstGeom>
          <a:noFill/>
          <a:ln w="28575" cap="flat" cmpd="sng">
            <a:solidFill>
              <a:srgbClr val="C127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3"/>
          <p:cNvSpPr txBox="1">
            <a:spLocks noGrp="1"/>
          </p:cNvSpPr>
          <p:nvPr>
            <p:ph type="title"/>
          </p:nvPr>
        </p:nvSpPr>
        <p:spPr>
          <a:xfrm>
            <a:off x="959250" y="539525"/>
            <a:ext cx="72255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Conditional Average Treatment Effect</a:t>
            </a:r>
            <a:endParaRPr/>
          </a:p>
        </p:txBody>
      </p:sp>
      <p:sp>
        <p:nvSpPr>
          <p:cNvPr id="501" name="Google Shape;501;p43"/>
          <p:cNvSpPr txBox="1">
            <a:spLocks noGrp="1"/>
          </p:cNvSpPr>
          <p:nvPr>
            <p:ph type="body" idx="4294967295"/>
          </p:nvPr>
        </p:nvSpPr>
        <p:spPr>
          <a:xfrm>
            <a:off x="282625" y="1078288"/>
            <a:ext cx="8798700" cy="201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f_ate &lt;- female[any_treatment == 1, mean(score)] - female[any_treatment == 0, mean(score)]</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r>
              <a:rPr lang="en"/>
              <a:t>t.test(female[any_treatment==1, score], female[any_treatment==0, score])</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pic>
        <p:nvPicPr>
          <p:cNvPr id="502" name="Google Shape;502;p43"/>
          <p:cNvPicPr preferRelativeResize="0"/>
          <p:nvPr/>
        </p:nvPicPr>
        <p:blipFill>
          <a:blip r:embed="rId3">
            <a:alphaModFix/>
          </a:blip>
          <a:stretch>
            <a:fillRect/>
          </a:stretch>
        </p:blipFill>
        <p:spPr>
          <a:xfrm>
            <a:off x="1732700" y="2068553"/>
            <a:ext cx="5898549" cy="2189450"/>
          </a:xfrm>
          <a:prstGeom prst="rect">
            <a:avLst/>
          </a:prstGeom>
          <a:noFill/>
          <a:ln w="28575" cap="flat" cmpd="sng">
            <a:solidFill>
              <a:srgbClr val="000000"/>
            </a:solidFill>
            <a:prstDash val="solid"/>
            <a:round/>
            <a:headEnd type="none" w="sm" len="sm"/>
            <a:tailEnd type="none" w="sm" len="sm"/>
          </a:ln>
        </p:spPr>
      </p:pic>
      <p:sp>
        <p:nvSpPr>
          <p:cNvPr id="503" name="Google Shape;503;p43"/>
          <p:cNvSpPr/>
          <p:nvPr/>
        </p:nvSpPr>
        <p:spPr>
          <a:xfrm>
            <a:off x="3118125" y="2990675"/>
            <a:ext cx="1130400" cy="216600"/>
          </a:xfrm>
          <a:prstGeom prst="rect">
            <a:avLst/>
          </a:prstGeom>
          <a:noFill/>
          <a:ln w="28575" cap="flat" cmpd="sng">
            <a:solidFill>
              <a:srgbClr val="C127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1782125" y="3348425"/>
            <a:ext cx="2400600" cy="384600"/>
          </a:xfrm>
          <a:prstGeom prst="rect">
            <a:avLst/>
          </a:prstGeom>
          <a:noFill/>
          <a:ln w="28575" cap="flat" cmpd="sng">
            <a:solidFill>
              <a:srgbClr val="C127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4"/>
          <p:cNvSpPr txBox="1">
            <a:spLocks noGrp="1"/>
          </p:cNvSpPr>
          <p:nvPr>
            <p:ph type="title"/>
          </p:nvPr>
        </p:nvSpPr>
        <p:spPr>
          <a:xfrm>
            <a:off x="1069225" y="539525"/>
            <a:ext cx="72255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Control Covariate in Regression</a:t>
            </a:r>
            <a:endParaRPr/>
          </a:p>
        </p:txBody>
      </p:sp>
      <p:sp>
        <p:nvSpPr>
          <p:cNvPr id="510" name="Google Shape;510;p44"/>
          <p:cNvSpPr txBox="1">
            <a:spLocks noGrp="1"/>
          </p:cNvSpPr>
          <p:nvPr>
            <p:ph type="body" idx="4294967295"/>
          </p:nvPr>
        </p:nvSpPr>
        <p:spPr>
          <a:xfrm>
            <a:off x="282625" y="1078288"/>
            <a:ext cx="8798700" cy="201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cov_reg &lt;- feols(score ~ any_treatment + gender, data=data, se='white')</a:t>
            </a:r>
            <a:endParaRPr/>
          </a:p>
        </p:txBody>
      </p:sp>
      <p:pic>
        <p:nvPicPr>
          <p:cNvPr id="511" name="Google Shape;511;p44"/>
          <p:cNvPicPr preferRelativeResize="0"/>
          <p:nvPr/>
        </p:nvPicPr>
        <p:blipFill>
          <a:blip r:embed="rId3">
            <a:alphaModFix/>
          </a:blip>
          <a:stretch>
            <a:fillRect/>
          </a:stretch>
        </p:blipFill>
        <p:spPr>
          <a:xfrm>
            <a:off x="1817012" y="1534950"/>
            <a:ext cx="5509975" cy="2248250"/>
          </a:xfrm>
          <a:prstGeom prst="rect">
            <a:avLst/>
          </a:prstGeom>
          <a:noFill/>
          <a:ln w="9525" cap="flat" cmpd="sng">
            <a:solidFill>
              <a:schemeClr val="dk2"/>
            </a:solidFill>
            <a:prstDash val="solid"/>
            <a:round/>
            <a:headEnd type="none" w="sm" len="sm"/>
            <a:tailEnd type="none" w="sm" len="sm"/>
          </a:ln>
        </p:spPr>
      </p:pic>
      <p:sp>
        <p:nvSpPr>
          <p:cNvPr id="512" name="Google Shape;512;p44"/>
          <p:cNvSpPr/>
          <p:nvPr/>
        </p:nvSpPr>
        <p:spPr>
          <a:xfrm>
            <a:off x="3174675" y="2758150"/>
            <a:ext cx="678300" cy="216600"/>
          </a:xfrm>
          <a:prstGeom prst="rect">
            <a:avLst/>
          </a:prstGeom>
          <a:noFill/>
          <a:ln w="28575" cap="flat" cmpd="sng">
            <a:solidFill>
              <a:srgbClr val="C127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4"/>
          <p:cNvSpPr/>
          <p:nvPr/>
        </p:nvSpPr>
        <p:spPr>
          <a:xfrm>
            <a:off x="4090125" y="2758150"/>
            <a:ext cx="678300" cy="216600"/>
          </a:xfrm>
          <a:prstGeom prst="rect">
            <a:avLst/>
          </a:prstGeom>
          <a:noFill/>
          <a:ln w="28575" cap="flat" cmpd="sng">
            <a:solidFill>
              <a:srgbClr val="C127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4"/>
          <p:cNvSpPr txBox="1">
            <a:spLocks noGrp="1"/>
          </p:cNvSpPr>
          <p:nvPr>
            <p:ph type="body" idx="4294967295"/>
          </p:nvPr>
        </p:nvSpPr>
        <p:spPr>
          <a:xfrm>
            <a:off x="1717650" y="3915475"/>
            <a:ext cx="5708700" cy="87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Estimate: 0.451 → 0.459</a:t>
            </a:r>
            <a:endParaRPr/>
          </a:p>
          <a:p>
            <a:pPr marL="0" lvl="0" indent="0" algn="ctr" rtl="0">
              <a:spcBef>
                <a:spcPts val="0"/>
              </a:spcBef>
              <a:spcAft>
                <a:spcPts val="0"/>
              </a:spcAft>
              <a:buNone/>
            </a:pPr>
            <a:r>
              <a:rPr lang="en"/>
              <a:t>Standard Error: 0.427 → 0.421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5"/>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5"/>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RANDOMIZATION</a:t>
            </a:r>
            <a:endParaRPr/>
          </a:p>
          <a:p>
            <a:pPr marL="0" lvl="0" indent="0" algn="ctr" rtl="0">
              <a:spcBef>
                <a:spcPts val="0"/>
              </a:spcBef>
              <a:spcAft>
                <a:spcPts val="0"/>
              </a:spcAft>
              <a:buNone/>
            </a:pPr>
            <a:r>
              <a:rPr lang="en"/>
              <a:t>CHECK</a:t>
            </a:r>
            <a:endParaRPr/>
          </a:p>
        </p:txBody>
      </p:sp>
      <p:sp>
        <p:nvSpPr>
          <p:cNvPr id="521" name="Google Shape;521;p45"/>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8"/>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332" name="Google Shape;332;p28"/>
          <p:cNvSpPr txBox="1">
            <a:spLocks noGrp="1"/>
          </p:cNvSpPr>
          <p:nvPr>
            <p:ph type="subTitle" idx="1"/>
          </p:nvPr>
        </p:nvSpPr>
        <p:spPr>
          <a:xfrm>
            <a:off x="1573800" y="1470499"/>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Overview</a:t>
            </a:r>
            <a:endParaRPr/>
          </a:p>
        </p:txBody>
      </p:sp>
      <p:sp>
        <p:nvSpPr>
          <p:cNvPr id="333" name="Google Shape;333;p28"/>
          <p:cNvSpPr txBox="1">
            <a:spLocks noGrp="1"/>
          </p:cNvSpPr>
          <p:nvPr>
            <p:ph type="subTitle" idx="2"/>
          </p:nvPr>
        </p:nvSpPr>
        <p:spPr>
          <a:xfrm>
            <a:off x="1573800" y="1638475"/>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 of the Experiment</a:t>
            </a:r>
            <a:endParaRPr/>
          </a:p>
        </p:txBody>
      </p:sp>
      <p:sp>
        <p:nvSpPr>
          <p:cNvPr id="334" name="Google Shape;334;p28"/>
          <p:cNvSpPr txBox="1">
            <a:spLocks noGrp="1"/>
          </p:cNvSpPr>
          <p:nvPr>
            <p:ph type="title" idx="3"/>
          </p:nvPr>
        </p:nvSpPr>
        <p:spPr>
          <a:xfrm>
            <a:off x="718284" y="1405861"/>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1.</a:t>
            </a:r>
            <a:endParaRPr/>
          </a:p>
        </p:txBody>
      </p:sp>
      <p:sp>
        <p:nvSpPr>
          <p:cNvPr id="335" name="Google Shape;335;p28"/>
          <p:cNvSpPr txBox="1">
            <a:spLocks noGrp="1"/>
          </p:cNvSpPr>
          <p:nvPr>
            <p:ph type="subTitle" idx="4"/>
          </p:nvPr>
        </p:nvSpPr>
        <p:spPr>
          <a:xfrm>
            <a:off x="1573800" y="2591424"/>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Methodology</a:t>
            </a:r>
            <a:endParaRPr/>
          </a:p>
        </p:txBody>
      </p:sp>
      <p:sp>
        <p:nvSpPr>
          <p:cNvPr id="336" name="Google Shape;336;p28"/>
          <p:cNvSpPr txBox="1">
            <a:spLocks noGrp="1"/>
          </p:cNvSpPr>
          <p:nvPr>
            <p:ph type="subTitle" idx="5"/>
          </p:nvPr>
        </p:nvSpPr>
        <p:spPr>
          <a:xfrm>
            <a:off x="1573800" y="2759400"/>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Survey Design</a:t>
            </a:r>
            <a:endParaRPr/>
          </a:p>
          <a:p>
            <a:pPr marL="0" lvl="0" indent="0" algn="l" rtl="0">
              <a:spcBef>
                <a:spcPts val="0"/>
              </a:spcBef>
              <a:spcAft>
                <a:spcPts val="0"/>
              </a:spcAft>
              <a:buClr>
                <a:schemeClr val="dk1"/>
              </a:buClr>
              <a:buSzPts val="1100"/>
              <a:buFont typeface="Arial"/>
              <a:buNone/>
            </a:pPr>
            <a:r>
              <a:rPr lang="en"/>
              <a:t>Procedure</a:t>
            </a:r>
            <a:endParaRPr/>
          </a:p>
        </p:txBody>
      </p:sp>
      <p:sp>
        <p:nvSpPr>
          <p:cNvPr id="337" name="Google Shape;337;p28"/>
          <p:cNvSpPr txBox="1">
            <a:spLocks noGrp="1"/>
          </p:cNvSpPr>
          <p:nvPr>
            <p:ph type="title" idx="6"/>
          </p:nvPr>
        </p:nvSpPr>
        <p:spPr>
          <a:xfrm>
            <a:off x="718284" y="2526786"/>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2.</a:t>
            </a:r>
            <a:endParaRPr/>
          </a:p>
        </p:txBody>
      </p:sp>
      <p:sp>
        <p:nvSpPr>
          <p:cNvPr id="338" name="Google Shape;338;p28"/>
          <p:cNvSpPr txBox="1">
            <a:spLocks noGrp="1"/>
          </p:cNvSpPr>
          <p:nvPr>
            <p:ph type="subTitle" idx="7"/>
          </p:nvPr>
        </p:nvSpPr>
        <p:spPr>
          <a:xfrm>
            <a:off x="1573800" y="3712349"/>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Exploratory Data Analysis</a:t>
            </a:r>
            <a:endParaRPr/>
          </a:p>
        </p:txBody>
      </p:sp>
      <p:sp>
        <p:nvSpPr>
          <p:cNvPr id="339" name="Google Shape;339;p28"/>
          <p:cNvSpPr txBox="1">
            <a:spLocks noGrp="1"/>
          </p:cNvSpPr>
          <p:nvPr>
            <p:ph type="subTitle" idx="8"/>
          </p:nvPr>
        </p:nvSpPr>
        <p:spPr>
          <a:xfrm>
            <a:off x="1573800" y="3880325"/>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Number of treat/control</a:t>
            </a:r>
            <a:endParaRPr/>
          </a:p>
          <a:p>
            <a:pPr marL="0" lvl="0" indent="0" algn="l" rtl="0">
              <a:spcBef>
                <a:spcPts val="0"/>
              </a:spcBef>
              <a:spcAft>
                <a:spcPts val="0"/>
              </a:spcAft>
              <a:buClr>
                <a:schemeClr val="dk1"/>
              </a:buClr>
              <a:buSzPts val="1100"/>
              <a:buFont typeface="Arial"/>
              <a:buNone/>
            </a:pPr>
            <a:r>
              <a:rPr lang="en"/>
              <a:t>Distributions of Score/Duration</a:t>
            </a:r>
            <a:endParaRPr/>
          </a:p>
          <a:p>
            <a:pPr marL="0" lvl="0" indent="0" algn="l" rtl="0">
              <a:spcBef>
                <a:spcPts val="0"/>
              </a:spcBef>
              <a:spcAft>
                <a:spcPts val="0"/>
              </a:spcAft>
              <a:buClr>
                <a:schemeClr val="dk1"/>
              </a:buClr>
              <a:buSzPts val="1100"/>
              <a:buFont typeface="Arial"/>
              <a:buNone/>
            </a:pPr>
            <a:endParaRPr/>
          </a:p>
        </p:txBody>
      </p:sp>
      <p:sp>
        <p:nvSpPr>
          <p:cNvPr id="340" name="Google Shape;340;p28"/>
          <p:cNvSpPr txBox="1">
            <a:spLocks noGrp="1"/>
          </p:cNvSpPr>
          <p:nvPr>
            <p:ph type="title" idx="9"/>
          </p:nvPr>
        </p:nvSpPr>
        <p:spPr>
          <a:xfrm>
            <a:off x="718284" y="3647711"/>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3.</a:t>
            </a:r>
            <a:endParaRPr/>
          </a:p>
        </p:txBody>
      </p:sp>
      <p:sp>
        <p:nvSpPr>
          <p:cNvPr id="341" name="Google Shape;341;p28"/>
          <p:cNvSpPr txBox="1">
            <a:spLocks noGrp="1"/>
          </p:cNvSpPr>
          <p:nvPr>
            <p:ph type="subTitle" idx="13"/>
          </p:nvPr>
        </p:nvSpPr>
        <p:spPr>
          <a:xfrm>
            <a:off x="5261925" y="1470499"/>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Average Treatment Effect</a:t>
            </a:r>
            <a:endParaRPr/>
          </a:p>
        </p:txBody>
      </p:sp>
      <p:sp>
        <p:nvSpPr>
          <p:cNvPr id="342" name="Google Shape;342;p28"/>
          <p:cNvSpPr txBox="1">
            <a:spLocks noGrp="1"/>
          </p:cNvSpPr>
          <p:nvPr>
            <p:ph type="subTitle" idx="14"/>
          </p:nvPr>
        </p:nvSpPr>
        <p:spPr>
          <a:xfrm>
            <a:off x="5261925" y="1638475"/>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Overall ATE</a:t>
            </a:r>
            <a:endParaRPr/>
          </a:p>
          <a:p>
            <a:pPr marL="0" lvl="0" indent="0" algn="l" rtl="0">
              <a:spcBef>
                <a:spcPts val="0"/>
              </a:spcBef>
              <a:spcAft>
                <a:spcPts val="0"/>
              </a:spcAft>
              <a:buClr>
                <a:schemeClr val="dk1"/>
              </a:buClr>
              <a:buSzPts val="1100"/>
              <a:buFont typeface="Arial"/>
              <a:buNone/>
            </a:pPr>
            <a:r>
              <a:rPr lang="en"/>
              <a:t>Conditional ATE</a:t>
            </a:r>
            <a:endParaRPr/>
          </a:p>
        </p:txBody>
      </p:sp>
      <p:sp>
        <p:nvSpPr>
          <p:cNvPr id="343" name="Google Shape;343;p28"/>
          <p:cNvSpPr txBox="1">
            <a:spLocks noGrp="1"/>
          </p:cNvSpPr>
          <p:nvPr>
            <p:ph type="title" idx="15"/>
          </p:nvPr>
        </p:nvSpPr>
        <p:spPr>
          <a:xfrm>
            <a:off x="4406409" y="1405861"/>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4.</a:t>
            </a:r>
            <a:endParaRPr/>
          </a:p>
        </p:txBody>
      </p:sp>
      <p:sp>
        <p:nvSpPr>
          <p:cNvPr id="344" name="Google Shape;344;p28"/>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Randomization Check</a:t>
            </a:r>
            <a:endParaRPr/>
          </a:p>
        </p:txBody>
      </p:sp>
      <p:sp>
        <p:nvSpPr>
          <p:cNvPr id="345" name="Google Shape;345;p28"/>
          <p:cNvSpPr txBox="1">
            <a:spLocks noGrp="1"/>
          </p:cNvSpPr>
          <p:nvPr>
            <p:ph type="subTitle" idx="17"/>
          </p:nvPr>
        </p:nvSpPr>
        <p:spPr>
          <a:xfrm>
            <a:off x="5261925" y="2759400"/>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 experimental variables</a:t>
            </a:r>
            <a:endParaRPr/>
          </a:p>
          <a:p>
            <a:pPr marL="0" lvl="0" indent="0" algn="l" rtl="0">
              <a:spcBef>
                <a:spcPts val="0"/>
              </a:spcBef>
              <a:spcAft>
                <a:spcPts val="0"/>
              </a:spcAft>
              <a:buClr>
                <a:schemeClr val="dk1"/>
              </a:buClr>
              <a:buSzPts val="1100"/>
              <a:buFont typeface="Arial"/>
              <a:buNone/>
            </a:pPr>
            <a:r>
              <a:rPr lang="en"/>
              <a:t>prop.test</a:t>
            </a:r>
            <a:endParaRPr/>
          </a:p>
        </p:txBody>
      </p:sp>
      <p:sp>
        <p:nvSpPr>
          <p:cNvPr id="346" name="Google Shape;346;p28"/>
          <p:cNvSpPr txBox="1">
            <a:spLocks noGrp="1"/>
          </p:cNvSpPr>
          <p:nvPr>
            <p:ph type="title" idx="18"/>
          </p:nvPr>
        </p:nvSpPr>
        <p:spPr>
          <a:xfrm>
            <a:off x="4406409" y="2526786"/>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5.</a:t>
            </a:r>
            <a:endParaRPr/>
          </a:p>
        </p:txBody>
      </p:sp>
      <p:sp>
        <p:nvSpPr>
          <p:cNvPr id="347" name="Google Shape;347;p28"/>
          <p:cNvSpPr txBox="1">
            <a:spLocks noGrp="1"/>
          </p:cNvSpPr>
          <p:nvPr>
            <p:ph type="subTitle" idx="19"/>
          </p:nvPr>
        </p:nvSpPr>
        <p:spPr>
          <a:xfrm>
            <a:off x="5261925" y="3712349"/>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348" name="Google Shape;348;p28"/>
          <p:cNvSpPr txBox="1">
            <a:spLocks noGrp="1"/>
          </p:cNvSpPr>
          <p:nvPr>
            <p:ph type="subTitle" idx="20"/>
          </p:nvPr>
        </p:nvSpPr>
        <p:spPr>
          <a:xfrm>
            <a:off x="5261925" y="3880325"/>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Conclusion and Limitations</a:t>
            </a:r>
            <a:endParaRPr/>
          </a:p>
        </p:txBody>
      </p:sp>
      <p:sp>
        <p:nvSpPr>
          <p:cNvPr id="349" name="Google Shape;349;p28"/>
          <p:cNvSpPr txBox="1">
            <a:spLocks noGrp="1"/>
          </p:cNvSpPr>
          <p:nvPr>
            <p:ph type="title" idx="21"/>
          </p:nvPr>
        </p:nvSpPr>
        <p:spPr>
          <a:xfrm>
            <a:off x="4406409" y="3647711"/>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6"/>
          <p:cNvSpPr/>
          <p:nvPr/>
        </p:nvSpPr>
        <p:spPr>
          <a:xfrm rot="-812392" flipH="1">
            <a:off x="6048727" y="1643072"/>
            <a:ext cx="2434973" cy="262528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p:cNvSpPr txBox="1">
            <a:spLocks noGrp="1"/>
          </p:cNvSpPr>
          <p:nvPr>
            <p:ph type="title"/>
          </p:nvPr>
        </p:nvSpPr>
        <p:spPr>
          <a:xfrm>
            <a:off x="1996950" y="232425"/>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Randomization Check Part 1</a:t>
            </a:r>
            <a:endParaRPr/>
          </a:p>
        </p:txBody>
      </p:sp>
      <p:pic>
        <p:nvPicPr>
          <p:cNvPr id="528" name="Google Shape;528;p46"/>
          <p:cNvPicPr preferRelativeResize="0"/>
          <p:nvPr/>
        </p:nvPicPr>
        <p:blipFill>
          <a:blip r:embed="rId3">
            <a:alphaModFix/>
          </a:blip>
          <a:stretch>
            <a:fillRect/>
          </a:stretch>
        </p:blipFill>
        <p:spPr>
          <a:xfrm>
            <a:off x="741400" y="1402417"/>
            <a:ext cx="7477274" cy="1214508"/>
          </a:xfrm>
          <a:prstGeom prst="rect">
            <a:avLst/>
          </a:prstGeom>
          <a:noFill/>
          <a:ln w="9525" cap="flat" cmpd="sng">
            <a:solidFill>
              <a:schemeClr val="dk2"/>
            </a:solidFill>
            <a:prstDash val="solid"/>
            <a:round/>
            <a:headEnd type="none" w="sm" len="sm"/>
            <a:tailEnd type="none" w="sm" len="sm"/>
          </a:ln>
        </p:spPr>
      </p:pic>
      <p:sp>
        <p:nvSpPr>
          <p:cNvPr id="529" name="Google Shape;529;p46"/>
          <p:cNvSpPr txBox="1"/>
          <p:nvPr/>
        </p:nvSpPr>
        <p:spPr>
          <a:xfrm>
            <a:off x="598075" y="833025"/>
            <a:ext cx="815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3"/>
                </a:solidFill>
                <a:latin typeface="Montserrat"/>
                <a:ea typeface="Montserrat"/>
                <a:cs typeface="Montserrat"/>
                <a:sym typeface="Montserrat"/>
              </a:rPr>
              <a:t>regression_pre_effects_gender &lt;- feols(gender ~ any_treatment, data = data)</a:t>
            </a:r>
            <a:endParaRPr>
              <a:solidFill>
                <a:schemeClr val="accent3"/>
              </a:solidFill>
              <a:latin typeface="Montserrat"/>
              <a:ea typeface="Montserrat"/>
              <a:cs typeface="Montserrat"/>
              <a:sym typeface="Montserrat"/>
            </a:endParaRPr>
          </a:p>
        </p:txBody>
      </p:sp>
      <p:sp>
        <p:nvSpPr>
          <p:cNvPr id="530" name="Google Shape;530;p46"/>
          <p:cNvSpPr txBox="1">
            <a:spLocks noGrp="1"/>
          </p:cNvSpPr>
          <p:nvPr>
            <p:ph type="subTitle" idx="1"/>
          </p:nvPr>
        </p:nvSpPr>
        <p:spPr>
          <a:xfrm>
            <a:off x="1667075" y="2751000"/>
            <a:ext cx="4781400" cy="2290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Gender is a control variable that is not affected by treatment</a:t>
            </a:r>
            <a:endParaRPr/>
          </a:p>
          <a:p>
            <a:pPr marL="457200" lvl="0" indent="-317500" algn="l" rtl="0">
              <a:spcBef>
                <a:spcPts val="0"/>
              </a:spcBef>
              <a:spcAft>
                <a:spcPts val="0"/>
              </a:spcAft>
              <a:buSzPts val="1400"/>
              <a:buChar char="●"/>
            </a:pPr>
            <a:r>
              <a:rPr lang="en"/>
              <a:t>The estimate of any_treatment is not significant</a:t>
            </a:r>
            <a:endParaRPr/>
          </a:p>
          <a:p>
            <a:pPr marL="457200" lvl="0" indent="-317500" algn="l" rtl="0">
              <a:spcBef>
                <a:spcPts val="0"/>
              </a:spcBef>
              <a:spcAft>
                <a:spcPts val="0"/>
              </a:spcAft>
              <a:buSzPts val="1400"/>
              <a:buChar char="●"/>
            </a:pPr>
            <a:r>
              <a:rPr lang="en"/>
              <a:t>It proves that no substantial differences in before experiment variables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grpSp>
        <p:nvGrpSpPr>
          <p:cNvPr id="535" name="Google Shape;535;p47"/>
          <p:cNvGrpSpPr/>
          <p:nvPr/>
        </p:nvGrpSpPr>
        <p:grpSpPr>
          <a:xfrm>
            <a:off x="222870" y="182651"/>
            <a:ext cx="4821690" cy="2659280"/>
            <a:chOff x="1248486" y="738825"/>
            <a:chExt cx="6646939" cy="3665950"/>
          </a:xfrm>
        </p:grpSpPr>
        <p:sp>
          <p:nvSpPr>
            <p:cNvPr id="536" name="Google Shape;536;p47"/>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7"/>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47"/>
          <p:cNvSpPr txBox="1">
            <a:spLocks noGrp="1"/>
          </p:cNvSpPr>
          <p:nvPr>
            <p:ph type="subTitle" idx="1"/>
          </p:nvPr>
        </p:nvSpPr>
        <p:spPr>
          <a:xfrm>
            <a:off x="171250" y="1517425"/>
            <a:ext cx="4821600" cy="8880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a:t>P-value =1 &gt;0.05  ---&gt; can’t reject the null</a:t>
            </a:r>
            <a:endParaRPr/>
          </a:p>
          <a:p>
            <a:pPr marL="457200" lvl="0" indent="-361950" algn="l" rtl="0">
              <a:spcBef>
                <a:spcPts val="0"/>
              </a:spcBef>
              <a:spcAft>
                <a:spcPts val="0"/>
              </a:spcAft>
              <a:buSzPts val="2100"/>
              <a:buChar char="●"/>
            </a:pPr>
            <a:r>
              <a:rPr lang="en"/>
              <a:t>The randomization proportion was done properly</a:t>
            </a:r>
            <a:endParaRPr/>
          </a:p>
        </p:txBody>
      </p:sp>
      <p:sp>
        <p:nvSpPr>
          <p:cNvPr id="539" name="Google Shape;539;p47"/>
          <p:cNvSpPr txBox="1">
            <a:spLocks noGrp="1"/>
          </p:cNvSpPr>
          <p:nvPr>
            <p:ph type="title"/>
          </p:nvPr>
        </p:nvSpPr>
        <p:spPr>
          <a:xfrm>
            <a:off x="847213" y="587025"/>
            <a:ext cx="35730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Randomization Check Part 2</a:t>
            </a:r>
            <a:endParaRPr sz="3200"/>
          </a:p>
        </p:txBody>
      </p:sp>
      <p:sp>
        <p:nvSpPr>
          <p:cNvPr id="540" name="Google Shape;540;p47"/>
          <p:cNvSpPr txBox="1"/>
          <p:nvPr/>
        </p:nvSpPr>
        <p:spPr>
          <a:xfrm>
            <a:off x="5474700" y="1499725"/>
            <a:ext cx="28317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accent3"/>
                </a:solidFill>
                <a:latin typeface="Montserrat"/>
                <a:ea typeface="Montserrat"/>
                <a:cs typeface="Montserrat"/>
                <a:sym typeface="Montserrat"/>
              </a:rPr>
              <a:t>Prop.test (num_obs_treat, num_obs_all, p = proportion_treatment)</a:t>
            </a:r>
            <a:endParaRPr sz="1600">
              <a:solidFill>
                <a:schemeClr val="accent3"/>
              </a:solidFill>
              <a:latin typeface="Montserrat"/>
              <a:ea typeface="Montserrat"/>
              <a:cs typeface="Montserrat"/>
              <a:sym typeface="Montserrat"/>
            </a:endParaRPr>
          </a:p>
        </p:txBody>
      </p:sp>
      <p:pic>
        <p:nvPicPr>
          <p:cNvPr id="541" name="Google Shape;541;p47"/>
          <p:cNvPicPr preferRelativeResize="0"/>
          <p:nvPr/>
        </p:nvPicPr>
        <p:blipFill>
          <a:blip r:embed="rId3">
            <a:alphaModFix/>
          </a:blip>
          <a:stretch>
            <a:fillRect/>
          </a:stretch>
        </p:blipFill>
        <p:spPr>
          <a:xfrm>
            <a:off x="1996000" y="2904425"/>
            <a:ext cx="7009825" cy="21096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4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STATISTICAL POWER</a:t>
            </a:r>
            <a:endParaRPr/>
          </a:p>
        </p:txBody>
      </p:sp>
      <p:sp>
        <p:nvSpPr>
          <p:cNvPr id="548" name="Google Shape;548;p4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grpSp>
        <p:nvGrpSpPr>
          <p:cNvPr id="553" name="Google Shape;553;p49"/>
          <p:cNvGrpSpPr/>
          <p:nvPr/>
        </p:nvGrpSpPr>
        <p:grpSpPr>
          <a:xfrm>
            <a:off x="-207056" y="1242114"/>
            <a:ext cx="4821690" cy="2659280"/>
            <a:chOff x="1248486" y="738825"/>
            <a:chExt cx="6646939" cy="3665950"/>
          </a:xfrm>
        </p:grpSpPr>
        <p:sp>
          <p:nvSpPr>
            <p:cNvPr id="554" name="Google Shape;554;p49"/>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9"/>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 name="Google Shape;556;p49"/>
          <p:cNvSpPr txBox="1">
            <a:spLocks noGrp="1"/>
          </p:cNvSpPr>
          <p:nvPr>
            <p:ph type="subTitle" idx="1"/>
          </p:nvPr>
        </p:nvSpPr>
        <p:spPr>
          <a:xfrm>
            <a:off x="52450" y="2216025"/>
            <a:ext cx="4111800" cy="8880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a:t>The Cohen's D of 0.239 -&gt; small effect </a:t>
            </a:r>
            <a:endParaRPr/>
          </a:p>
          <a:p>
            <a:pPr marL="457200" lvl="0" indent="0" algn="l" rtl="0">
              <a:spcBef>
                <a:spcPts val="0"/>
              </a:spcBef>
              <a:spcAft>
                <a:spcPts val="0"/>
              </a:spcAft>
              <a:buNone/>
            </a:pPr>
            <a:endParaRPr/>
          </a:p>
          <a:p>
            <a:pPr marL="457200" lvl="0" indent="-361950" algn="l" rtl="0">
              <a:spcBef>
                <a:spcPts val="0"/>
              </a:spcBef>
              <a:spcAft>
                <a:spcPts val="0"/>
              </a:spcAft>
              <a:buSzPts val="2100"/>
              <a:buChar char="●"/>
            </a:pPr>
            <a:r>
              <a:rPr lang="en"/>
              <a:t>The power of 0.179  -&gt; less likely to detect the effect</a:t>
            </a:r>
            <a:endParaRPr/>
          </a:p>
        </p:txBody>
      </p:sp>
      <p:sp>
        <p:nvSpPr>
          <p:cNvPr id="557" name="Google Shape;557;p49"/>
          <p:cNvSpPr txBox="1">
            <a:spLocks noGrp="1"/>
          </p:cNvSpPr>
          <p:nvPr>
            <p:ph type="title"/>
          </p:nvPr>
        </p:nvSpPr>
        <p:spPr>
          <a:xfrm>
            <a:off x="589826" y="1618597"/>
            <a:ext cx="2846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Statistical Power</a:t>
            </a:r>
            <a:endParaRPr/>
          </a:p>
        </p:txBody>
      </p:sp>
      <p:sp>
        <p:nvSpPr>
          <p:cNvPr id="558" name="Google Shape;558;p49"/>
          <p:cNvSpPr txBox="1"/>
          <p:nvPr/>
        </p:nvSpPr>
        <p:spPr>
          <a:xfrm>
            <a:off x="4450788" y="3761675"/>
            <a:ext cx="4509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accent3"/>
                </a:solidFill>
                <a:latin typeface="Montserrat"/>
                <a:ea typeface="Montserrat"/>
                <a:cs typeface="Montserrat"/>
                <a:sym typeface="Montserrat"/>
              </a:rPr>
              <a:t>pwr.t2n.test(n1 = num_obs_treat, n2 = num_control, d = cohens_d, sig.level = .05, power = NULL)</a:t>
            </a:r>
            <a:endParaRPr sz="1600">
              <a:solidFill>
                <a:schemeClr val="accent3"/>
              </a:solidFill>
              <a:latin typeface="Montserrat"/>
              <a:ea typeface="Montserrat"/>
              <a:cs typeface="Montserrat"/>
              <a:sym typeface="Montserrat"/>
            </a:endParaRPr>
          </a:p>
        </p:txBody>
      </p:sp>
      <p:pic>
        <p:nvPicPr>
          <p:cNvPr id="559" name="Google Shape;559;p49"/>
          <p:cNvPicPr preferRelativeResize="0"/>
          <p:nvPr/>
        </p:nvPicPr>
        <p:blipFill>
          <a:blip r:embed="rId3">
            <a:alphaModFix/>
          </a:blip>
          <a:stretch>
            <a:fillRect/>
          </a:stretch>
        </p:blipFill>
        <p:spPr>
          <a:xfrm>
            <a:off x="4977284" y="1364575"/>
            <a:ext cx="3809116" cy="2291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grpSp>
        <p:nvGrpSpPr>
          <p:cNvPr id="564" name="Google Shape;564;p50"/>
          <p:cNvGrpSpPr/>
          <p:nvPr/>
        </p:nvGrpSpPr>
        <p:grpSpPr>
          <a:xfrm>
            <a:off x="-207056" y="1242114"/>
            <a:ext cx="4821690" cy="2659280"/>
            <a:chOff x="1248486" y="738825"/>
            <a:chExt cx="6646939" cy="3665950"/>
          </a:xfrm>
        </p:grpSpPr>
        <p:sp>
          <p:nvSpPr>
            <p:cNvPr id="565" name="Google Shape;565;p50"/>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0"/>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50"/>
          <p:cNvSpPr txBox="1">
            <a:spLocks noGrp="1"/>
          </p:cNvSpPr>
          <p:nvPr>
            <p:ph type="subTitle" idx="1"/>
          </p:nvPr>
        </p:nvSpPr>
        <p:spPr>
          <a:xfrm>
            <a:off x="224638" y="2231400"/>
            <a:ext cx="4111800" cy="88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need 275 observations in total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higher power of 0.8 </a:t>
            </a:r>
            <a:endParaRPr/>
          </a:p>
        </p:txBody>
      </p:sp>
      <p:sp>
        <p:nvSpPr>
          <p:cNvPr id="568" name="Google Shape;568;p50"/>
          <p:cNvSpPr txBox="1">
            <a:spLocks noGrp="1"/>
          </p:cNvSpPr>
          <p:nvPr>
            <p:ph type="title"/>
          </p:nvPr>
        </p:nvSpPr>
        <p:spPr>
          <a:xfrm>
            <a:off x="589826" y="1618597"/>
            <a:ext cx="2846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Statistical Power</a:t>
            </a:r>
            <a:endParaRPr/>
          </a:p>
        </p:txBody>
      </p:sp>
      <p:sp>
        <p:nvSpPr>
          <p:cNvPr id="569" name="Google Shape;569;p50"/>
          <p:cNvSpPr txBox="1"/>
          <p:nvPr/>
        </p:nvSpPr>
        <p:spPr>
          <a:xfrm>
            <a:off x="4518613" y="3901400"/>
            <a:ext cx="4509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accent3"/>
                </a:solidFill>
                <a:latin typeface="Montserrat"/>
                <a:ea typeface="Montserrat"/>
                <a:cs typeface="Montserrat"/>
                <a:sym typeface="Montserrat"/>
              </a:rPr>
              <a:t>Pwr.t.test (n = NULL, d = cohens_d,  sig.level = .05, power = 0.8)</a:t>
            </a:r>
            <a:endParaRPr sz="1600">
              <a:solidFill>
                <a:schemeClr val="accent3"/>
              </a:solidFill>
              <a:latin typeface="Montserrat"/>
              <a:ea typeface="Montserrat"/>
              <a:cs typeface="Montserrat"/>
              <a:sym typeface="Montserrat"/>
            </a:endParaRPr>
          </a:p>
        </p:txBody>
      </p:sp>
      <p:pic>
        <p:nvPicPr>
          <p:cNvPr id="570" name="Google Shape;570;p50"/>
          <p:cNvPicPr preferRelativeResize="0"/>
          <p:nvPr/>
        </p:nvPicPr>
        <p:blipFill>
          <a:blip r:embed="rId3">
            <a:alphaModFix/>
          </a:blip>
          <a:stretch>
            <a:fillRect/>
          </a:stretch>
        </p:blipFill>
        <p:spPr>
          <a:xfrm>
            <a:off x="4699075" y="1434525"/>
            <a:ext cx="4328550" cy="2274475"/>
          </a:xfrm>
          <a:prstGeom prst="rect">
            <a:avLst/>
          </a:prstGeom>
          <a:noFill/>
          <a:ln>
            <a:noFill/>
          </a:ln>
        </p:spPr>
      </p:pic>
      <p:cxnSp>
        <p:nvCxnSpPr>
          <p:cNvPr id="571" name="Google Shape;571;p50"/>
          <p:cNvCxnSpPr/>
          <p:nvPr/>
        </p:nvCxnSpPr>
        <p:spPr>
          <a:xfrm>
            <a:off x="1796375" y="2686900"/>
            <a:ext cx="0" cy="537300"/>
          </a:xfrm>
          <a:prstGeom prst="straightConnector1">
            <a:avLst/>
          </a:prstGeom>
          <a:noFill/>
          <a:ln w="9525" cap="flat" cmpd="sng">
            <a:solidFill>
              <a:schemeClr val="accent5"/>
            </a:solidFill>
            <a:prstDash val="solid"/>
            <a:round/>
            <a:headEnd type="none" w="sm" len="sm"/>
            <a:tailEnd type="triangle" w="sm" len="sm"/>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1"/>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 &amp; LIMITATION</a:t>
            </a:r>
            <a:endParaRPr/>
          </a:p>
        </p:txBody>
      </p:sp>
      <p:sp>
        <p:nvSpPr>
          <p:cNvPr id="578" name="Google Shape;578;p51"/>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2"/>
          <p:cNvSpPr txBox="1"/>
          <p:nvPr/>
        </p:nvSpPr>
        <p:spPr>
          <a:xfrm>
            <a:off x="1059350" y="696950"/>
            <a:ext cx="32895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accent5"/>
                </a:solidFill>
                <a:latin typeface="Montserrat"/>
                <a:ea typeface="Montserrat"/>
                <a:cs typeface="Montserrat"/>
                <a:sym typeface="Montserrat"/>
              </a:rPr>
              <a:t>Conclusion</a:t>
            </a:r>
            <a:endParaRPr sz="1800" b="1">
              <a:solidFill>
                <a:schemeClr val="accent5"/>
              </a:solidFill>
              <a:latin typeface="Montserrat"/>
              <a:ea typeface="Montserrat"/>
              <a:cs typeface="Montserrat"/>
              <a:sym typeface="Montserrat"/>
            </a:endParaRPr>
          </a:p>
          <a:p>
            <a:pPr marL="0" lvl="0" indent="0" algn="ctr" rtl="0">
              <a:spcBef>
                <a:spcPts val="0"/>
              </a:spcBef>
              <a:spcAft>
                <a:spcPts val="0"/>
              </a:spcAft>
              <a:buNone/>
            </a:pPr>
            <a:endParaRPr b="1">
              <a:solidFill>
                <a:schemeClr val="accent5"/>
              </a:solidFill>
              <a:latin typeface="Montserrat"/>
              <a:ea typeface="Montserrat"/>
              <a:cs typeface="Montserrat"/>
              <a:sym typeface="Montserrat"/>
            </a:endParaRPr>
          </a:p>
        </p:txBody>
      </p:sp>
      <p:sp>
        <p:nvSpPr>
          <p:cNvPr id="584" name="Google Shape;584;p52"/>
          <p:cNvSpPr txBox="1"/>
          <p:nvPr/>
        </p:nvSpPr>
        <p:spPr>
          <a:xfrm>
            <a:off x="4612900" y="696950"/>
            <a:ext cx="3289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accent5"/>
                </a:solidFill>
                <a:latin typeface="Montserrat"/>
                <a:ea typeface="Montserrat"/>
                <a:cs typeface="Montserrat"/>
                <a:sym typeface="Montserrat"/>
              </a:rPr>
              <a:t>Limitations</a:t>
            </a:r>
            <a:endParaRPr sz="1800" b="1">
              <a:solidFill>
                <a:schemeClr val="accent5"/>
              </a:solidFill>
              <a:latin typeface="Montserrat"/>
              <a:ea typeface="Montserrat"/>
              <a:cs typeface="Montserrat"/>
              <a:sym typeface="Montserrat"/>
            </a:endParaRPr>
          </a:p>
        </p:txBody>
      </p:sp>
      <p:sp>
        <p:nvSpPr>
          <p:cNvPr id="585" name="Google Shape;585;p52"/>
          <p:cNvSpPr txBox="1"/>
          <p:nvPr/>
        </p:nvSpPr>
        <p:spPr>
          <a:xfrm>
            <a:off x="1184825" y="1310275"/>
            <a:ext cx="31641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5"/>
              </a:buClr>
              <a:buSzPts val="1400"/>
              <a:buFont typeface="Montserrat"/>
              <a:buChar char="●"/>
            </a:pPr>
            <a:r>
              <a:rPr lang="en">
                <a:solidFill>
                  <a:schemeClr val="accent5"/>
                </a:solidFill>
                <a:latin typeface="Montserrat"/>
                <a:ea typeface="Montserrat"/>
                <a:cs typeface="Montserrat"/>
                <a:sym typeface="Montserrat"/>
              </a:rPr>
              <a:t>Analyzed effect of brand names on clothing preferences</a:t>
            </a:r>
            <a:endParaRPr>
              <a:solidFill>
                <a:schemeClr val="accent5"/>
              </a:solidFill>
              <a:latin typeface="Montserrat"/>
              <a:ea typeface="Montserrat"/>
              <a:cs typeface="Montserrat"/>
              <a:sym typeface="Montserrat"/>
            </a:endParaRPr>
          </a:p>
          <a:p>
            <a:pPr marL="457200" lvl="0" indent="-317500" algn="l" rtl="0">
              <a:spcBef>
                <a:spcPts val="0"/>
              </a:spcBef>
              <a:spcAft>
                <a:spcPts val="0"/>
              </a:spcAft>
              <a:buClr>
                <a:schemeClr val="accent5"/>
              </a:buClr>
              <a:buSzPts val="1400"/>
              <a:buFont typeface="Montserrat"/>
              <a:buChar char="●"/>
            </a:pPr>
            <a:r>
              <a:rPr lang="en">
                <a:solidFill>
                  <a:schemeClr val="accent5"/>
                </a:solidFill>
                <a:latin typeface="Montserrat"/>
                <a:ea typeface="Montserrat"/>
                <a:cs typeface="Montserrat"/>
                <a:sym typeface="Montserrat"/>
              </a:rPr>
              <a:t>Positive effect overall but not significant</a:t>
            </a:r>
            <a:endParaRPr>
              <a:solidFill>
                <a:schemeClr val="accent5"/>
              </a:solidFill>
              <a:latin typeface="Montserrat"/>
              <a:ea typeface="Montserrat"/>
              <a:cs typeface="Montserrat"/>
              <a:sym typeface="Montserrat"/>
            </a:endParaRPr>
          </a:p>
          <a:p>
            <a:pPr marL="457200" lvl="0" indent="-317500" algn="l" rtl="0">
              <a:spcBef>
                <a:spcPts val="0"/>
              </a:spcBef>
              <a:spcAft>
                <a:spcPts val="0"/>
              </a:spcAft>
              <a:buClr>
                <a:schemeClr val="accent5"/>
              </a:buClr>
              <a:buSzPts val="1400"/>
              <a:buFont typeface="Montserrat"/>
              <a:buChar char="●"/>
            </a:pPr>
            <a:r>
              <a:rPr lang="en">
                <a:solidFill>
                  <a:schemeClr val="accent5"/>
                </a:solidFill>
                <a:latin typeface="Montserrat"/>
                <a:ea typeface="Montserrat"/>
                <a:cs typeface="Montserrat"/>
                <a:sym typeface="Montserrat"/>
              </a:rPr>
              <a:t>Men had higher ATE than women - more likely to choose high-end products.</a:t>
            </a:r>
            <a:endParaRPr>
              <a:solidFill>
                <a:schemeClr val="accent5"/>
              </a:solidFill>
              <a:latin typeface="Montserrat"/>
              <a:ea typeface="Montserrat"/>
              <a:cs typeface="Montserrat"/>
              <a:sym typeface="Montserrat"/>
            </a:endParaRPr>
          </a:p>
          <a:p>
            <a:pPr marL="457200" lvl="0" indent="-317500" algn="l" rtl="0">
              <a:spcBef>
                <a:spcPts val="0"/>
              </a:spcBef>
              <a:spcAft>
                <a:spcPts val="0"/>
              </a:spcAft>
              <a:buClr>
                <a:schemeClr val="accent5"/>
              </a:buClr>
              <a:buSzPts val="1400"/>
              <a:buFont typeface="Montserrat"/>
              <a:buChar char="●"/>
            </a:pPr>
            <a:r>
              <a:rPr lang="en">
                <a:solidFill>
                  <a:schemeClr val="accent5"/>
                </a:solidFill>
                <a:latin typeface="Montserrat"/>
                <a:ea typeface="Montserrat"/>
                <a:cs typeface="Montserrat"/>
                <a:sym typeface="Montserrat"/>
              </a:rPr>
              <a:t>Experiment was done properly based on randomization check</a:t>
            </a:r>
            <a:endParaRPr>
              <a:solidFill>
                <a:schemeClr val="accent5"/>
              </a:solidFill>
              <a:latin typeface="Montserrat"/>
              <a:ea typeface="Montserrat"/>
              <a:cs typeface="Montserrat"/>
              <a:sym typeface="Montserrat"/>
            </a:endParaRPr>
          </a:p>
          <a:p>
            <a:pPr marL="457200" lvl="0" indent="-317500" algn="l" rtl="0">
              <a:spcBef>
                <a:spcPts val="0"/>
              </a:spcBef>
              <a:spcAft>
                <a:spcPts val="0"/>
              </a:spcAft>
              <a:buClr>
                <a:schemeClr val="accent5"/>
              </a:buClr>
              <a:buSzPts val="1400"/>
              <a:buFont typeface="Montserrat"/>
              <a:buChar char="●"/>
            </a:pPr>
            <a:r>
              <a:rPr lang="en">
                <a:solidFill>
                  <a:schemeClr val="accent5"/>
                </a:solidFill>
                <a:latin typeface="Montserrat"/>
                <a:ea typeface="Montserrat"/>
                <a:cs typeface="Montserrat"/>
                <a:sym typeface="Montserrat"/>
              </a:rPr>
              <a:t>Need 275 observations to reach power of 0.8</a:t>
            </a:r>
            <a:endParaRPr>
              <a:solidFill>
                <a:schemeClr val="accent5"/>
              </a:solidFill>
              <a:latin typeface="Montserrat"/>
              <a:ea typeface="Montserrat"/>
              <a:cs typeface="Montserrat"/>
              <a:sym typeface="Montserrat"/>
            </a:endParaRPr>
          </a:p>
        </p:txBody>
      </p:sp>
      <p:sp>
        <p:nvSpPr>
          <p:cNvPr id="586" name="Google Shape;586;p52"/>
          <p:cNvSpPr txBox="1"/>
          <p:nvPr/>
        </p:nvSpPr>
        <p:spPr>
          <a:xfrm>
            <a:off x="4738300" y="1310275"/>
            <a:ext cx="31641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5"/>
              </a:buClr>
              <a:buSzPts val="1400"/>
              <a:buFont typeface="Montserrat"/>
              <a:buChar char="●"/>
            </a:pPr>
            <a:r>
              <a:rPr lang="en">
                <a:solidFill>
                  <a:schemeClr val="accent5"/>
                </a:solidFill>
                <a:latin typeface="Montserrat"/>
                <a:ea typeface="Montserrat"/>
                <a:cs typeface="Montserrat"/>
                <a:sym typeface="Montserrat"/>
              </a:rPr>
              <a:t>Adding more product variety in the same product category </a:t>
            </a:r>
            <a:endParaRPr>
              <a:solidFill>
                <a:schemeClr val="accent5"/>
              </a:solidFill>
              <a:latin typeface="Montserrat"/>
              <a:ea typeface="Montserrat"/>
              <a:cs typeface="Montserrat"/>
              <a:sym typeface="Montserrat"/>
            </a:endParaRPr>
          </a:p>
          <a:p>
            <a:pPr marL="457200" lvl="0" indent="-317500" algn="l" rtl="0">
              <a:spcBef>
                <a:spcPts val="0"/>
              </a:spcBef>
              <a:spcAft>
                <a:spcPts val="0"/>
              </a:spcAft>
              <a:buClr>
                <a:schemeClr val="accent5"/>
              </a:buClr>
              <a:buSzPts val="1400"/>
              <a:buFont typeface="Montserrat"/>
              <a:buChar char="●"/>
            </a:pPr>
            <a:r>
              <a:rPr lang="en">
                <a:solidFill>
                  <a:schemeClr val="accent5"/>
                </a:solidFill>
                <a:latin typeface="Montserrat"/>
                <a:ea typeface="Montserrat"/>
                <a:cs typeface="Montserrat"/>
                <a:sym typeface="Montserrat"/>
              </a:rPr>
              <a:t>Expanding age range of respondents</a:t>
            </a:r>
            <a:endParaRPr>
              <a:solidFill>
                <a:schemeClr val="accent5"/>
              </a:solidFill>
              <a:latin typeface="Montserrat"/>
              <a:ea typeface="Montserrat"/>
              <a:cs typeface="Montserrat"/>
              <a:sym typeface="Montserrat"/>
            </a:endParaRPr>
          </a:p>
          <a:p>
            <a:pPr marL="457200" lvl="0" indent="-317500" algn="l" rtl="0">
              <a:spcBef>
                <a:spcPts val="0"/>
              </a:spcBef>
              <a:spcAft>
                <a:spcPts val="0"/>
              </a:spcAft>
              <a:buClr>
                <a:schemeClr val="accent5"/>
              </a:buClr>
              <a:buSzPts val="1400"/>
              <a:buFont typeface="Montserrat"/>
              <a:buChar char="●"/>
            </a:pPr>
            <a:r>
              <a:rPr lang="en">
                <a:solidFill>
                  <a:schemeClr val="accent5"/>
                </a:solidFill>
                <a:latin typeface="Montserrat"/>
                <a:ea typeface="Montserrat"/>
                <a:cs typeface="Montserrat"/>
                <a:sym typeface="Montserrat"/>
              </a:rPr>
              <a:t>Adding more brands - include mid-luxury brands</a:t>
            </a:r>
            <a:endParaRPr>
              <a:solidFill>
                <a:schemeClr val="accent5"/>
              </a:solidFill>
              <a:latin typeface="Montserrat"/>
              <a:ea typeface="Montserrat"/>
              <a:cs typeface="Montserrat"/>
              <a:sym typeface="Montserrat"/>
            </a:endParaRPr>
          </a:p>
          <a:p>
            <a:pPr marL="0" lvl="0" indent="0" algn="l" rtl="0">
              <a:spcBef>
                <a:spcPts val="0"/>
              </a:spcBef>
              <a:spcAft>
                <a:spcPts val="0"/>
              </a:spcAft>
              <a:buNone/>
            </a:pPr>
            <a:endParaRPr>
              <a:solidFill>
                <a:schemeClr val="accent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53"/>
          <p:cNvSpPr txBox="1">
            <a:spLocks noGrp="1"/>
          </p:cNvSpPr>
          <p:nvPr>
            <p:ph type="title"/>
          </p:nvPr>
        </p:nvSpPr>
        <p:spPr>
          <a:xfrm>
            <a:off x="1021525" y="1691625"/>
            <a:ext cx="7101000" cy="145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9"/>
          <p:cNvSpPr txBox="1">
            <a:spLocks noGrp="1"/>
          </p:cNvSpPr>
          <p:nvPr>
            <p:ph type="subTitle" idx="1"/>
          </p:nvPr>
        </p:nvSpPr>
        <p:spPr>
          <a:xfrm>
            <a:off x="2117675" y="1629800"/>
            <a:ext cx="220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Chris Chang</a:t>
            </a:r>
            <a:endParaRPr/>
          </a:p>
        </p:txBody>
      </p:sp>
      <p:sp>
        <p:nvSpPr>
          <p:cNvPr id="355" name="Google Shape;355;p29"/>
          <p:cNvSpPr txBox="1">
            <a:spLocks noGrp="1"/>
          </p:cNvSpPr>
          <p:nvPr>
            <p:ph type="subTitle" idx="3"/>
          </p:nvPr>
        </p:nvSpPr>
        <p:spPr>
          <a:xfrm>
            <a:off x="2117675" y="3087973"/>
            <a:ext cx="220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Linh To</a:t>
            </a:r>
            <a:endParaRPr/>
          </a:p>
        </p:txBody>
      </p:sp>
      <p:sp>
        <p:nvSpPr>
          <p:cNvPr id="356" name="Google Shape;356;p29"/>
          <p:cNvSpPr txBox="1">
            <a:spLocks noGrp="1"/>
          </p:cNvSpPr>
          <p:nvPr>
            <p:ph type="subTitle" idx="5"/>
          </p:nvPr>
        </p:nvSpPr>
        <p:spPr>
          <a:xfrm>
            <a:off x="4667525" y="1629800"/>
            <a:ext cx="2358600" cy="359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Yongxian (Caroline) Lun</a:t>
            </a:r>
            <a:endParaRPr/>
          </a:p>
        </p:txBody>
      </p:sp>
      <p:sp>
        <p:nvSpPr>
          <p:cNvPr id="357" name="Google Shape;357;p29"/>
          <p:cNvSpPr txBox="1">
            <a:spLocks noGrp="1"/>
          </p:cNvSpPr>
          <p:nvPr>
            <p:ph type="subTitle" idx="7"/>
          </p:nvPr>
        </p:nvSpPr>
        <p:spPr>
          <a:xfrm>
            <a:off x="4825925" y="3087973"/>
            <a:ext cx="2200200" cy="359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Yesol (Sally) Lee</a:t>
            </a:r>
            <a:endParaRPr/>
          </a:p>
        </p:txBody>
      </p:sp>
      <p:pic>
        <p:nvPicPr>
          <p:cNvPr id="358" name="Google Shape;358;p29"/>
          <p:cNvPicPr preferRelativeResize="0"/>
          <p:nvPr/>
        </p:nvPicPr>
        <p:blipFill>
          <a:blip r:embed="rId3">
            <a:alphaModFix/>
          </a:blip>
          <a:stretch>
            <a:fillRect/>
          </a:stretch>
        </p:blipFill>
        <p:spPr>
          <a:xfrm>
            <a:off x="713225" y="1414875"/>
            <a:ext cx="1328251" cy="1328251"/>
          </a:xfrm>
          <a:prstGeom prst="rect">
            <a:avLst/>
          </a:prstGeom>
          <a:noFill/>
          <a:ln w="9525" cap="flat" cmpd="sng">
            <a:solidFill>
              <a:schemeClr val="dk2"/>
            </a:solidFill>
            <a:prstDash val="solid"/>
            <a:round/>
            <a:headEnd type="none" w="sm" len="sm"/>
            <a:tailEnd type="none" w="sm" len="sm"/>
          </a:ln>
        </p:spPr>
      </p:pic>
      <p:pic>
        <p:nvPicPr>
          <p:cNvPr id="359" name="Google Shape;359;p29"/>
          <p:cNvPicPr preferRelativeResize="0"/>
          <p:nvPr/>
        </p:nvPicPr>
        <p:blipFill>
          <a:blip r:embed="rId4">
            <a:alphaModFix/>
          </a:blip>
          <a:stretch>
            <a:fillRect/>
          </a:stretch>
        </p:blipFill>
        <p:spPr>
          <a:xfrm>
            <a:off x="7149325" y="2826075"/>
            <a:ext cx="1234300" cy="1234300"/>
          </a:xfrm>
          <a:prstGeom prst="rect">
            <a:avLst/>
          </a:prstGeom>
          <a:noFill/>
          <a:ln w="9525" cap="flat" cmpd="sng">
            <a:solidFill>
              <a:schemeClr val="dk2"/>
            </a:solidFill>
            <a:prstDash val="solid"/>
            <a:round/>
            <a:headEnd type="none" w="sm" len="sm"/>
            <a:tailEnd type="none" w="sm" len="sm"/>
          </a:ln>
        </p:spPr>
      </p:pic>
      <p:sp>
        <p:nvSpPr>
          <p:cNvPr id="360" name="Google Shape;360;p29"/>
          <p:cNvSpPr txBox="1"/>
          <p:nvPr/>
        </p:nvSpPr>
        <p:spPr>
          <a:xfrm>
            <a:off x="3345950" y="280450"/>
            <a:ext cx="73467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4600">
                <a:solidFill>
                  <a:schemeClr val="accent5"/>
                </a:solidFill>
                <a:latin typeface="Abel"/>
                <a:ea typeface="Abel"/>
                <a:cs typeface="Abel"/>
                <a:sym typeface="Abel"/>
              </a:rPr>
              <a:t>Our Team</a:t>
            </a:r>
            <a:r>
              <a:rPr lang="en">
                <a:latin typeface="Montserrat"/>
                <a:ea typeface="Montserrat"/>
                <a:cs typeface="Montserrat"/>
                <a:sym typeface="Montserrat"/>
              </a:rPr>
              <a:t> </a:t>
            </a:r>
            <a:endParaRPr>
              <a:latin typeface="Montserrat"/>
              <a:ea typeface="Montserrat"/>
              <a:cs typeface="Montserrat"/>
              <a:sym typeface="Montserrat"/>
            </a:endParaRPr>
          </a:p>
        </p:txBody>
      </p:sp>
      <p:pic>
        <p:nvPicPr>
          <p:cNvPr id="361" name="Google Shape;361;p29"/>
          <p:cNvPicPr preferRelativeResize="0"/>
          <p:nvPr/>
        </p:nvPicPr>
        <p:blipFill>
          <a:blip r:embed="rId5">
            <a:alphaModFix/>
          </a:blip>
          <a:stretch>
            <a:fillRect/>
          </a:stretch>
        </p:blipFill>
        <p:spPr>
          <a:xfrm>
            <a:off x="7102350" y="1335550"/>
            <a:ext cx="1328250" cy="1328225"/>
          </a:xfrm>
          <a:prstGeom prst="rect">
            <a:avLst/>
          </a:prstGeom>
          <a:noFill/>
          <a:ln w="9525" cap="flat" cmpd="sng">
            <a:solidFill>
              <a:schemeClr val="dk2"/>
            </a:solidFill>
            <a:prstDash val="solid"/>
            <a:round/>
            <a:headEnd type="none" w="sm" len="sm"/>
            <a:tailEnd type="none" w="sm" len="sm"/>
          </a:ln>
        </p:spPr>
      </p:pic>
      <p:pic>
        <p:nvPicPr>
          <p:cNvPr id="362" name="Google Shape;362;p29"/>
          <p:cNvPicPr preferRelativeResize="0"/>
          <p:nvPr/>
        </p:nvPicPr>
        <p:blipFill>
          <a:blip r:embed="rId6">
            <a:alphaModFix/>
          </a:blip>
          <a:stretch>
            <a:fillRect/>
          </a:stretch>
        </p:blipFill>
        <p:spPr>
          <a:xfrm>
            <a:off x="713225" y="2955550"/>
            <a:ext cx="1328250" cy="13282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0"/>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txBox="1">
            <a:spLocks noGrp="1"/>
          </p:cNvSpPr>
          <p:nvPr>
            <p:ph type="title"/>
          </p:nvPr>
        </p:nvSpPr>
        <p:spPr>
          <a:xfrm>
            <a:off x="2200925" y="2368200"/>
            <a:ext cx="49335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OVERVIEW OF EXPERIMENT</a:t>
            </a:r>
            <a:endParaRPr/>
          </a:p>
        </p:txBody>
      </p:sp>
      <p:sp>
        <p:nvSpPr>
          <p:cNvPr id="369" name="Google Shape;369;p30"/>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EXPERIMENT</a:t>
            </a:r>
            <a:endParaRPr/>
          </a:p>
        </p:txBody>
      </p:sp>
      <p:sp>
        <p:nvSpPr>
          <p:cNvPr id="375" name="Google Shape;375;p31"/>
          <p:cNvSpPr txBox="1">
            <a:spLocks noGrp="1"/>
          </p:cNvSpPr>
          <p:nvPr>
            <p:ph type="body" idx="1"/>
          </p:nvPr>
        </p:nvSpPr>
        <p:spPr>
          <a:xfrm>
            <a:off x="872100" y="1114625"/>
            <a:ext cx="4040100" cy="326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goal of our experiment is to find out  how brand name affects the preference of clothing products, especially amongst young consumers. </a:t>
            </a:r>
            <a:endParaRPr/>
          </a:p>
          <a:p>
            <a:pPr marL="0" lvl="0" indent="0" algn="l" rtl="0">
              <a:spcBef>
                <a:spcPts val="0"/>
              </a:spcBef>
              <a:spcAft>
                <a:spcPts val="0"/>
              </a:spcAft>
              <a:buNone/>
            </a:pPr>
            <a:endParaRPr/>
          </a:p>
          <a:p>
            <a:pPr marL="0" lvl="0" indent="0" algn="l" rtl="0">
              <a:spcBef>
                <a:spcPts val="0"/>
              </a:spcBef>
              <a:spcAft>
                <a:spcPts val="0"/>
              </a:spcAft>
              <a:buNone/>
            </a:pPr>
            <a:r>
              <a:rPr lang="en"/>
              <a:t>Thus we conducted a survey to measure how people's preferences change among very similar designed clothing of </a:t>
            </a:r>
            <a:r>
              <a:rPr lang="en" b="1"/>
              <a:t>high-end brands</a:t>
            </a:r>
            <a:r>
              <a:rPr lang="en"/>
              <a:t> and </a:t>
            </a:r>
            <a:r>
              <a:rPr lang="en" b="1"/>
              <a:t>fast fashion brands</a:t>
            </a:r>
            <a:r>
              <a:rPr lang="en"/>
              <a:t>.</a:t>
            </a:r>
            <a:endParaRPr/>
          </a:p>
        </p:txBody>
      </p:sp>
      <p:sp>
        <p:nvSpPr>
          <p:cNvPr id="376" name="Google Shape;376;p31"/>
          <p:cNvSpPr txBox="1">
            <a:spLocks noGrp="1"/>
          </p:cNvSpPr>
          <p:nvPr>
            <p:ph type="body" idx="1"/>
          </p:nvPr>
        </p:nvSpPr>
        <p:spPr>
          <a:xfrm>
            <a:off x="5580200" y="3468020"/>
            <a:ext cx="1998600" cy="34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5"/>
                </a:solidFill>
                <a:latin typeface="Abel"/>
                <a:ea typeface="Abel"/>
                <a:cs typeface="Abel"/>
                <a:sym typeface="Abel"/>
              </a:rPr>
              <a:t>Branded Clothing </a:t>
            </a:r>
            <a:endParaRPr sz="1600" b="1">
              <a:solidFill>
                <a:schemeClr val="accent5"/>
              </a:solidFill>
              <a:latin typeface="Abel"/>
              <a:ea typeface="Abel"/>
              <a:cs typeface="Abel"/>
              <a:sym typeface="Abel"/>
            </a:endParaRPr>
          </a:p>
        </p:txBody>
      </p:sp>
      <p:sp>
        <p:nvSpPr>
          <p:cNvPr id="377" name="Google Shape;377;p31"/>
          <p:cNvSpPr/>
          <p:nvPr/>
        </p:nvSpPr>
        <p:spPr>
          <a:xfrm>
            <a:off x="5442963" y="1547975"/>
            <a:ext cx="1810375" cy="1796975"/>
          </a:xfrm>
          <a:custGeom>
            <a:avLst/>
            <a:gdLst/>
            <a:ahLst/>
            <a:cxnLst/>
            <a:rect l="l" t="t" r="r" b="b"/>
            <a:pathLst>
              <a:path w="72415" h="71879" extrusionOk="0">
                <a:moveTo>
                  <a:pt x="49114" y="5537"/>
                </a:moveTo>
                <a:lnTo>
                  <a:pt x="49388" y="5609"/>
                </a:lnTo>
                <a:lnTo>
                  <a:pt x="49174" y="5680"/>
                </a:lnTo>
                <a:lnTo>
                  <a:pt x="49114" y="5537"/>
                </a:lnTo>
                <a:close/>
                <a:moveTo>
                  <a:pt x="22992" y="5621"/>
                </a:moveTo>
                <a:lnTo>
                  <a:pt x="22956" y="5704"/>
                </a:lnTo>
                <a:lnTo>
                  <a:pt x="22813" y="5668"/>
                </a:lnTo>
                <a:lnTo>
                  <a:pt x="22992" y="5621"/>
                </a:lnTo>
                <a:close/>
                <a:moveTo>
                  <a:pt x="35053" y="2644"/>
                </a:moveTo>
                <a:lnTo>
                  <a:pt x="35053" y="9335"/>
                </a:lnTo>
                <a:lnTo>
                  <a:pt x="24837" y="6263"/>
                </a:lnTo>
                <a:lnTo>
                  <a:pt x="25409" y="5025"/>
                </a:lnTo>
                <a:lnTo>
                  <a:pt x="35053" y="2644"/>
                </a:lnTo>
                <a:close/>
                <a:moveTo>
                  <a:pt x="36982" y="2549"/>
                </a:moveTo>
                <a:lnTo>
                  <a:pt x="46697" y="4942"/>
                </a:lnTo>
                <a:lnTo>
                  <a:pt x="47292" y="6240"/>
                </a:lnTo>
                <a:lnTo>
                  <a:pt x="36982" y="9335"/>
                </a:lnTo>
                <a:lnTo>
                  <a:pt x="36982" y="2549"/>
                </a:lnTo>
                <a:close/>
                <a:moveTo>
                  <a:pt x="52531" y="6692"/>
                </a:moveTo>
                <a:lnTo>
                  <a:pt x="58437" y="11919"/>
                </a:lnTo>
                <a:lnTo>
                  <a:pt x="53912" y="15931"/>
                </a:lnTo>
                <a:lnTo>
                  <a:pt x="49995" y="7454"/>
                </a:lnTo>
                <a:lnTo>
                  <a:pt x="52531" y="6692"/>
                </a:lnTo>
                <a:close/>
                <a:moveTo>
                  <a:pt x="19789" y="6775"/>
                </a:moveTo>
                <a:lnTo>
                  <a:pt x="22134" y="7490"/>
                </a:lnTo>
                <a:lnTo>
                  <a:pt x="18098" y="16217"/>
                </a:lnTo>
                <a:lnTo>
                  <a:pt x="13622" y="12252"/>
                </a:lnTo>
                <a:lnTo>
                  <a:pt x="19789" y="6775"/>
                </a:lnTo>
                <a:close/>
                <a:moveTo>
                  <a:pt x="36017" y="11967"/>
                </a:moveTo>
                <a:lnTo>
                  <a:pt x="40899" y="16479"/>
                </a:lnTo>
                <a:lnTo>
                  <a:pt x="31124" y="16479"/>
                </a:lnTo>
                <a:lnTo>
                  <a:pt x="36017" y="11967"/>
                </a:lnTo>
                <a:close/>
                <a:moveTo>
                  <a:pt x="48114" y="8026"/>
                </a:moveTo>
                <a:lnTo>
                  <a:pt x="52031" y="16491"/>
                </a:lnTo>
                <a:lnTo>
                  <a:pt x="43399" y="16146"/>
                </a:lnTo>
                <a:lnTo>
                  <a:pt x="37922" y="11085"/>
                </a:lnTo>
                <a:lnTo>
                  <a:pt x="48114" y="8026"/>
                </a:lnTo>
                <a:close/>
                <a:moveTo>
                  <a:pt x="24004" y="8049"/>
                </a:moveTo>
                <a:lnTo>
                  <a:pt x="34112" y="11085"/>
                </a:lnTo>
                <a:lnTo>
                  <a:pt x="28338" y="16419"/>
                </a:lnTo>
                <a:lnTo>
                  <a:pt x="19991" y="16753"/>
                </a:lnTo>
                <a:lnTo>
                  <a:pt x="24004" y="8049"/>
                </a:lnTo>
                <a:close/>
                <a:moveTo>
                  <a:pt x="59901" y="13217"/>
                </a:moveTo>
                <a:lnTo>
                  <a:pt x="64259" y="17086"/>
                </a:lnTo>
                <a:lnTo>
                  <a:pt x="65366" y="19991"/>
                </a:lnTo>
                <a:lnTo>
                  <a:pt x="64461" y="23111"/>
                </a:lnTo>
                <a:lnTo>
                  <a:pt x="55198" y="17384"/>
                </a:lnTo>
                <a:lnTo>
                  <a:pt x="59901" y="13217"/>
                </a:lnTo>
                <a:close/>
                <a:moveTo>
                  <a:pt x="12157" y="13538"/>
                </a:moveTo>
                <a:lnTo>
                  <a:pt x="16812" y="17658"/>
                </a:lnTo>
                <a:lnTo>
                  <a:pt x="7954" y="23135"/>
                </a:lnTo>
                <a:lnTo>
                  <a:pt x="7037" y="20027"/>
                </a:lnTo>
                <a:lnTo>
                  <a:pt x="8157" y="17086"/>
                </a:lnTo>
                <a:lnTo>
                  <a:pt x="12157" y="13538"/>
                </a:lnTo>
                <a:close/>
                <a:moveTo>
                  <a:pt x="66509" y="23004"/>
                </a:moveTo>
                <a:lnTo>
                  <a:pt x="67188" y="24801"/>
                </a:lnTo>
                <a:lnTo>
                  <a:pt x="67188" y="24801"/>
                </a:lnTo>
                <a:lnTo>
                  <a:pt x="66176" y="24170"/>
                </a:lnTo>
                <a:lnTo>
                  <a:pt x="66509" y="23004"/>
                </a:lnTo>
                <a:close/>
                <a:moveTo>
                  <a:pt x="5906" y="23039"/>
                </a:moveTo>
                <a:lnTo>
                  <a:pt x="6240" y="24194"/>
                </a:lnTo>
                <a:lnTo>
                  <a:pt x="5228" y="24825"/>
                </a:lnTo>
                <a:lnTo>
                  <a:pt x="5906" y="23039"/>
                </a:lnTo>
                <a:close/>
                <a:moveTo>
                  <a:pt x="45709" y="18182"/>
                </a:moveTo>
                <a:lnTo>
                  <a:pt x="52650" y="18455"/>
                </a:lnTo>
                <a:lnTo>
                  <a:pt x="52924" y="25385"/>
                </a:lnTo>
                <a:lnTo>
                  <a:pt x="45709" y="18182"/>
                </a:lnTo>
                <a:close/>
                <a:moveTo>
                  <a:pt x="26052" y="18444"/>
                </a:moveTo>
                <a:lnTo>
                  <a:pt x="19110" y="25397"/>
                </a:lnTo>
                <a:lnTo>
                  <a:pt x="19372" y="18717"/>
                </a:lnTo>
                <a:lnTo>
                  <a:pt x="26052" y="18444"/>
                </a:lnTo>
                <a:close/>
                <a:moveTo>
                  <a:pt x="17396" y="19587"/>
                </a:moveTo>
                <a:lnTo>
                  <a:pt x="17086" y="27421"/>
                </a:lnTo>
                <a:lnTo>
                  <a:pt x="17051" y="27457"/>
                </a:lnTo>
                <a:cubicBezTo>
                  <a:pt x="17039" y="27468"/>
                  <a:pt x="17039" y="27480"/>
                  <a:pt x="17027" y="27480"/>
                </a:cubicBezTo>
                <a:lnTo>
                  <a:pt x="11085" y="33874"/>
                </a:lnTo>
                <a:lnTo>
                  <a:pt x="8514" y="25075"/>
                </a:lnTo>
                <a:lnTo>
                  <a:pt x="17396" y="19587"/>
                </a:lnTo>
                <a:close/>
                <a:moveTo>
                  <a:pt x="54639" y="19313"/>
                </a:moveTo>
                <a:lnTo>
                  <a:pt x="63902" y="25040"/>
                </a:lnTo>
                <a:lnTo>
                  <a:pt x="61282" y="33993"/>
                </a:lnTo>
                <a:lnTo>
                  <a:pt x="55043" y="27195"/>
                </a:lnTo>
                <a:lnTo>
                  <a:pt x="54948" y="27290"/>
                </a:lnTo>
                <a:lnTo>
                  <a:pt x="54639" y="19313"/>
                </a:lnTo>
                <a:close/>
                <a:moveTo>
                  <a:pt x="65604" y="26099"/>
                </a:moveTo>
                <a:lnTo>
                  <a:pt x="68331" y="27778"/>
                </a:lnTo>
                <a:lnTo>
                  <a:pt x="70045" y="32350"/>
                </a:lnTo>
                <a:lnTo>
                  <a:pt x="69759" y="34779"/>
                </a:lnTo>
                <a:lnTo>
                  <a:pt x="63056" y="34838"/>
                </a:lnTo>
                <a:lnTo>
                  <a:pt x="63056" y="34838"/>
                </a:lnTo>
                <a:lnTo>
                  <a:pt x="65604" y="26099"/>
                </a:lnTo>
                <a:close/>
                <a:moveTo>
                  <a:pt x="6799" y="26135"/>
                </a:moveTo>
                <a:lnTo>
                  <a:pt x="9371" y="34910"/>
                </a:lnTo>
                <a:lnTo>
                  <a:pt x="9371" y="34910"/>
                </a:lnTo>
                <a:lnTo>
                  <a:pt x="2680" y="34862"/>
                </a:lnTo>
                <a:lnTo>
                  <a:pt x="2382" y="32338"/>
                </a:lnTo>
                <a:lnTo>
                  <a:pt x="4085" y="27814"/>
                </a:lnTo>
                <a:lnTo>
                  <a:pt x="6799" y="26135"/>
                </a:lnTo>
                <a:close/>
                <a:moveTo>
                  <a:pt x="16717" y="30671"/>
                </a:moveTo>
                <a:lnTo>
                  <a:pt x="16717" y="40911"/>
                </a:lnTo>
                <a:lnTo>
                  <a:pt x="11978" y="35755"/>
                </a:lnTo>
                <a:lnTo>
                  <a:pt x="16717" y="30671"/>
                </a:lnTo>
                <a:close/>
                <a:moveTo>
                  <a:pt x="55317" y="30362"/>
                </a:moveTo>
                <a:lnTo>
                  <a:pt x="60318" y="35803"/>
                </a:lnTo>
                <a:lnTo>
                  <a:pt x="55317" y="41172"/>
                </a:lnTo>
                <a:lnTo>
                  <a:pt x="55317" y="30362"/>
                </a:lnTo>
                <a:close/>
                <a:moveTo>
                  <a:pt x="69521" y="36731"/>
                </a:moveTo>
                <a:lnTo>
                  <a:pt x="68688" y="43613"/>
                </a:lnTo>
                <a:lnTo>
                  <a:pt x="65747" y="45435"/>
                </a:lnTo>
                <a:lnTo>
                  <a:pt x="63080" y="36779"/>
                </a:lnTo>
                <a:lnTo>
                  <a:pt x="69521" y="36731"/>
                </a:lnTo>
                <a:close/>
                <a:moveTo>
                  <a:pt x="2918" y="36803"/>
                </a:moveTo>
                <a:lnTo>
                  <a:pt x="9347" y="36851"/>
                </a:lnTo>
                <a:lnTo>
                  <a:pt x="6573" y="45816"/>
                </a:lnTo>
                <a:lnTo>
                  <a:pt x="3799" y="44101"/>
                </a:lnTo>
                <a:lnTo>
                  <a:pt x="2918" y="36803"/>
                </a:lnTo>
                <a:close/>
                <a:moveTo>
                  <a:pt x="68378" y="46078"/>
                </a:moveTo>
                <a:lnTo>
                  <a:pt x="68081" y="48531"/>
                </a:lnTo>
                <a:lnTo>
                  <a:pt x="67140" y="49912"/>
                </a:lnTo>
                <a:lnTo>
                  <a:pt x="66342" y="47340"/>
                </a:lnTo>
                <a:lnTo>
                  <a:pt x="68378" y="46078"/>
                </a:lnTo>
                <a:close/>
                <a:moveTo>
                  <a:pt x="4097" y="46566"/>
                </a:moveTo>
                <a:lnTo>
                  <a:pt x="5990" y="47733"/>
                </a:lnTo>
                <a:lnTo>
                  <a:pt x="5299" y="49935"/>
                </a:lnTo>
                <a:lnTo>
                  <a:pt x="4335" y="48531"/>
                </a:lnTo>
                <a:lnTo>
                  <a:pt x="4097" y="46566"/>
                </a:lnTo>
                <a:close/>
                <a:moveTo>
                  <a:pt x="61294" y="37601"/>
                </a:moveTo>
                <a:lnTo>
                  <a:pt x="64044" y="46483"/>
                </a:lnTo>
                <a:lnTo>
                  <a:pt x="54627" y="52317"/>
                </a:lnTo>
                <a:lnTo>
                  <a:pt x="54627" y="52317"/>
                </a:lnTo>
                <a:lnTo>
                  <a:pt x="54936" y="44316"/>
                </a:lnTo>
                <a:lnTo>
                  <a:pt x="54996" y="44363"/>
                </a:lnTo>
                <a:lnTo>
                  <a:pt x="61294" y="37601"/>
                </a:lnTo>
                <a:close/>
                <a:moveTo>
                  <a:pt x="11121" y="37684"/>
                </a:moveTo>
                <a:lnTo>
                  <a:pt x="17062" y="44161"/>
                </a:lnTo>
                <a:lnTo>
                  <a:pt x="17396" y="52495"/>
                </a:lnTo>
                <a:lnTo>
                  <a:pt x="8288" y="46864"/>
                </a:lnTo>
                <a:lnTo>
                  <a:pt x="11121" y="37684"/>
                </a:lnTo>
                <a:close/>
                <a:moveTo>
                  <a:pt x="43078" y="18753"/>
                </a:moveTo>
                <a:lnTo>
                  <a:pt x="53043" y="28730"/>
                </a:lnTo>
                <a:lnTo>
                  <a:pt x="53043" y="42827"/>
                </a:lnTo>
                <a:lnTo>
                  <a:pt x="43078" y="52793"/>
                </a:lnTo>
                <a:lnTo>
                  <a:pt x="28969" y="52793"/>
                </a:lnTo>
                <a:lnTo>
                  <a:pt x="19003" y="42827"/>
                </a:lnTo>
                <a:lnTo>
                  <a:pt x="19003" y="28730"/>
                </a:lnTo>
                <a:lnTo>
                  <a:pt x="28969" y="18753"/>
                </a:lnTo>
                <a:close/>
                <a:moveTo>
                  <a:pt x="52924" y="46161"/>
                </a:moveTo>
                <a:lnTo>
                  <a:pt x="52650" y="53031"/>
                </a:lnTo>
                <a:lnTo>
                  <a:pt x="45780" y="53305"/>
                </a:lnTo>
                <a:lnTo>
                  <a:pt x="52924" y="46161"/>
                </a:lnTo>
                <a:close/>
                <a:moveTo>
                  <a:pt x="19086" y="46149"/>
                </a:moveTo>
                <a:lnTo>
                  <a:pt x="26528" y="53591"/>
                </a:lnTo>
                <a:lnTo>
                  <a:pt x="26528" y="53591"/>
                </a:lnTo>
                <a:lnTo>
                  <a:pt x="19372" y="53305"/>
                </a:lnTo>
                <a:lnTo>
                  <a:pt x="19086" y="46149"/>
                </a:lnTo>
                <a:close/>
                <a:moveTo>
                  <a:pt x="7692" y="48781"/>
                </a:moveTo>
                <a:lnTo>
                  <a:pt x="16777" y="54400"/>
                </a:lnTo>
                <a:lnTo>
                  <a:pt x="11574" y="59020"/>
                </a:lnTo>
                <a:lnTo>
                  <a:pt x="6716" y="51971"/>
                </a:lnTo>
                <a:lnTo>
                  <a:pt x="7692" y="48781"/>
                </a:lnTo>
                <a:close/>
                <a:moveTo>
                  <a:pt x="64640" y="48400"/>
                </a:moveTo>
                <a:lnTo>
                  <a:pt x="65735" y="51948"/>
                </a:lnTo>
                <a:lnTo>
                  <a:pt x="60818" y="59068"/>
                </a:lnTo>
                <a:lnTo>
                  <a:pt x="55305" y="54174"/>
                </a:lnTo>
                <a:lnTo>
                  <a:pt x="64640" y="48400"/>
                </a:lnTo>
                <a:close/>
                <a:moveTo>
                  <a:pt x="41101" y="55079"/>
                </a:moveTo>
                <a:lnTo>
                  <a:pt x="36005" y="59782"/>
                </a:lnTo>
                <a:lnTo>
                  <a:pt x="30909" y="55079"/>
                </a:lnTo>
                <a:close/>
                <a:moveTo>
                  <a:pt x="52174" y="54996"/>
                </a:moveTo>
                <a:lnTo>
                  <a:pt x="48126" y="63735"/>
                </a:lnTo>
                <a:lnTo>
                  <a:pt x="37922" y="60663"/>
                </a:lnTo>
                <a:lnTo>
                  <a:pt x="43685" y="55341"/>
                </a:lnTo>
                <a:lnTo>
                  <a:pt x="52174" y="54996"/>
                </a:lnTo>
                <a:close/>
                <a:moveTo>
                  <a:pt x="19920" y="55269"/>
                </a:moveTo>
                <a:lnTo>
                  <a:pt x="28623" y="55603"/>
                </a:lnTo>
                <a:lnTo>
                  <a:pt x="34100" y="60663"/>
                </a:lnTo>
                <a:lnTo>
                  <a:pt x="23849" y="63747"/>
                </a:lnTo>
                <a:lnTo>
                  <a:pt x="19920" y="55269"/>
                </a:lnTo>
                <a:close/>
                <a:moveTo>
                  <a:pt x="54008" y="55639"/>
                </a:moveTo>
                <a:lnTo>
                  <a:pt x="59699" y="60675"/>
                </a:lnTo>
                <a:lnTo>
                  <a:pt x="58806" y="61973"/>
                </a:lnTo>
                <a:lnTo>
                  <a:pt x="52769" y="65140"/>
                </a:lnTo>
                <a:lnTo>
                  <a:pt x="49995" y="64306"/>
                </a:lnTo>
                <a:lnTo>
                  <a:pt x="54008" y="55639"/>
                </a:lnTo>
                <a:close/>
                <a:moveTo>
                  <a:pt x="18063" y="55865"/>
                </a:moveTo>
                <a:lnTo>
                  <a:pt x="21968" y="64318"/>
                </a:lnTo>
                <a:lnTo>
                  <a:pt x="19765" y="64985"/>
                </a:lnTo>
                <a:lnTo>
                  <a:pt x="19837" y="65235"/>
                </a:lnTo>
                <a:lnTo>
                  <a:pt x="13610" y="61961"/>
                </a:lnTo>
                <a:lnTo>
                  <a:pt x="12681" y="60627"/>
                </a:lnTo>
                <a:lnTo>
                  <a:pt x="18063" y="55865"/>
                </a:lnTo>
                <a:close/>
                <a:moveTo>
                  <a:pt x="22801" y="66092"/>
                </a:moveTo>
                <a:lnTo>
                  <a:pt x="23218" y="67009"/>
                </a:lnTo>
                <a:lnTo>
                  <a:pt x="21968" y="66342"/>
                </a:lnTo>
                <a:lnTo>
                  <a:pt x="22801" y="66092"/>
                </a:lnTo>
                <a:close/>
                <a:moveTo>
                  <a:pt x="49174" y="66080"/>
                </a:moveTo>
                <a:lnTo>
                  <a:pt x="50317" y="66426"/>
                </a:lnTo>
                <a:lnTo>
                  <a:pt x="48602" y="67319"/>
                </a:lnTo>
                <a:lnTo>
                  <a:pt x="48602" y="67319"/>
                </a:lnTo>
                <a:lnTo>
                  <a:pt x="49174" y="66080"/>
                </a:lnTo>
                <a:close/>
                <a:moveTo>
                  <a:pt x="35053" y="62413"/>
                </a:moveTo>
                <a:lnTo>
                  <a:pt x="35053" y="69557"/>
                </a:lnTo>
                <a:lnTo>
                  <a:pt x="28052" y="69557"/>
                </a:lnTo>
                <a:lnTo>
                  <a:pt x="26040" y="68485"/>
                </a:lnTo>
                <a:lnTo>
                  <a:pt x="24671" y="65533"/>
                </a:lnTo>
                <a:lnTo>
                  <a:pt x="35053" y="62413"/>
                </a:lnTo>
                <a:close/>
                <a:moveTo>
                  <a:pt x="36982" y="62413"/>
                </a:moveTo>
                <a:lnTo>
                  <a:pt x="47304" y="65509"/>
                </a:lnTo>
                <a:lnTo>
                  <a:pt x="45792" y="68759"/>
                </a:lnTo>
                <a:lnTo>
                  <a:pt x="45828" y="68771"/>
                </a:lnTo>
                <a:lnTo>
                  <a:pt x="44363" y="69557"/>
                </a:lnTo>
                <a:lnTo>
                  <a:pt x="36982" y="69557"/>
                </a:lnTo>
                <a:lnTo>
                  <a:pt x="36982" y="62413"/>
                </a:lnTo>
                <a:close/>
                <a:moveTo>
                  <a:pt x="36209" y="1"/>
                </a:moveTo>
                <a:cubicBezTo>
                  <a:pt x="36115" y="1"/>
                  <a:pt x="36023" y="13"/>
                  <a:pt x="35934" y="36"/>
                </a:cubicBezTo>
                <a:lnTo>
                  <a:pt x="19539" y="4073"/>
                </a:lnTo>
                <a:cubicBezTo>
                  <a:pt x="19348" y="4108"/>
                  <a:pt x="19182" y="4204"/>
                  <a:pt x="19039" y="4323"/>
                </a:cubicBezTo>
                <a:lnTo>
                  <a:pt x="6394" y="15526"/>
                </a:lnTo>
                <a:cubicBezTo>
                  <a:pt x="6252" y="15657"/>
                  <a:pt x="6144" y="15812"/>
                  <a:pt x="6085" y="15991"/>
                </a:cubicBezTo>
                <a:lnTo>
                  <a:pt x="96" y="31778"/>
                </a:lnTo>
                <a:cubicBezTo>
                  <a:pt x="25" y="31957"/>
                  <a:pt x="1" y="32148"/>
                  <a:pt x="25" y="32326"/>
                </a:cubicBezTo>
                <a:lnTo>
                  <a:pt x="2061" y="49090"/>
                </a:lnTo>
                <a:cubicBezTo>
                  <a:pt x="2084" y="49281"/>
                  <a:pt x="2156" y="49459"/>
                  <a:pt x="2263" y="49614"/>
                </a:cubicBezTo>
                <a:lnTo>
                  <a:pt x="11847" y="63520"/>
                </a:lnTo>
                <a:cubicBezTo>
                  <a:pt x="11955" y="63675"/>
                  <a:pt x="12098" y="63806"/>
                  <a:pt x="12264" y="63890"/>
                </a:cubicBezTo>
                <a:lnTo>
                  <a:pt x="27230" y="71736"/>
                </a:lnTo>
                <a:cubicBezTo>
                  <a:pt x="27385" y="71831"/>
                  <a:pt x="27576" y="71867"/>
                  <a:pt x="27766" y="71879"/>
                </a:cubicBezTo>
                <a:lnTo>
                  <a:pt x="44661" y="71879"/>
                </a:lnTo>
                <a:cubicBezTo>
                  <a:pt x="44852" y="71879"/>
                  <a:pt x="45030" y="71831"/>
                  <a:pt x="45209" y="71736"/>
                </a:cubicBezTo>
                <a:lnTo>
                  <a:pt x="60151" y="63901"/>
                </a:lnTo>
                <a:cubicBezTo>
                  <a:pt x="60318" y="63806"/>
                  <a:pt x="60461" y="63687"/>
                  <a:pt x="60568" y="63532"/>
                </a:cubicBezTo>
                <a:lnTo>
                  <a:pt x="70164" y="49626"/>
                </a:lnTo>
                <a:cubicBezTo>
                  <a:pt x="70271" y="49471"/>
                  <a:pt x="70331" y="49293"/>
                  <a:pt x="70355" y="49102"/>
                </a:cubicBezTo>
                <a:lnTo>
                  <a:pt x="72391" y="32338"/>
                </a:lnTo>
                <a:cubicBezTo>
                  <a:pt x="72415" y="32148"/>
                  <a:pt x="72391" y="31957"/>
                  <a:pt x="72331" y="31778"/>
                </a:cubicBezTo>
                <a:lnTo>
                  <a:pt x="66342" y="15991"/>
                </a:lnTo>
                <a:cubicBezTo>
                  <a:pt x="66271" y="15812"/>
                  <a:pt x="66164" y="15657"/>
                  <a:pt x="66021" y="15526"/>
                </a:cubicBezTo>
                <a:lnTo>
                  <a:pt x="53376" y="4335"/>
                </a:lnTo>
                <a:cubicBezTo>
                  <a:pt x="53234" y="4204"/>
                  <a:pt x="53067" y="4120"/>
                  <a:pt x="52888" y="4073"/>
                </a:cubicBezTo>
                <a:lnTo>
                  <a:pt x="36493" y="36"/>
                </a:lnTo>
                <a:cubicBezTo>
                  <a:pt x="36398" y="13"/>
                  <a:pt x="36303" y="1"/>
                  <a:pt x="36209" y="1"/>
                </a:cubicBezTo>
                <a:close/>
              </a:path>
            </a:pathLst>
          </a:custGeom>
          <a:gradFill>
            <a:gsLst>
              <a:gs pos="0">
                <a:schemeClr val="accent6"/>
              </a:gs>
              <a:gs pos="50000">
                <a:schemeClr val="accent5"/>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2"/>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txBox="1">
            <a:spLocks noGrp="1"/>
          </p:cNvSpPr>
          <p:nvPr>
            <p:ph type="title"/>
          </p:nvPr>
        </p:nvSpPr>
        <p:spPr>
          <a:xfrm>
            <a:off x="2215925" y="2408700"/>
            <a:ext cx="49335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384" name="Google Shape;384;p32"/>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3"/>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One long survey with a lot of logics</a:t>
            </a:r>
            <a:endParaRPr/>
          </a:p>
        </p:txBody>
      </p:sp>
      <p:sp>
        <p:nvSpPr>
          <p:cNvPr id="390" name="Google Shape;390;p33"/>
          <p:cNvSpPr txBox="1">
            <a:spLocks noGrp="1"/>
          </p:cNvSpPr>
          <p:nvPr>
            <p:ph type="subTitle" idx="4294967295"/>
          </p:nvPr>
        </p:nvSpPr>
        <p:spPr>
          <a:xfrm>
            <a:off x="865625" y="1595129"/>
            <a:ext cx="2349000" cy="63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Randomization in individual level</a:t>
            </a:r>
            <a:endParaRPr/>
          </a:p>
        </p:txBody>
      </p:sp>
      <p:sp>
        <p:nvSpPr>
          <p:cNvPr id="391" name="Google Shape;391;p33"/>
          <p:cNvSpPr txBox="1">
            <a:spLocks noGrp="1"/>
          </p:cNvSpPr>
          <p:nvPr>
            <p:ph type="subTitle" idx="4294967295"/>
          </p:nvPr>
        </p:nvSpPr>
        <p:spPr>
          <a:xfrm>
            <a:off x="5929200" y="1595125"/>
            <a:ext cx="2910300" cy="6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Randomly assigning 10 questions to participants</a:t>
            </a:r>
            <a:endParaRPr/>
          </a:p>
        </p:txBody>
      </p:sp>
      <p:sp>
        <p:nvSpPr>
          <p:cNvPr id="392" name="Google Shape;392;p33"/>
          <p:cNvSpPr txBox="1">
            <a:spLocks noGrp="1"/>
          </p:cNvSpPr>
          <p:nvPr>
            <p:ph type="subTitle" idx="4294967295"/>
          </p:nvPr>
        </p:nvSpPr>
        <p:spPr>
          <a:xfrm>
            <a:off x="3397525" y="4175300"/>
            <a:ext cx="2349000" cy="63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Match each high-brand choices to the scores</a:t>
            </a:r>
            <a:endParaRPr/>
          </a:p>
        </p:txBody>
      </p:sp>
      <p:sp>
        <p:nvSpPr>
          <p:cNvPr id="393" name="Google Shape;393;p33"/>
          <p:cNvSpPr txBox="1">
            <a:spLocks noGrp="1"/>
          </p:cNvSpPr>
          <p:nvPr>
            <p:ph type="subTitle" idx="4294967295"/>
          </p:nvPr>
        </p:nvSpPr>
        <p:spPr>
          <a:xfrm>
            <a:off x="492150" y="3539900"/>
            <a:ext cx="2722500" cy="63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Randomly assigning all 3 choices in each question</a:t>
            </a:r>
            <a:endParaRPr/>
          </a:p>
        </p:txBody>
      </p:sp>
      <p:sp>
        <p:nvSpPr>
          <p:cNvPr id="394" name="Google Shape;394;p33"/>
          <p:cNvSpPr txBox="1">
            <a:spLocks noGrp="1"/>
          </p:cNvSpPr>
          <p:nvPr>
            <p:ph type="subTitle" idx="4294967295"/>
          </p:nvPr>
        </p:nvSpPr>
        <p:spPr>
          <a:xfrm>
            <a:off x="-308800" y="1456600"/>
            <a:ext cx="3523500" cy="22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5"/>
                </a:solidFill>
                <a:latin typeface="Abel"/>
                <a:ea typeface="Abel"/>
                <a:cs typeface="Abel"/>
                <a:sym typeface="Abel"/>
              </a:rPr>
              <a:t>Control/Treatment randomization</a:t>
            </a:r>
            <a:endParaRPr sz="1800">
              <a:solidFill>
                <a:schemeClr val="accent5"/>
              </a:solidFill>
              <a:latin typeface="Abel"/>
              <a:ea typeface="Abel"/>
              <a:cs typeface="Abel"/>
              <a:sym typeface="Abel"/>
            </a:endParaRPr>
          </a:p>
        </p:txBody>
      </p:sp>
      <p:sp>
        <p:nvSpPr>
          <p:cNvPr id="395" name="Google Shape;395;p33"/>
          <p:cNvSpPr txBox="1">
            <a:spLocks noGrp="1"/>
          </p:cNvSpPr>
          <p:nvPr>
            <p:ph type="subTitle" idx="4294967295"/>
          </p:nvPr>
        </p:nvSpPr>
        <p:spPr>
          <a:xfrm>
            <a:off x="5929200" y="1456604"/>
            <a:ext cx="2349000" cy="2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5"/>
                </a:solidFill>
                <a:latin typeface="Abel"/>
                <a:ea typeface="Abel"/>
                <a:cs typeface="Abel"/>
                <a:sym typeface="Abel"/>
              </a:rPr>
              <a:t>Question randomization</a:t>
            </a:r>
            <a:endParaRPr sz="1800">
              <a:solidFill>
                <a:schemeClr val="accent5"/>
              </a:solidFill>
              <a:latin typeface="Abel"/>
              <a:ea typeface="Abel"/>
              <a:cs typeface="Abel"/>
              <a:sym typeface="Abel"/>
            </a:endParaRPr>
          </a:p>
        </p:txBody>
      </p:sp>
      <p:sp>
        <p:nvSpPr>
          <p:cNvPr id="396" name="Google Shape;396;p33"/>
          <p:cNvSpPr txBox="1">
            <a:spLocks noGrp="1"/>
          </p:cNvSpPr>
          <p:nvPr>
            <p:ph type="subTitle" idx="4294967295"/>
          </p:nvPr>
        </p:nvSpPr>
        <p:spPr>
          <a:xfrm>
            <a:off x="-57900" y="3392000"/>
            <a:ext cx="3272400" cy="22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5"/>
                </a:solidFill>
                <a:latin typeface="Abel"/>
                <a:ea typeface="Abel"/>
                <a:cs typeface="Abel"/>
                <a:sym typeface="Abel"/>
              </a:rPr>
              <a:t>Question choices randomization</a:t>
            </a:r>
            <a:endParaRPr sz="1800">
              <a:solidFill>
                <a:schemeClr val="accent5"/>
              </a:solidFill>
              <a:latin typeface="Abel"/>
              <a:ea typeface="Abel"/>
              <a:cs typeface="Abel"/>
              <a:sym typeface="Abel"/>
            </a:endParaRPr>
          </a:p>
        </p:txBody>
      </p:sp>
      <p:sp>
        <p:nvSpPr>
          <p:cNvPr id="397" name="Google Shape;397;p33"/>
          <p:cNvSpPr txBox="1">
            <a:spLocks noGrp="1"/>
          </p:cNvSpPr>
          <p:nvPr>
            <p:ph type="subTitle" idx="4294967295"/>
          </p:nvPr>
        </p:nvSpPr>
        <p:spPr>
          <a:xfrm>
            <a:off x="3397525" y="4027404"/>
            <a:ext cx="2349000" cy="2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5"/>
                </a:solidFill>
                <a:latin typeface="Abel"/>
                <a:ea typeface="Abel"/>
                <a:cs typeface="Abel"/>
                <a:sym typeface="Abel"/>
              </a:rPr>
              <a:t>Scoring </a:t>
            </a:r>
            <a:endParaRPr sz="1800">
              <a:solidFill>
                <a:schemeClr val="accent5"/>
              </a:solidFill>
              <a:latin typeface="Abel"/>
              <a:ea typeface="Abel"/>
              <a:cs typeface="Abel"/>
              <a:sym typeface="Abel"/>
            </a:endParaRPr>
          </a:p>
        </p:txBody>
      </p:sp>
      <p:sp>
        <p:nvSpPr>
          <p:cNvPr id="398" name="Google Shape;398;p33"/>
          <p:cNvSpPr/>
          <p:nvPr/>
        </p:nvSpPr>
        <p:spPr>
          <a:xfrm>
            <a:off x="3223125" y="1997575"/>
            <a:ext cx="2666100" cy="154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33"/>
          <p:cNvPicPr preferRelativeResize="0"/>
          <p:nvPr/>
        </p:nvPicPr>
        <p:blipFill>
          <a:blip r:embed="rId3">
            <a:alphaModFix/>
          </a:blip>
          <a:stretch>
            <a:fillRect/>
          </a:stretch>
        </p:blipFill>
        <p:spPr>
          <a:xfrm>
            <a:off x="3436438" y="2206936"/>
            <a:ext cx="2270950" cy="1112775"/>
          </a:xfrm>
          <a:prstGeom prst="rect">
            <a:avLst/>
          </a:prstGeom>
          <a:noFill/>
          <a:ln>
            <a:noFill/>
          </a:ln>
        </p:spPr>
      </p:pic>
      <p:sp>
        <p:nvSpPr>
          <p:cNvPr id="400" name="Google Shape;400;p33"/>
          <p:cNvSpPr txBox="1">
            <a:spLocks noGrp="1"/>
          </p:cNvSpPr>
          <p:nvPr>
            <p:ph type="subTitle" idx="4294967295"/>
          </p:nvPr>
        </p:nvSpPr>
        <p:spPr>
          <a:xfrm>
            <a:off x="6023100" y="3463688"/>
            <a:ext cx="2722500" cy="6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Match gender question to displaying right question to the right gender (blocking method)</a:t>
            </a:r>
            <a:endParaRPr/>
          </a:p>
        </p:txBody>
      </p:sp>
      <p:sp>
        <p:nvSpPr>
          <p:cNvPr id="401" name="Google Shape;401;p33"/>
          <p:cNvSpPr txBox="1">
            <a:spLocks noGrp="1"/>
          </p:cNvSpPr>
          <p:nvPr>
            <p:ph type="subTitle" idx="4294967295"/>
          </p:nvPr>
        </p:nvSpPr>
        <p:spPr>
          <a:xfrm>
            <a:off x="6023100" y="3321438"/>
            <a:ext cx="3272400" cy="2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5"/>
                </a:solidFill>
                <a:latin typeface="Abel"/>
                <a:ea typeface="Abel"/>
                <a:cs typeface="Abel"/>
                <a:sym typeface="Abel"/>
              </a:rPr>
              <a:t>Survey display logic</a:t>
            </a:r>
            <a:endParaRPr sz="1800">
              <a:solidFill>
                <a:schemeClr val="accent5"/>
              </a:solidFill>
              <a:latin typeface="Abel"/>
              <a:ea typeface="Abel"/>
              <a:cs typeface="Abel"/>
              <a:sym typeface="Abe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grpSp>
        <p:nvGrpSpPr>
          <p:cNvPr id="406" name="Google Shape;406;p34"/>
          <p:cNvGrpSpPr/>
          <p:nvPr/>
        </p:nvGrpSpPr>
        <p:grpSpPr>
          <a:xfrm>
            <a:off x="2893061" y="1669745"/>
            <a:ext cx="3358034" cy="1804014"/>
            <a:chOff x="1291761" y="738825"/>
            <a:chExt cx="6646939" cy="3665950"/>
          </a:xfrm>
        </p:grpSpPr>
        <p:sp>
          <p:nvSpPr>
            <p:cNvPr id="407" name="Google Shape;407;p34"/>
            <p:cNvSpPr/>
            <p:nvPr/>
          </p:nvSpPr>
          <p:spPr>
            <a:xfrm>
              <a:off x="1314800"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rot="5400000">
              <a:off x="2782319"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 name="Google Shape;409;p3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QUALTRICS Survey</a:t>
            </a:r>
            <a:endParaRPr/>
          </a:p>
        </p:txBody>
      </p:sp>
      <p:sp>
        <p:nvSpPr>
          <p:cNvPr id="410" name="Google Shape;410;p34"/>
          <p:cNvSpPr txBox="1">
            <a:spLocks noGrp="1"/>
          </p:cNvSpPr>
          <p:nvPr>
            <p:ph type="subTitle" idx="1"/>
          </p:nvPr>
        </p:nvSpPr>
        <p:spPr>
          <a:xfrm>
            <a:off x="3335425" y="1786125"/>
            <a:ext cx="2473200" cy="15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Here is 2 samples of our control and treatment surveys for female groups</a:t>
            </a:r>
            <a:endParaRPr/>
          </a:p>
        </p:txBody>
      </p:sp>
      <p:pic>
        <p:nvPicPr>
          <p:cNvPr id="411" name="Google Shape;411;p34"/>
          <p:cNvPicPr preferRelativeResize="0"/>
          <p:nvPr/>
        </p:nvPicPr>
        <p:blipFill>
          <a:blip r:embed="rId3">
            <a:alphaModFix/>
          </a:blip>
          <a:stretch>
            <a:fillRect/>
          </a:stretch>
        </p:blipFill>
        <p:spPr>
          <a:xfrm>
            <a:off x="368700" y="278487"/>
            <a:ext cx="2149850" cy="4586675"/>
          </a:xfrm>
          <a:prstGeom prst="rect">
            <a:avLst/>
          </a:prstGeom>
          <a:noFill/>
          <a:ln w="9525" cap="flat" cmpd="sng">
            <a:solidFill>
              <a:schemeClr val="dk2"/>
            </a:solidFill>
            <a:prstDash val="solid"/>
            <a:round/>
            <a:headEnd type="none" w="sm" len="sm"/>
            <a:tailEnd type="none" w="sm" len="sm"/>
          </a:ln>
        </p:spPr>
      </p:pic>
      <p:pic>
        <p:nvPicPr>
          <p:cNvPr id="412" name="Google Shape;412;p34"/>
          <p:cNvPicPr preferRelativeResize="0"/>
          <p:nvPr/>
        </p:nvPicPr>
        <p:blipFill>
          <a:blip r:embed="rId4">
            <a:alphaModFix/>
          </a:blip>
          <a:stretch>
            <a:fillRect/>
          </a:stretch>
        </p:blipFill>
        <p:spPr>
          <a:xfrm>
            <a:off x="6477098" y="161188"/>
            <a:ext cx="2229753" cy="482112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body" idx="1"/>
          </p:nvPr>
        </p:nvSpPr>
        <p:spPr>
          <a:xfrm>
            <a:off x="4624775" y="2123100"/>
            <a:ext cx="3294600" cy="138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Conducted surveys on graduate students in BU and other institutes</a:t>
            </a:r>
            <a:endParaRPr/>
          </a:p>
          <a:p>
            <a:pPr marL="0" lvl="0" indent="0" algn="l" rtl="0">
              <a:spcBef>
                <a:spcPts val="0"/>
              </a:spcBef>
              <a:spcAft>
                <a:spcPts val="0"/>
              </a:spcAft>
              <a:buNone/>
            </a:pPr>
            <a:endParaRPr/>
          </a:p>
          <a:p>
            <a:pPr marL="0" lvl="0" indent="0" algn="l" rtl="0">
              <a:spcBef>
                <a:spcPts val="0"/>
              </a:spcBef>
              <a:spcAft>
                <a:spcPts val="0"/>
              </a:spcAft>
              <a:buNone/>
            </a:pPr>
            <a:r>
              <a:rPr lang="en"/>
              <a:t>Google spreadsheet to track progress to avoid duplicates</a:t>
            </a:r>
            <a:endParaRPr/>
          </a:p>
        </p:txBody>
      </p:sp>
      <p:sp>
        <p:nvSpPr>
          <p:cNvPr id="418" name="Google Shape;418;p3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Procedure</a:t>
            </a:r>
            <a:endParaRPr/>
          </a:p>
        </p:txBody>
      </p:sp>
      <p:pic>
        <p:nvPicPr>
          <p:cNvPr id="419" name="Google Shape;419;p35"/>
          <p:cNvPicPr preferRelativeResize="0"/>
          <p:nvPr/>
        </p:nvPicPr>
        <p:blipFill>
          <a:blip r:embed="rId3">
            <a:alphaModFix/>
          </a:blip>
          <a:stretch>
            <a:fillRect/>
          </a:stretch>
        </p:blipFill>
        <p:spPr>
          <a:xfrm>
            <a:off x="548050" y="2123100"/>
            <a:ext cx="3609975" cy="12858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998</Words>
  <Application>Microsoft Office PowerPoint</Application>
  <PresentationFormat>On-screen Show (16:9)</PresentationFormat>
  <Paragraphs>146</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Rubik Medium</vt:lpstr>
      <vt:lpstr>Roboto Condensed Light</vt:lpstr>
      <vt:lpstr>Montserrat</vt:lpstr>
      <vt:lpstr>Abel</vt:lpstr>
      <vt:lpstr>Livvic</vt:lpstr>
      <vt:lpstr>Custal Project Proposal by Slidesgo</vt:lpstr>
      <vt:lpstr>FASHION BRAND EXPERIMENT</vt:lpstr>
      <vt:lpstr>TABLE OF CONTENTS</vt:lpstr>
      <vt:lpstr>PowerPoint Presentation</vt:lpstr>
      <vt:lpstr>OVERVIEW OF EXPERIMENT</vt:lpstr>
      <vt:lpstr>OUR EXPERIMENT</vt:lpstr>
      <vt:lpstr>METHODOLOGY</vt:lpstr>
      <vt:lpstr>One long survey with a lot of logics</vt:lpstr>
      <vt:lpstr>QUALTRICS Survey</vt:lpstr>
      <vt:lpstr>Procedure</vt:lpstr>
      <vt:lpstr>Result</vt:lpstr>
      <vt:lpstr>EXPLORATORY DATA ANALYSIS</vt:lpstr>
      <vt:lpstr>Number of Treatment and Control Samples </vt:lpstr>
      <vt:lpstr>Distributions of Score and Duration</vt:lpstr>
      <vt:lpstr>AVERAGE TREATMENT EFFECT</vt:lpstr>
      <vt:lpstr>Estimate Average Treatment Effect</vt:lpstr>
      <vt:lpstr>Conditional Average Treatment Effect</vt:lpstr>
      <vt:lpstr>Conditional Average Treatment Effect</vt:lpstr>
      <vt:lpstr>Control Covariate in Regression</vt:lpstr>
      <vt:lpstr>RANDOMIZATION CHECK</vt:lpstr>
      <vt:lpstr>Randomization Check Part 1</vt:lpstr>
      <vt:lpstr>Randomization Check Part 2</vt:lpstr>
      <vt:lpstr>STATISTICAL POWER</vt:lpstr>
      <vt:lpstr>Statistical Power</vt:lpstr>
      <vt:lpstr>Statistical Power</vt:lpstr>
      <vt:lpstr>CONCLUSION &amp; LIMITATION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 BRAND EXPERIMENT</dc:title>
  <cp:lastModifiedBy>yongxianlun10@gmail.com</cp:lastModifiedBy>
  <cp:revision>1</cp:revision>
  <dcterms:modified xsi:type="dcterms:W3CDTF">2021-12-27T00:48:06Z</dcterms:modified>
</cp:coreProperties>
</file>