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FC065D-C850-4D43-8FE5-E2F47009D7AA}">
  <a:tblStyle styleId="{97FC065D-C850-4D43-8FE5-E2F47009D7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1a85a0a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a1a85a0a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FICO Rating: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Fair: 580-669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Good: 670-739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Good: 740-799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Exceptional: 800-850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their credit better </a:t>
            </a:r>
            <a:r>
              <a:rPr lang="en"/>
              <a:t>because</a:t>
            </a:r>
            <a:r>
              <a:rPr lang="en"/>
              <a:t> they pay bills on time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1a85a0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a1a85a0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over 35% dti have a leser default rate? It could be </a:t>
            </a:r>
            <a:r>
              <a:rPr lang="en"/>
              <a:t>because</a:t>
            </a:r>
            <a:r>
              <a:rPr lang="en"/>
              <a:t> many of the people with high incomes have higher dti could be for home </a:t>
            </a:r>
            <a:r>
              <a:rPr lang="en"/>
              <a:t>improvement</a:t>
            </a:r>
            <a:r>
              <a:rPr lang="en"/>
              <a:t> or business operations (while loan purpose for lower incomes would be for necessaities, it doesnt ne</a:t>
            </a:r>
            <a:r>
              <a:rPr lang="en"/>
              <a:t>cessarily mean that they are in high risk of default because purpose would be different and for a short period of time. It only accounts for a small percentage of people who want to </a:t>
            </a:r>
            <a:r>
              <a:rPr lang="en"/>
              <a:t>leverage</a:t>
            </a:r>
            <a:r>
              <a:rPr lang="en"/>
              <a:t> their capital for small businesses or something similar.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exploration is needed on the dataset.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1c49fe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d1c49fe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487f3dd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487f3dd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1a85a0a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a1a85a0a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regarding the conclusion will be answered by Cordell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Appropriately pricing the loans →</a:t>
            </a:r>
            <a:r>
              <a:rPr lang="en"/>
              <a:t> interest rate for the loan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scale → not necessarily all features need to be related (i.e. low-income, high loan amount, but high fico and low dti)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make sense to not give out loans because they do not meet all the criterias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1a85a0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a1a85a0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1a85a0a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1a85a0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Cordell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1a85a0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a1a85a0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Cordell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1a85a0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a1a85a0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Darker boxes indicate the ones we deemed were </a:t>
            </a:r>
            <a:r>
              <a:rPr lang="en"/>
              <a:t>more</a:t>
            </a:r>
            <a:r>
              <a:rPr lang="en"/>
              <a:t> impactful.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1a85a0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1a85a0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1a85a0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1a85a0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210baf2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a210baf2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1a85a0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1a85a0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210baf20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210baf20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Lending Club Loan Default Rates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3"/>
            <a:ext cx="82221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Lujain Alqassar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Cordell Williams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Deniz Ipek Ozakyol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Sihoon (Daniel) Yu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Yongxian (Caroline) Lun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150" y="2256975"/>
            <a:ext cx="3911224" cy="21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FICO Score and Default Rate</a:t>
            </a:r>
            <a:endParaRPr/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175025" y="900125"/>
            <a:ext cx="40041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credit rating to determine FICO </a:t>
            </a:r>
            <a:r>
              <a:rPr lang="en"/>
              <a:t>rating</a:t>
            </a:r>
            <a:r>
              <a:rPr lang="en"/>
              <a:t> from credit score.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surprisingly, loan borrowers with ‘Very Good’ and ‘Exceptional’ credit scores have less than 10% chance of defaulting.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‘Fair’ and ‘Good’ ratings have over 15% of defaulting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125" y="1171968"/>
            <a:ext cx="4868451" cy="359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Debt-to-Income Ratio and Default Rate</a:t>
            </a:r>
            <a:endParaRPr/>
          </a:p>
        </p:txBody>
      </p:sp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5089925" y="942975"/>
            <a:ext cx="3964800" cy="4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rate increases with higher debt-to-income ratios.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DTI &lt;15% → Default rate of 13%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DTI 30-35% → Default rate of 23%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Surprisingly</a:t>
            </a:r>
            <a:r>
              <a:rPr lang="en"/>
              <a:t>, default rate decreases slightly for those with over 35% DTI ratio.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975"/>
            <a:ext cx="5089925" cy="3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 Machine Learning Model → Will the loan borrower default or not?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33919" r="0" t="0"/>
          <a:stretch/>
        </p:blipFill>
        <p:spPr>
          <a:xfrm>
            <a:off x="4043450" y="768970"/>
            <a:ext cx="4740898" cy="204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364325" y="636975"/>
            <a:ext cx="3471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Classification Model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Labels: “Current”, “Default”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Features: FICO, DTI, income group, loan amount, amortization, application type, loan purpose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ROC AUC: 64.91%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At threshold of 10.32%, model predicts default rate of 85.8% (16.5% actual) with 94% true-positives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462" y="2935375"/>
            <a:ext cx="4740876" cy="210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326850" y="2739425"/>
            <a:ext cx="34719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Classification Model 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abels: “Current”, “Default”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Features: FICO, DTI,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annual income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loan amount, amortization, application type, loan purpose,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state, delinquent_2yrs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Removed incomes &gt; $500K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ROC AUC: 66.76%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At threshold of 10.32%, model predicts default rate of 85.27% (16.5% actual) with 94.2% true-positives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265500" y="2201100"/>
            <a:ext cx="40452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6"/>
          <p:cNvSpPr txBox="1"/>
          <p:nvPr>
            <p:ph idx="2" type="body"/>
          </p:nvPr>
        </p:nvSpPr>
        <p:spPr>
          <a:xfrm>
            <a:off x="4982775" y="2777000"/>
            <a:ext cx="3837000" cy="23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5">
                <a:solidFill>
                  <a:srgbClr val="FFFFFE"/>
                </a:solidFill>
              </a:rPr>
              <a:t>Based upon our data analysis, we would recommend that Lending Club either not provide funding for the the riskiest of loans (such as borrowers with low-FICOs, low-income, high-DTI, high-loan amounts), or appropriately price the loans based on a multi-dimensional scale.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6968" l="0" r="19041" t="0"/>
          <a:stretch/>
        </p:blipFill>
        <p:spPr>
          <a:xfrm>
            <a:off x="5136325" y="84625"/>
            <a:ext cx="3220900" cy="26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1145250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08900" y="883050"/>
            <a:ext cx="83262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Lending Club (LC) is a firm that offers members a broad range of financial instruments to achieve their goals. 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primary LC products are personal loans that range from $500 to $40,000. 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dataset is a sample of 780k peer-to-peer personal loans between 2013 and 2020.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Exploring loan distribution and how different loan and borrower characteristics impact the likelihood of default on a personal loan.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2872575"/>
            <a:ext cx="9144000" cy="60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Dataset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761" l="0" r="0" t="2996"/>
          <a:stretch/>
        </p:blipFill>
        <p:spPr>
          <a:xfrm>
            <a:off x="98250" y="2437100"/>
            <a:ext cx="4400200" cy="25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20886" t="11386"/>
          <a:stretch/>
        </p:blipFill>
        <p:spPr>
          <a:xfrm>
            <a:off x="362675" y="921925"/>
            <a:ext cx="1537378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0" l="0" r="0" t="2780"/>
          <a:stretch/>
        </p:blipFill>
        <p:spPr>
          <a:xfrm>
            <a:off x="6952650" y="2811350"/>
            <a:ext cx="2082376" cy="20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375" y="2811341"/>
            <a:ext cx="2082350" cy="203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7">
            <a:alphaModFix/>
          </a:blip>
          <a:srcRect b="22230" l="2319" r="2992" t="3569"/>
          <a:stretch/>
        </p:blipFill>
        <p:spPr>
          <a:xfrm>
            <a:off x="7008025" y="823950"/>
            <a:ext cx="1971675" cy="18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0625" y="823950"/>
            <a:ext cx="2145225" cy="18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9">
            <a:alphaModFix/>
          </a:blip>
          <a:srcRect b="6805" l="0" r="2400" t="13785"/>
          <a:stretch/>
        </p:blipFill>
        <p:spPr>
          <a:xfrm>
            <a:off x="2151850" y="921925"/>
            <a:ext cx="1537375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9982" y="1581900"/>
            <a:ext cx="1290711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11">
            <a:alphaModFix/>
          </a:blip>
          <a:srcRect b="12622" l="0" r="0" t="14623"/>
          <a:stretch/>
        </p:blipFill>
        <p:spPr>
          <a:xfrm>
            <a:off x="362675" y="1581900"/>
            <a:ext cx="1537375" cy="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3222175" y="2380350"/>
            <a:ext cx="2249700" cy="1059600"/>
          </a:xfrm>
          <a:prstGeom prst="rect">
            <a:avLst/>
          </a:prstGeom>
          <a:gradFill>
            <a:gsLst>
              <a:gs pos="0">
                <a:srgbClr val="81AEF8"/>
              </a:gs>
              <a:gs pos="100000">
                <a:srgbClr val="1663D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Variables We Evaluate</a:t>
            </a:r>
            <a:r>
              <a:rPr lang="en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" name="Google Shape;96;p16"/>
          <p:cNvCxnSpPr/>
          <p:nvPr/>
        </p:nvCxnSpPr>
        <p:spPr>
          <a:xfrm rot="10800000">
            <a:off x="2288875" y="1834925"/>
            <a:ext cx="933300" cy="552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 rot="10800000">
            <a:off x="5136650" y="1611275"/>
            <a:ext cx="4200" cy="780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/>
          <p:nvPr/>
        </p:nvCxnSpPr>
        <p:spPr>
          <a:xfrm flipH="1" rot="10800000">
            <a:off x="5471875" y="1915775"/>
            <a:ext cx="1031700" cy="464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 flipH="1">
            <a:off x="2194675" y="2945675"/>
            <a:ext cx="1027500" cy="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 flipH="1">
            <a:off x="3748700" y="3439950"/>
            <a:ext cx="2100" cy="818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5448775" y="2943275"/>
            <a:ext cx="1077900" cy="11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 flipH="1">
            <a:off x="2302675" y="3439950"/>
            <a:ext cx="905700" cy="586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5448775" y="3439950"/>
            <a:ext cx="947100" cy="643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1124925" y="4083450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Home Ownership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999875" y="2618425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52200" y="4258650"/>
            <a:ext cx="1136400" cy="673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Employment Length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526675" y="4083450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Borrower Count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616275" y="2612525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DTI Ratio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124925" y="1242575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Loan Purpose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616275" y="1334200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FICO Rating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 flipH="1">
            <a:off x="5137688" y="3439950"/>
            <a:ext cx="2100" cy="818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4572000" y="4258650"/>
            <a:ext cx="11823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Amortization Period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3747650" y="1611275"/>
            <a:ext cx="4200" cy="780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3210800" y="888450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Loan Amount Range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599800" y="888450"/>
            <a:ext cx="1077900" cy="673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Income Group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Interest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Amortization Period &amp; Borrower Count and Default Rate</a:t>
            </a:r>
            <a:endParaRPr/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471900" y="3819675"/>
            <a:ext cx="3999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Amortization Period: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Loan borrowers who have an amortization period of 60 months are more likely to default than those of 36 months.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60 months → 25%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36 months → 15% </a:t>
            </a:r>
            <a:endParaRPr sz="1000"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910513" y="908754"/>
            <a:ext cx="3999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Borrower Count:</a:t>
            </a:r>
            <a:endParaRPr sz="16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Individual borrowers default more than joint borrowers.</a:t>
            </a:r>
            <a:endParaRPr sz="16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Individual → 16%</a:t>
            </a:r>
            <a:endParaRPr sz="16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Joint → 12.5%</a:t>
            </a:r>
            <a:endParaRPr sz="16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69825"/>
            <a:ext cx="4495250" cy="30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771450"/>
            <a:ext cx="4495241" cy="30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Group and Default Distribution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058050" y="954800"/>
            <a:ext cx="3948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From all loans that defaulted, 34.5% were moderate income, 34.1% were low income, and 31.4% were high income.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5058038" y="232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{97FC065D-C850-4D43-8FE5-E2F47009D7AA}</a:tableStyleId>
              </a:tblPr>
              <a:tblGrid>
                <a:gridCol w="1892350"/>
                <a:gridCol w="1907125"/>
              </a:tblGrid>
              <a:tr h="43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Income Group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Total Counts (Thousands)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A. Low Income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231.754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B. Moderate Income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260.505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C. High Income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292.864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D. No Income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0.339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036775"/>
            <a:ext cx="4708624" cy="3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Group and Default Rate</a:t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4856588" y="1113749"/>
            <a:ext cx="40041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lower the income, the higher the default rate.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to Interest Rate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50751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{97FC065D-C850-4D43-8FE5-E2F47009D7AA}</a:tableStyleId>
              </a:tblPr>
              <a:tblGrid>
                <a:gridCol w="1860400"/>
                <a:gridCol w="1841175"/>
              </a:tblGrid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Income Group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Average Interest Rate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A. Low Income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0.1477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B. Moderate Income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0.1451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C. High Income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0.1383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D. No Income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0.156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" y="1590387"/>
            <a:ext cx="4912624" cy="291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Characteristics of Loan Amount Range  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20575" y="3309050"/>
            <a:ext cx="66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712425" y="940125"/>
            <a:ext cx="312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Loan amount ranging from $8,000 to $15,500 is the most popular personal loan.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 flipH="1" rot="10800000">
            <a:off x="36750" y="2617150"/>
            <a:ext cx="9070500" cy="6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/>
        </p:nvSpPr>
        <p:spPr>
          <a:xfrm>
            <a:off x="220575" y="3709250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Loan Amount       Interest Rate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689225" y="3594050"/>
            <a:ext cx="3252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401775" y="3594050"/>
            <a:ext cx="3252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817487"/>
            <a:ext cx="5675675" cy="160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0" y="2770875"/>
            <a:ext cx="4910749" cy="22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 and Default Rate 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517463" y="1247275"/>
            <a:ext cx="310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larger the amount of loan lended out , the higher the risks will be for the borrower to default on their account.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340850" y="3378700"/>
            <a:ext cx="66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340850" y="3778900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Loan Amount       Default Rate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855950" y="3663700"/>
            <a:ext cx="3252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522050" y="3663700"/>
            <a:ext cx="3252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" y="976725"/>
            <a:ext cx="5012350" cy="37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