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771ab0c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771ab0c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Remove variables and observations because of blanks; sector(categorical)</a:t>
            </a:r>
            <a:endParaRPr/>
          </a:p>
          <a:p>
            <a:pPr indent="0" lvl="0" marL="0" rtl="0" algn="l">
              <a:spcBef>
                <a:spcPts val="0"/>
              </a:spcBef>
              <a:spcAft>
                <a:spcPts val="0"/>
              </a:spcAft>
              <a:buNone/>
            </a:pPr>
            <a:r>
              <a:rPr lang="en"/>
              <a:t>Y variables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771ab0c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771ab0c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a:p>
            <a:pPr indent="0" lvl="0" marL="0" rtl="0" algn="l">
              <a:spcBef>
                <a:spcPts val="0"/>
              </a:spcBef>
              <a:spcAft>
                <a:spcPts val="0"/>
              </a:spcAft>
              <a:buNone/>
            </a:pPr>
            <a:r>
              <a:rPr lang="en"/>
              <a:t>Negative:</a:t>
            </a:r>
            <a:r>
              <a:rPr lang="en" sz="1200">
                <a:solidFill>
                  <a:srgbClr val="202124"/>
                </a:solidFill>
                <a:highlight>
                  <a:srgbClr val="FFFFFF"/>
                </a:highlight>
                <a:latin typeface="Roboto"/>
                <a:ea typeface="Roboto"/>
                <a:cs typeface="Roboto"/>
                <a:sym typeface="Roboto"/>
              </a:rPr>
              <a:t>The </a:t>
            </a:r>
            <a:r>
              <a:rPr b="1" lang="en" sz="1200">
                <a:solidFill>
                  <a:srgbClr val="202124"/>
                </a:solidFill>
                <a:highlight>
                  <a:srgbClr val="FFFFFF"/>
                </a:highlight>
                <a:latin typeface="Roboto"/>
                <a:ea typeface="Roboto"/>
                <a:cs typeface="Roboto"/>
                <a:sym typeface="Roboto"/>
              </a:rPr>
              <a:t>negative R</a:t>
            </a:r>
            <a:r>
              <a:rPr lang="en" sz="1200">
                <a:solidFill>
                  <a:srgbClr val="202124"/>
                </a:solidFill>
                <a:highlight>
                  <a:srgbClr val="FFFFFF"/>
                </a:highlight>
                <a:latin typeface="Roboto"/>
                <a:ea typeface="Roboto"/>
                <a:cs typeface="Roboto"/>
                <a:sym typeface="Roboto"/>
              </a:rPr>
              <a:t>-</a:t>
            </a:r>
            <a:r>
              <a:rPr b="1" lang="en" sz="1200">
                <a:solidFill>
                  <a:srgbClr val="202124"/>
                </a:solidFill>
                <a:highlight>
                  <a:srgbClr val="FFFFFF"/>
                </a:highlight>
                <a:latin typeface="Roboto"/>
                <a:ea typeface="Roboto"/>
                <a:cs typeface="Roboto"/>
                <a:sym typeface="Roboto"/>
              </a:rPr>
              <a:t>squared</a:t>
            </a:r>
            <a:r>
              <a:rPr lang="en" sz="1200">
                <a:solidFill>
                  <a:srgbClr val="202124"/>
                </a:solidFill>
                <a:highlight>
                  <a:srgbClr val="FFFFFF"/>
                </a:highlight>
                <a:latin typeface="Roboto"/>
                <a:ea typeface="Roboto"/>
                <a:cs typeface="Roboto"/>
                <a:sym typeface="Roboto"/>
              </a:rPr>
              <a:t> value </a:t>
            </a:r>
            <a:r>
              <a:rPr b="1" lang="en" sz="1200">
                <a:solidFill>
                  <a:srgbClr val="202124"/>
                </a:solidFill>
                <a:highlight>
                  <a:srgbClr val="FFFFFF"/>
                </a:highlight>
                <a:latin typeface="Roboto"/>
                <a:ea typeface="Roboto"/>
                <a:cs typeface="Roboto"/>
                <a:sym typeface="Roboto"/>
              </a:rPr>
              <a:t>means</a:t>
            </a:r>
            <a:r>
              <a:rPr lang="en" sz="1200">
                <a:solidFill>
                  <a:srgbClr val="202124"/>
                </a:solidFill>
                <a:highlight>
                  <a:srgbClr val="FFFFFF"/>
                </a:highlight>
                <a:latin typeface="Roboto"/>
                <a:ea typeface="Roboto"/>
                <a:cs typeface="Roboto"/>
                <a:sym typeface="Roboto"/>
              </a:rPr>
              <a:t> that your prediction tends to be less accurate that the average value of the data set over time.</a:t>
            </a:r>
            <a:endParaRPr sz="950">
              <a:solidFill>
                <a:srgbClr val="24272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242729"/>
                </a:solidFill>
                <a:highlight>
                  <a:srgbClr val="FFFFFF"/>
                </a:highlight>
              </a:rPr>
              <a:t>R2 compares the fit of the chosen model with that of a horizontal straight line (the null hypothesis). If</a:t>
            </a:r>
            <a:r>
              <a:rPr lang="en" sz="1150">
                <a:solidFill>
                  <a:schemeClr val="accent3"/>
                </a:solidFill>
                <a:highlight>
                  <a:srgbClr val="FFFFFF"/>
                </a:highlight>
              </a:rPr>
              <a:t> the chosen model fits worse than a horizontal line, then </a:t>
            </a:r>
            <a:endParaRPr sz="950">
              <a:solidFill>
                <a:schemeClr val="accent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242729"/>
                </a:solidFill>
                <a:highlight>
                  <a:srgbClr val="FFFFFF"/>
                </a:highlight>
              </a:rPr>
              <a:t>R2 is negative. Note that R2 is not always the square of anything, so it can have a negative value without violating any rules of math. </a:t>
            </a:r>
            <a:endParaRPr sz="1350">
              <a:solidFill>
                <a:srgbClr val="242729"/>
              </a:solidFill>
              <a:highlight>
                <a:srgbClr val="FFFFFF"/>
              </a:highlight>
            </a:endParaRPr>
          </a:p>
          <a:p>
            <a:pPr indent="0" lvl="0" marL="0" rtl="0" algn="l">
              <a:lnSpc>
                <a:spcPct val="115000"/>
              </a:lnSpc>
              <a:spcBef>
                <a:spcPts val="0"/>
              </a:spcBef>
              <a:spcAft>
                <a:spcPts val="0"/>
              </a:spcAft>
              <a:buNone/>
            </a:pPr>
            <a:r>
              <a:rPr lang="en" sz="1150">
                <a:solidFill>
                  <a:srgbClr val="242729"/>
                </a:solidFill>
                <a:highlight>
                  <a:srgbClr val="FFFFFF"/>
                </a:highlight>
              </a:rPr>
              <a:t>R2 is negative only when the chosen model does not follow the trend of the data, so fits worse than a horizontal line.</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Random Forest</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6e5bffa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6e5bffa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MSE: Extremely large(100,000), decreases dramatically as lambda increases(most predictors are bad)</a:t>
            </a:r>
            <a:endParaRPr/>
          </a:p>
          <a:p>
            <a:pPr indent="0" lvl="0" marL="0" rtl="0" algn="l">
              <a:spcBef>
                <a:spcPts val="0"/>
              </a:spcBef>
              <a:spcAft>
                <a:spcPts val="0"/>
              </a:spcAft>
              <a:buNone/>
            </a:pPr>
            <a:r>
              <a:rPr lang="en"/>
              <a:t>Time:Ridge: the fastest </a:t>
            </a:r>
            <a:endParaRPr/>
          </a:p>
          <a:p>
            <a:pPr indent="0" lvl="0" marL="0" rtl="0" algn="l">
              <a:spcBef>
                <a:spcPts val="0"/>
              </a:spcBef>
              <a:spcAft>
                <a:spcPts val="0"/>
              </a:spcAft>
              <a:buNone/>
            </a:pPr>
            <a:r>
              <a:rPr lang="en"/>
              <a:t>Lasso is the slowest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6e5bffa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6e5bffa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 are not so different from the train results</a:t>
            </a:r>
            <a:endParaRPr/>
          </a:p>
          <a:p>
            <a:pPr indent="0" lvl="0" marL="0" rtl="0" algn="l">
              <a:spcBef>
                <a:spcPts val="0"/>
              </a:spcBef>
              <a:spcAft>
                <a:spcPts val="0"/>
              </a:spcAft>
              <a:buNone/>
            </a:pPr>
            <a:r>
              <a:rPr lang="en"/>
              <a:t>Medium: around 0; quartiles:(-50,50); extremes(-100,100)</a:t>
            </a:r>
            <a:endParaRPr/>
          </a:p>
          <a:p>
            <a:pPr indent="0" lvl="0" marL="0" rtl="0" algn="l">
              <a:spcBef>
                <a:spcPts val="0"/>
              </a:spcBef>
              <a:spcAft>
                <a:spcPts val="0"/>
              </a:spcAft>
              <a:buNone/>
            </a:pPr>
            <a:r>
              <a:rPr lang="en"/>
              <a:t>Zoom in, Elastic net and Lasso work slightly better;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6e5bffa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6e5bffa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time to fit the models and the 90% confidence interval for R^2 over 100 samples, it seems other than the random forest, which took by far the longest to fit and had the best results based on the 90% R^2 Confidence interval, the quicker the model took to run, the greater the </a:t>
            </a:r>
            <a:r>
              <a:rPr lang="en"/>
              <a:t>predictive</a:t>
            </a:r>
            <a:r>
              <a:rPr lang="en"/>
              <a:t> performance of that regression type. For instance the lasso model took the quickest to run over the entire data set and had the greatest predictive performance other than the random forest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6e5bffa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6e5bffa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random forest the most important factors are net income per share, return on tangible assets and 3 yr revenue growth per </a:t>
            </a:r>
            <a:endParaRPr/>
          </a:p>
          <a:p>
            <a:pPr indent="0" lvl="0" marL="0" rtl="0" algn="l">
              <a:spcBef>
                <a:spcPts val="0"/>
              </a:spcBef>
              <a:spcAft>
                <a:spcPts val="0"/>
              </a:spcAft>
              <a:buNone/>
            </a:pPr>
            <a:r>
              <a:rPr lang="en"/>
              <a:t>share </a:t>
            </a:r>
            <a:endParaRPr/>
          </a:p>
          <a:p>
            <a:pPr indent="0" lvl="0" marL="0" rtl="0" algn="l">
              <a:spcBef>
                <a:spcPts val="0"/>
              </a:spcBef>
              <a:spcAft>
                <a:spcPts val="0"/>
              </a:spcAft>
              <a:buNone/>
            </a:pPr>
            <a:r>
              <a:rPr lang="en"/>
              <a:t>For the ridge </a:t>
            </a:r>
            <a:r>
              <a:rPr lang="en"/>
              <a:t>dividend yield, debt ratio and debt to assets were the top 3, the least important were capex per share, capex to depreciation and operating cash flow sales ratio </a:t>
            </a:r>
            <a:endParaRPr/>
          </a:p>
          <a:p>
            <a:pPr indent="0" lvl="0" marL="0" rtl="0" algn="l">
              <a:spcBef>
                <a:spcPts val="0"/>
              </a:spcBef>
              <a:spcAft>
                <a:spcPts val="0"/>
              </a:spcAft>
              <a:buNone/>
            </a:pPr>
            <a:r>
              <a:rPr lang="en"/>
              <a:t>For the lasso, divident yield, debt ratio and debt to assets were also top 3, same least important</a:t>
            </a:r>
            <a:endParaRPr/>
          </a:p>
          <a:p>
            <a:pPr indent="0" lvl="0" marL="0" rtl="0" algn="l">
              <a:spcBef>
                <a:spcPts val="0"/>
              </a:spcBef>
              <a:spcAft>
                <a:spcPts val="0"/>
              </a:spcAft>
              <a:buNone/>
            </a:pPr>
            <a:r>
              <a:rPr lang="en"/>
              <a:t>For the elastic net, intangibles to total assets, asset turnover and debt ratio were top, only 6 features had any value, none were negative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e5bffa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6e5bffa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did not have much predictive ability our variables. One reason we believe this may be the case is because our dependent variable was a change in the stock price over the course of a year, while many of our independent variables were stagnant numbers that were recorded at the end of the given year. It may have improved if we had the change in these numbers rather than the isolated statistics. Either way, we learned a lot going through this process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96000"/>
          </a:blip>
          <a:stretch>
            <a:fillRect/>
          </a:stretch>
        </p:blipFill>
        <p:spPr>
          <a:xfrm>
            <a:off x="0" y="0"/>
            <a:ext cx="9144000" cy="5143501"/>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2018 </a:t>
            </a:r>
            <a:r>
              <a:rPr lang="en">
                <a:solidFill>
                  <a:schemeClr val="lt1"/>
                </a:solidFill>
              </a:rPr>
              <a:t>Stock Market Data </a:t>
            </a:r>
            <a:endParaRPr>
              <a:solidFill>
                <a:schemeClr val="lt1"/>
              </a:solidFill>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By: Bingxuan Hu and Adam Stein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96000"/>
          </a:blip>
          <a:stretch>
            <a:fillRect/>
          </a:stretch>
        </p:blipFill>
        <p:spPr>
          <a:xfrm>
            <a:off x="-90649" y="0"/>
            <a:ext cx="9234650" cy="5143500"/>
          </a:xfrm>
          <a:prstGeom prst="rect">
            <a:avLst/>
          </a:prstGeom>
          <a:noFill/>
          <a:ln>
            <a:noFill/>
          </a:ln>
          <a:effectLst>
            <a:outerShdw blurRad="1428750" rotWithShape="0" algn="bl" dist="952500">
              <a:srgbClr val="FFF2CC">
                <a:alpha val="0"/>
              </a:srgbClr>
            </a:outerShdw>
          </a:effectLst>
        </p:spPr>
      </p:pic>
      <p:sp>
        <p:nvSpPr>
          <p:cNvPr id="62" name="Google Shape;62;p14"/>
          <p:cNvSpPr txBox="1"/>
          <p:nvPr>
            <p:ph idx="1" type="body"/>
          </p:nvPr>
        </p:nvSpPr>
        <p:spPr>
          <a:xfrm>
            <a:off x="669050" y="445200"/>
            <a:ext cx="7998000" cy="4253100"/>
          </a:xfrm>
          <a:prstGeom prst="rect">
            <a:avLst/>
          </a:prstGeom>
          <a:solidFill>
            <a:schemeClr val="dk1"/>
          </a:solidFill>
          <a:effectLst>
            <a:outerShdw blurRad="57150" rotWithShape="0" algn="bl" dir="5400000" dist="19050">
              <a:srgbClr val="000000">
                <a:alpha val="1000"/>
              </a:srgbClr>
            </a:outerShdw>
          </a:effectLst>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500">
                <a:solidFill>
                  <a:srgbClr val="FFF2CC"/>
                </a:solidFill>
              </a:rPr>
              <a:t>                         </a:t>
            </a:r>
            <a:r>
              <a:rPr lang="en" sz="2500">
                <a:solidFill>
                  <a:srgbClr val="FFF2CC"/>
                </a:solidFill>
              </a:rPr>
              <a:t>Description of the Data</a:t>
            </a:r>
            <a:endParaRPr sz="2500">
              <a:solidFill>
                <a:srgbClr val="FFF2CC"/>
              </a:solidFill>
            </a:endParaRPr>
          </a:p>
          <a:p>
            <a:pPr indent="-355600" lvl="0" marL="457200" rtl="0" algn="l">
              <a:lnSpc>
                <a:spcPct val="105000"/>
              </a:lnSpc>
              <a:spcBef>
                <a:spcPts val="1200"/>
              </a:spcBef>
              <a:spcAft>
                <a:spcPts val="0"/>
              </a:spcAft>
              <a:buClr>
                <a:srgbClr val="FFF2CC"/>
              </a:buClr>
              <a:buSzPts val="2000"/>
              <a:buChar char="●"/>
            </a:pPr>
            <a:r>
              <a:rPr lang="en" sz="2000">
                <a:solidFill>
                  <a:srgbClr val="FFF2CC"/>
                </a:solidFill>
              </a:rPr>
              <a:t>Our dataset includes 215 predictor variables from 2477 different stock tickers</a:t>
            </a:r>
            <a:endParaRPr sz="2000">
              <a:solidFill>
                <a:srgbClr val="FFF2CC"/>
              </a:solidFill>
            </a:endParaRPr>
          </a:p>
          <a:p>
            <a:pPr indent="-355600" lvl="0" marL="457200" rtl="0" algn="l">
              <a:lnSpc>
                <a:spcPct val="105000"/>
              </a:lnSpc>
              <a:spcBef>
                <a:spcPts val="0"/>
              </a:spcBef>
              <a:spcAft>
                <a:spcPts val="0"/>
              </a:spcAft>
              <a:buClr>
                <a:srgbClr val="FFF2CC"/>
              </a:buClr>
              <a:buSzPts val="2000"/>
              <a:buChar char="●"/>
            </a:pPr>
            <a:r>
              <a:rPr lang="en" sz="2000">
                <a:solidFill>
                  <a:srgbClr val="FFF2CC"/>
                </a:solidFill>
              </a:rPr>
              <a:t>We removed many 72 variables from the dataset, some because they were categorical and some because there were many blanks in the dataset</a:t>
            </a:r>
            <a:endParaRPr sz="2000">
              <a:solidFill>
                <a:srgbClr val="FFF2CC"/>
              </a:solidFill>
            </a:endParaRPr>
          </a:p>
          <a:p>
            <a:pPr indent="-355600" lvl="0" marL="457200" rtl="0" algn="l">
              <a:lnSpc>
                <a:spcPct val="105000"/>
              </a:lnSpc>
              <a:spcBef>
                <a:spcPts val="0"/>
              </a:spcBef>
              <a:spcAft>
                <a:spcPts val="0"/>
              </a:spcAft>
              <a:buClr>
                <a:srgbClr val="FFF2CC"/>
              </a:buClr>
              <a:buSzPts val="2000"/>
              <a:buChar char="●"/>
            </a:pPr>
            <a:r>
              <a:rPr lang="en" sz="2000">
                <a:solidFill>
                  <a:srgbClr val="FFF2CC"/>
                </a:solidFill>
              </a:rPr>
              <a:t>We removed 1915 stock tickers because they had many blanks in them </a:t>
            </a:r>
            <a:endParaRPr sz="2000">
              <a:solidFill>
                <a:srgbClr val="FFF2CC"/>
              </a:solidFill>
            </a:endParaRPr>
          </a:p>
          <a:p>
            <a:pPr indent="-355600" lvl="0" marL="457200" rtl="0" algn="l">
              <a:lnSpc>
                <a:spcPct val="105000"/>
              </a:lnSpc>
              <a:spcBef>
                <a:spcPts val="0"/>
              </a:spcBef>
              <a:spcAft>
                <a:spcPts val="0"/>
              </a:spcAft>
              <a:buClr>
                <a:srgbClr val="FFF2CC"/>
              </a:buClr>
              <a:buSzPts val="2000"/>
              <a:buChar char="●"/>
            </a:pPr>
            <a:r>
              <a:rPr lang="en" sz="2000">
                <a:solidFill>
                  <a:srgbClr val="FFF2CC"/>
                </a:solidFill>
              </a:rPr>
              <a:t>The response variable chosen is Price Var, which is the percent the stock increased or decreased during the year 2018 </a:t>
            </a:r>
            <a:endParaRPr sz="2000">
              <a:solidFill>
                <a:srgbClr val="FFF2CC"/>
              </a:solidFill>
            </a:endParaRPr>
          </a:p>
          <a:p>
            <a:pPr indent="-355600" lvl="0" marL="457200" rtl="0" algn="l">
              <a:lnSpc>
                <a:spcPct val="105000"/>
              </a:lnSpc>
              <a:spcBef>
                <a:spcPts val="0"/>
              </a:spcBef>
              <a:spcAft>
                <a:spcPts val="0"/>
              </a:spcAft>
              <a:buClr>
                <a:srgbClr val="FFF2CC"/>
              </a:buClr>
              <a:buSzPts val="2000"/>
              <a:buChar char="●"/>
            </a:pPr>
            <a:r>
              <a:rPr lang="en" sz="2000">
                <a:solidFill>
                  <a:srgbClr val="FFF2CC"/>
                </a:solidFill>
              </a:rPr>
              <a:t>Some examples of predictor variables are Price to Earnings Ratio, Cash Per Share, Debt, Operating Costs etc. </a:t>
            </a:r>
            <a:endParaRPr sz="2000">
              <a:solidFill>
                <a:srgbClr val="FFF2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nvSpPr>
        <p:spPr>
          <a:xfrm>
            <a:off x="125313" y="1283325"/>
            <a:ext cx="16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Lasso</a:t>
            </a:r>
            <a:endParaRPr/>
          </a:p>
        </p:txBody>
      </p:sp>
      <p:sp>
        <p:nvSpPr>
          <p:cNvPr id="68" name="Google Shape;68;p15"/>
          <p:cNvSpPr txBox="1"/>
          <p:nvPr/>
        </p:nvSpPr>
        <p:spPr>
          <a:xfrm>
            <a:off x="7823663" y="1683525"/>
            <a:ext cx="8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Ridge</a:t>
            </a:r>
            <a:endParaRPr/>
          </a:p>
        </p:txBody>
      </p:sp>
      <p:sp>
        <p:nvSpPr>
          <p:cNvPr id="69" name="Google Shape;69;p15"/>
          <p:cNvSpPr txBox="1"/>
          <p:nvPr/>
        </p:nvSpPr>
        <p:spPr>
          <a:xfrm>
            <a:off x="210813" y="3275625"/>
            <a:ext cx="14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Elastic </a:t>
            </a:r>
            <a:endParaRPr/>
          </a:p>
          <a:p>
            <a:pPr indent="0" lvl="0" marL="0" rtl="0" algn="l">
              <a:spcBef>
                <a:spcPts val="0"/>
              </a:spcBef>
              <a:spcAft>
                <a:spcPts val="0"/>
              </a:spcAft>
              <a:buNone/>
            </a:pPr>
            <a:r>
              <a:rPr lang="en"/>
              <a:t>Net</a:t>
            </a:r>
            <a:endParaRPr/>
          </a:p>
        </p:txBody>
      </p:sp>
      <p:sp>
        <p:nvSpPr>
          <p:cNvPr id="70" name="Google Shape;70;p15"/>
          <p:cNvSpPr txBox="1"/>
          <p:nvPr/>
        </p:nvSpPr>
        <p:spPr>
          <a:xfrm>
            <a:off x="7957338" y="3409050"/>
            <a:ext cx="14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a:t>
            </a:r>
            <a:endParaRPr/>
          </a:p>
          <a:p>
            <a:pPr indent="0" lvl="0" marL="0" rtl="0" algn="l">
              <a:spcBef>
                <a:spcPts val="0"/>
              </a:spcBef>
              <a:spcAft>
                <a:spcPts val="0"/>
              </a:spcAft>
              <a:buNone/>
            </a:pPr>
            <a:r>
              <a:rPr lang="en"/>
              <a:t>Forest</a:t>
            </a:r>
            <a:endParaRPr/>
          </a:p>
        </p:txBody>
      </p:sp>
      <p:sp>
        <p:nvSpPr>
          <p:cNvPr id="71" name="Google Shape;71;p15"/>
          <p:cNvSpPr txBox="1"/>
          <p:nvPr>
            <p:ph type="title"/>
          </p:nvPr>
        </p:nvSpPr>
        <p:spPr>
          <a:xfrm>
            <a:off x="1067675" y="93400"/>
            <a:ext cx="7200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20"/>
              <a:t>Boxplots for R^2 Testing and Training</a:t>
            </a:r>
            <a:endParaRPr sz="2420"/>
          </a:p>
        </p:txBody>
      </p:sp>
      <p:pic>
        <p:nvPicPr>
          <p:cNvPr id="72" name="Google Shape;72;p15"/>
          <p:cNvPicPr preferRelativeResize="0"/>
          <p:nvPr/>
        </p:nvPicPr>
        <p:blipFill>
          <a:blip r:embed="rId3">
            <a:alphaModFix/>
          </a:blip>
          <a:stretch>
            <a:fillRect/>
          </a:stretch>
        </p:blipFill>
        <p:spPr>
          <a:xfrm>
            <a:off x="1281975" y="778725"/>
            <a:ext cx="2505456" cy="2053726"/>
          </a:xfrm>
          <a:prstGeom prst="rect">
            <a:avLst/>
          </a:prstGeom>
          <a:noFill/>
          <a:ln>
            <a:noFill/>
          </a:ln>
        </p:spPr>
      </p:pic>
      <p:pic>
        <p:nvPicPr>
          <p:cNvPr id="73" name="Google Shape;73;p15"/>
          <p:cNvPicPr preferRelativeResize="0"/>
          <p:nvPr/>
        </p:nvPicPr>
        <p:blipFill>
          <a:blip r:embed="rId4">
            <a:alphaModFix/>
          </a:blip>
          <a:stretch>
            <a:fillRect/>
          </a:stretch>
        </p:blipFill>
        <p:spPr>
          <a:xfrm>
            <a:off x="5176324" y="802900"/>
            <a:ext cx="2523744" cy="2053725"/>
          </a:xfrm>
          <a:prstGeom prst="rect">
            <a:avLst/>
          </a:prstGeom>
          <a:noFill/>
          <a:ln>
            <a:noFill/>
          </a:ln>
        </p:spPr>
      </p:pic>
      <p:pic>
        <p:nvPicPr>
          <p:cNvPr id="74" name="Google Shape;74;p15"/>
          <p:cNvPicPr preferRelativeResize="0"/>
          <p:nvPr/>
        </p:nvPicPr>
        <p:blipFill>
          <a:blip r:embed="rId5">
            <a:alphaModFix/>
          </a:blip>
          <a:stretch>
            <a:fillRect/>
          </a:stretch>
        </p:blipFill>
        <p:spPr>
          <a:xfrm>
            <a:off x="1299021" y="2945063"/>
            <a:ext cx="2505456" cy="2055969"/>
          </a:xfrm>
          <a:prstGeom prst="rect">
            <a:avLst/>
          </a:prstGeom>
          <a:noFill/>
          <a:ln>
            <a:noFill/>
          </a:ln>
        </p:spPr>
      </p:pic>
      <p:pic>
        <p:nvPicPr>
          <p:cNvPr id="75" name="Google Shape;75;p15"/>
          <p:cNvPicPr preferRelativeResize="0"/>
          <p:nvPr/>
        </p:nvPicPr>
        <p:blipFill>
          <a:blip r:embed="rId6">
            <a:alphaModFix/>
          </a:blip>
          <a:stretch>
            <a:fillRect/>
          </a:stretch>
        </p:blipFill>
        <p:spPr>
          <a:xfrm>
            <a:off x="5252517" y="2993413"/>
            <a:ext cx="2492565" cy="2011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304125" y="103725"/>
            <a:ext cx="266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10-Fold Curves</a:t>
            </a:r>
            <a:endParaRPr b="1"/>
          </a:p>
        </p:txBody>
      </p:sp>
      <p:sp>
        <p:nvSpPr>
          <p:cNvPr id="81" name="Google Shape;81;p16"/>
          <p:cNvSpPr txBox="1"/>
          <p:nvPr>
            <p:ph type="title"/>
          </p:nvPr>
        </p:nvSpPr>
        <p:spPr>
          <a:xfrm>
            <a:off x="2876375" y="600600"/>
            <a:ext cx="2663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Ridge</a:t>
            </a:r>
            <a:endParaRPr/>
          </a:p>
        </p:txBody>
      </p:sp>
      <p:sp>
        <p:nvSpPr>
          <p:cNvPr id="82" name="Google Shape;82;p16"/>
          <p:cNvSpPr txBox="1"/>
          <p:nvPr>
            <p:ph type="title"/>
          </p:nvPr>
        </p:nvSpPr>
        <p:spPr>
          <a:xfrm>
            <a:off x="6339400" y="600600"/>
            <a:ext cx="266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Elastic Net</a:t>
            </a:r>
            <a:endParaRPr/>
          </a:p>
        </p:txBody>
      </p:sp>
      <p:sp>
        <p:nvSpPr>
          <p:cNvPr id="83" name="Google Shape;83;p16"/>
          <p:cNvSpPr txBox="1"/>
          <p:nvPr>
            <p:ph type="title"/>
          </p:nvPr>
        </p:nvSpPr>
        <p:spPr>
          <a:xfrm>
            <a:off x="829000" y="600600"/>
            <a:ext cx="266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Lasso</a:t>
            </a:r>
            <a:endParaRPr/>
          </a:p>
        </p:txBody>
      </p:sp>
      <p:sp>
        <p:nvSpPr>
          <p:cNvPr id="84" name="Google Shape;84;p16"/>
          <p:cNvSpPr txBox="1"/>
          <p:nvPr>
            <p:ph type="title"/>
          </p:nvPr>
        </p:nvSpPr>
        <p:spPr>
          <a:xfrm>
            <a:off x="0" y="4070900"/>
            <a:ext cx="278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Time to Cross-Validate </a:t>
            </a:r>
            <a:endParaRPr sz="1920"/>
          </a:p>
          <a:p>
            <a:pPr indent="0" lvl="0" marL="0" rtl="0" algn="l">
              <a:spcBef>
                <a:spcPts val="0"/>
              </a:spcBef>
              <a:spcAft>
                <a:spcPts val="0"/>
              </a:spcAft>
              <a:buSzPts val="990"/>
              <a:buNone/>
            </a:pPr>
            <a:r>
              <a:rPr lang="en" sz="1920"/>
              <a:t>1.36 Seconds</a:t>
            </a:r>
            <a:endParaRPr sz="1920"/>
          </a:p>
        </p:txBody>
      </p:sp>
      <p:sp>
        <p:nvSpPr>
          <p:cNvPr id="85" name="Google Shape;85;p16"/>
          <p:cNvSpPr txBox="1"/>
          <p:nvPr>
            <p:ph type="title"/>
          </p:nvPr>
        </p:nvSpPr>
        <p:spPr>
          <a:xfrm>
            <a:off x="2918975" y="4167750"/>
            <a:ext cx="2788800" cy="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Time to Cross-Validate:</a:t>
            </a:r>
            <a:endParaRPr sz="1920"/>
          </a:p>
          <a:p>
            <a:pPr indent="0" lvl="0" marL="0" rtl="0" algn="l">
              <a:spcBef>
                <a:spcPts val="0"/>
              </a:spcBef>
              <a:spcAft>
                <a:spcPts val="0"/>
              </a:spcAft>
              <a:buSzPts val="990"/>
              <a:buNone/>
            </a:pPr>
            <a:r>
              <a:rPr lang="en" sz="1920"/>
              <a:t>0.41 Seconds</a:t>
            </a:r>
            <a:endParaRPr sz="1920"/>
          </a:p>
        </p:txBody>
      </p:sp>
      <p:sp>
        <p:nvSpPr>
          <p:cNvPr id="86" name="Google Shape;86;p16"/>
          <p:cNvSpPr txBox="1"/>
          <p:nvPr>
            <p:ph type="title"/>
          </p:nvPr>
        </p:nvSpPr>
        <p:spPr>
          <a:xfrm>
            <a:off x="6240400" y="4167750"/>
            <a:ext cx="276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Time to Cross-Validate:</a:t>
            </a:r>
            <a:endParaRPr sz="1920"/>
          </a:p>
          <a:p>
            <a:pPr indent="0" lvl="0" marL="0" rtl="0" algn="l">
              <a:spcBef>
                <a:spcPts val="0"/>
              </a:spcBef>
              <a:spcAft>
                <a:spcPts val="0"/>
              </a:spcAft>
              <a:buSzPts val="990"/>
              <a:buNone/>
            </a:pPr>
            <a:r>
              <a:rPr lang="en" sz="1920"/>
              <a:t>1.04 Seconds</a:t>
            </a:r>
            <a:endParaRPr sz="1920"/>
          </a:p>
        </p:txBody>
      </p:sp>
      <p:pic>
        <p:nvPicPr>
          <p:cNvPr id="87" name="Google Shape;87;p16"/>
          <p:cNvPicPr preferRelativeResize="0"/>
          <p:nvPr/>
        </p:nvPicPr>
        <p:blipFill>
          <a:blip r:embed="rId3">
            <a:alphaModFix/>
          </a:blip>
          <a:stretch>
            <a:fillRect/>
          </a:stretch>
        </p:blipFill>
        <p:spPr>
          <a:xfrm>
            <a:off x="2917475" y="1457263"/>
            <a:ext cx="2788920" cy="2596896"/>
          </a:xfrm>
          <a:prstGeom prst="rect">
            <a:avLst/>
          </a:prstGeom>
          <a:noFill/>
          <a:ln>
            <a:noFill/>
          </a:ln>
        </p:spPr>
      </p:pic>
      <p:pic>
        <p:nvPicPr>
          <p:cNvPr id="88" name="Google Shape;88;p16"/>
          <p:cNvPicPr preferRelativeResize="0"/>
          <p:nvPr/>
        </p:nvPicPr>
        <p:blipFill>
          <a:blip r:embed="rId4">
            <a:alphaModFix/>
          </a:blip>
          <a:stretch>
            <a:fillRect/>
          </a:stretch>
        </p:blipFill>
        <p:spPr>
          <a:xfrm>
            <a:off x="5801570" y="1464500"/>
            <a:ext cx="2816351" cy="2582415"/>
          </a:xfrm>
          <a:prstGeom prst="rect">
            <a:avLst/>
          </a:prstGeom>
          <a:noFill/>
          <a:ln>
            <a:noFill/>
          </a:ln>
        </p:spPr>
      </p:pic>
      <p:pic>
        <p:nvPicPr>
          <p:cNvPr id="89" name="Google Shape;89;p16"/>
          <p:cNvPicPr preferRelativeResize="0"/>
          <p:nvPr/>
        </p:nvPicPr>
        <p:blipFill>
          <a:blip r:embed="rId5">
            <a:alphaModFix/>
          </a:blip>
          <a:stretch>
            <a:fillRect/>
          </a:stretch>
        </p:blipFill>
        <p:spPr>
          <a:xfrm>
            <a:off x="110275" y="1434410"/>
            <a:ext cx="2807209" cy="26426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823350" y="172500"/>
            <a:ext cx="713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Boxplots for Training and Testing Residuals</a:t>
            </a:r>
            <a:endParaRPr/>
          </a:p>
        </p:txBody>
      </p:sp>
      <p:pic>
        <p:nvPicPr>
          <p:cNvPr id="95" name="Google Shape;95;p17"/>
          <p:cNvPicPr preferRelativeResize="0"/>
          <p:nvPr/>
        </p:nvPicPr>
        <p:blipFill>
          <a:blip r:embed="rId3">
            <a:alphaModFix/>
          </a:blip>
          <a:stretch>
            <a:fillRect/>
          </a:stretch>
        </p:blipFill>
        <p:spPr>
          <a:xfrm>
            <a:off x="152400" y="897600"/>
            <a:ext cx="2067225" cy="2420850"/>
          </a:xfrm>
          <a:prstGeom prst="rect">
            <a:avLst/>
          </a:prstGeom>
          <a:noFill/>
          <a:ln>
            <a:noFill/>
          </a:ln>
        </p:spPr>
      </p:pic>
      <p:pic>
        <p:nvPicPr>
          <p:cNvPr id="96" name="Google Shape;96;p17"/>
          <p:cNvPicPr preferRelativeResize="0"/>
          <p:nvPr/>
        </p:nvPicPr>
        <p:blipFill>
          <a:blip r:embed="rId4">
            <a:alphaModFix/>
          </a:blip>
          <a:stretch>
            <a:fillRect/>
          </a:stretch>
        </p:blipFill>
        <p:spPr>
          <a:xfrm>
            <a:off x="2372025" y="897600"/>
            <a:ext cx="2067225" cy="2420828"/>
          </a:xfrm>
          <a:prstGeom prst="rect">
            <a:avLst/>
          </a:prstGeom>
          <a:noFill/>
          <a:ln>
            <a:noFill/>
          </a:ln>
        </p:spPr>
      </p:pic>
      <p:pic>
        <p:nvPicPr>
          <p:cNvPr id="97" name="Google Shape;97;p17"/>
          <p:cNvPicPr preferRelativeResize="0"/>
          <p:nvPr/>
        </p:nvPicPr>
        <p:blipFill>
          <a:blip r:embed="rId5">
            <a:alphaModFix/>
          </a:blip>
          <a:stretch>
            <a:fillRect/>
          </a:stretch>
        </p:blipFill>
        <p:spPr>
          <a:xfrm>
            <a:off x="4591650" y="897600"/>
            <a:ext cx="2067225" cy="2420830"/>
          </a:xfrm>
          <a:prstGeom prst="rect">
            <a:avLst/>
          </a:prstGeom>
          <a:noFill/>
          <a:ln>
            <a:noFill/>
          </a:ln>
        </p:spPr>
      </p:pic>
      <p:pic>
        <p:nvPicPr>
          <p:cNvPr id="98" name="Google Shape;98;p17"/>
          <p:cNvPicPr preferRelativeResize="0"/>
          <p:nvPr/>
        </p:nvPicPr>
        <p:blipFill>
          <a:blip r:embed="rId6">
            <a:alphaModFix/>
          </a:blip>
          <a:stretch>
            <a:fillRect/>
          </a:stretch>
        </p:blipFill>
        <p:spPr>
          <a:xfrm>
            <a:off x="6866200" y="895700"/>
            <a:ext cx="2006725" cy="2349975"/>
          </a:xfrm>
          <a:prstGeom prst="rect">
            <a:avLst/>
          </a:prstGeom>
          <a:noFill/>
          <a:ln>
            <a:noFill/>
          </a:ln>
        </p:spPr>
      </p:pic>
      <p:pic>
        <p:nvPicPr>
          <p:cNvPr id="99" name="Google Shape;99;p17"/>
          <p:cNvPicPr preferRelativeResize="0"/>
          <p:nvPr/>
        </p:nvPicPr>
        <p:blipFill rotWithShape="1">
          <a:blip r:embed="rId7">
            <a:alphaModFix/>
          </a:blip>
          <a:srcRect b="20146" l="0" r="0" t="0"/>
          <a:stretch/>
        </p:blipFill>
        <p:spPr>
          <a:xfrm>
            <a:off x="172875" y="3044125"/>
            <a:ext cx="2067225" cy="1933075"/>
          </a:xfrm>
          <a:prstGeom prst="rect">
            <a:avLst/>
          </a:prstGeom>
          <a:noFill/>
          <a:ln>
            <a:noFill/>
          </a:ln>
        </p:spPr>
      </p:pic>
      <p:pic>
        <p:nvPicPr>
          <p:cNvPr id="100" name="Google Shape;100;p17"/>
          <p:cNvPicPr preferRelativeResize="0"/>
          <p:nvPr/>
        </p:nvPicPr>
        <p:blipFill rotWithShape="1">
          <a:blip r:embed="rId8">
            <a:alphaModFix/>
          </a:blip>
          <a:srcRect b="17850" l="0" r="0" t="0"/>
          <a:stretch/>
        </p:blipFill>
        <p:spPr>
          <a:xfrm>
            <a:off x="2382263" y="3016288"/>
            <a:ext cx="2067225" cy="1988750"/>
          </a:xfrm>
          <a:prstGeom prst="rect">
            <a:avLst/>
          </a:prstGeom>
          <a:noFill/>
          <a:ln>
            <a:noFill/>
          </a:ln>
        </p:spPr>
      </p:pic>
      <p:pic>
        <p:nvPicPr>
          <p:cNvPr id="101" name="Google Shape;101;p17"/>
          <p:cNvPicPr preferRelativeResize="0"/>
          <p:nvPr/>
        </p:nvPicPr>
        <p:blipFill rotWithShape="1">
          <a:blip r:embed="rId9">
            <a:alphaModFix/>
          </a:blip>
          <a:srcRect b="19923" l="0" r="0" t="0"/>
          <a:stretch/>
        </p:blipFill>
        <p:spPr>
          <a:xfrm>
            <a:off x="4619450" y="3044125"/>
            <a:ext cx="2066550" cy="1933075"/>
          </a:xfrm>
          <a:prstGeom prst="rect">
            <a:avLst/>
          </a:prstGeom>
          <a:noFill/>
          <a:ln>
            <a:noFill/>
          </a:ln>
        </p:spPr>
      </p:pic>
      <p:pic>
        <p:nvPicPr>
          <p:cNvPr id="102" name="Google Shape;102;p17"/>
          <p:cNvPicPr preferRelativeResize="0"/>
          <p:nvPr/>
        </p:nvPicPr>
        <p:blipFill rotWithShape="1">
          <a:blip r:embed="rId10">
            <a:alphaModFix/>
          </a:blip>
          <a:srcRect b="19923" l="0" r="0" t="0"/>
          <a:stretch/>
        </p:blipFill>
        <p:spPr>
          <a:xfrm>
            <a:off x="6855950" y="3044138"/>
            <a:ext cx="2066550" cy="193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p:nvPr/>
        </p:nvSpPr>
        <p:spPr>
          <a:xfrm>
            <a:off x="3704850" y="2764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90% Test R^2 Based on 100 Samples</a:t>
            </a:r>
            <a:endParaRPr/>
          </a:p>
        </p:txBody>
      </p:sp>
      <p:sp>
        <p:nvSpPr>
          <p:cNvPr id="108" name="Google Shape;108;p18"/>
          <p:cNvSpPr txBox="1"/>
          <p:nvPr/>
        </p:nvSpPr>
        <p:spPr>
          <a:xfrm>
            <a:off x="4466950" y="276425"/>
            <a:ext cx="2198700" cy="7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p18"/>
          <p:cNvSpPr/>
          <p:nvPr/>
        </p:nvSpPr>
        <p:spPr>
          <a:xfrm>
            <a:off x="6054450" y="2764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Time To Fit Model </a:t>
            </a:r>
            <a:endParaRPr/>
          </a:p>
        </p:txBody>
      </p:sp>
      <p:sp>
        <p:nvSpPr>
          <p:cNvPr id="110" name="Google Shape;110;p18"/>
          <p:cNvSpPr/>
          <p:nvPr/>
        </p:nvSpPr>
        <p:spPr>
          <a:xfrm>
            <a:off x="1355250" y="2764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Type of Regression</a:t>
            </a:r>
            <a:endParaRPr/>
          </a:p>
        </p:txBody>
      </p:sp>
      <p:sp>
        <p:nvSpPr>
          <p:cNvPr id="111" name="Google Shape;111;p18"/>
          <p:cNvSpPr/>
          <p:nvPr/>
        </p:nvSpPr>
        <p:spPr>
          <a:xfrm>
            <a:off x="1355250" y="10543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Ridge </a:t>
            </a:r>
            <a:endParaRPr/>
          </a:p>
        </p:txBody>
      </p:sp>
      <p:sp>
        <p:nvSpPr>
          <p:cNvPr id="112" name="Google Shape;112;p18"/>
          <p:cNvSpPr/>
          <p:nvPr/>
        </p:nvSpPr>
        <p:spPr>
          <a:xfrm>
            <a:off x="1355250" y="18322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Lasso</a:t>
            </a:r>
            <a:endParaRPr/>
          </a:p>
        </p:txBody>
      </p:sp>
      <p:sp>
        <p:nvSpPr>
          <p:cNvPr id="113" name="Google Shape;113;p18"/>
          <p:cNvSpPr/>
          <p:nvPr/>
        </p:nvSpPr>
        <p:spPr>
          <a:xfrm>
            <a:off x="1355250" y="26101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Elastic-Net</a:t>
            </a:r>
            <a:endParaRPr/>
          </a:p>
        </p:txBody>
      </p:sp>
      <p:sp>
        <p:nvSpPr>
          <p:cNvPr id="114" name="Google Shape;114;p18"/>
          <p:cNvSpPr/>
          <p:nvPr/>
        </p:nvSpPr>
        <p:spPr>
          <a:xfrm>
            <a:off x="1355250" y="33880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a:t>
            </a:r>
            <a:endParaRPr/>
          </a:p>
        </p:txBody>
      </p:sp>
      <p:sp>
        <p:nvSpPr>
          <p:cNvPr id="115" name="Google Shape;115;p18"/>
          <p:cNvSpPr/>
          <p:nvPr/>
        </p:nvSpPr>
        <p:spPr>
          <a:xfrm>
            <a:off x="3704850" y="10543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(-0.1517765</a:t>
            </a:r>
            <a:r>
              <a:rPr lang="en">
                <a:solidFill>
                  <a:schemeClr val="dk1"/>
                </a:solidFill>
              </a:rPr>
              <a:t>,</a:t>
            </a:r>
            <a:r>
              <a:rPr lang="en"/>
              <a:t>-0.1047856)</a:t>
            </a:r>
            <a:endParaRPr/>
          </a:p>
        </p:txBody>
      </p:sp>
      <p:sp>
        <p:nvSpPr>
          <p:cNvPr id="116" name="Google Shape;116;p18"/>
          <p:cNvSpPr/>
          <p:nvPr/>
        </p:nvSpPr>
        <p:spPr>
          <a:xfrm>
            <a:off x="3704850" y="18322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-.04950844,</a:t>
            </a:r>
            <a:r>
              <a:rPr lang="en">
                <a:solidFill>
                  <a:schemeClr val="dk1"/>
                </a:solidFill>
              </a:rPr>
              <a:t>-.03169585</a:t>
            </a:r>
            <a:r>
              <a:rPr lang="en">
                <a:solidFill>
                  <a:schemeClr val="dk1"/>
                </a:solidFill>
              </a:rPr>
              <a:t>)</a:t>
            </a:r>
            <a:endParaRPr/>
          </a:p>
        </p:txBody>
      </p:sp>
      <p:sp>
        <p:nvSpPr>
          <p:cNvPr id="117" name="Google Shape;117;p18"/>
          <p:cNvSpPr/>
          <p:nvPr/>
        </p:nvSpPr>
        <p:spPr>
          <a:xfrm>
            <a:off x="3704850" y="26101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(-0.04756518,</a:t>
            </a:r>
            <a:r>
              <a:rPr lang="en">
                <a:solidFill>
                  <a:schemeClr val="dk1"/>
                </a:solidFill>
              </a:rPr>
              <a:t>-0.03179985)</a:t>
            </a:r>
            <a:endParaRPr/>
          </a:p>
        </p:txBody>
      </p:sp>
      <p:sp>
        <p:nvSpPr>
          <p:cNvPr id="118" name="Google Shape;118;p18"/>
          <p:cNvSpPr/>
          <p:nvPr/>
        </p:nvSpPr>
        <p:spPr>
          <a:xfrm>
            <a:off x="3704850" y="33880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(.03458895</a:t>
            </a:r>
            <a:r>
              <a:rPr lang="en">
                <a:solidFill>
                  <a:schemeClr val="dk1"/>
                </a:solidFill>
              </a:rPr>
              <a:t>,</a:t>
            </a:r>
            <a:r>
              <a:rPr lang="en"/>
              <a:t>.</a:t>
            </a:r>
            <a:r>
              <a:rPr lang="en"/>
              <a:t>04455399)</a:t>
            </a:r>
            <a:endParaRPr/>
          </a:p>
        </p:txBody>
      </p:sp>
      <p:sp>
        <p:nvSpPr>
          <p:cNvPr id="119" name="Google Shape;119;p18"/>
          <p:cNvSpPr/>
          <p:nvPr/>
        </p:nvSpPr>
        <p:spPr>
          <a:xfrm>
            <a:off x="6054450" y="10543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.06 Seconds</a:t>
            </a:r>
            <a:endParaRPr/>
          </a:p>
        </p:txBody>
      </p:sp>
      <p:sp>
        <p:nvSpPr>
          <p:cNvPr id="120" name="Google Shape;120;p18"/>
          <p:cNvSpPr/>
          <p:nvPr/>
        </p:nvSpPr>
        <p:spPr>
          <a:xfrm>
            <a:off x="6054450" y="18322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420">
                <a:solidFill>
                  <a:schemeClr val="dk1"/>
                </a:solidFill>
              </a:rPr>
              <a:t>.01</a:t>
            </a:r>
            <a:r>
              <a:rPr lang="en" sz="1420">
                <a:solidFill>
                  <a:schemeClr val="dk1"/>
                </a:solidFill>
              </a:rPr>
              <a:t> Seconds</a:t>
            </a:r>
            <a:endParaRPr sz="900"/>
          </a:p>
        </p:txBody>
      </p:sp>
      <p:sp>
        <p:nvSpPr>
          <p:cNvPr id="121" name="Google Shape;121;p18"/>
          <p:cNvSpPr/>
          <p:nvPr/>
        </p:nvSpPr>
        <p:spPr>
          <a:xfrm>
            <a:off x="6054450" y="26101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.02 Seconds </a:t>
            </a:r>
            <a:endParaRPr/>
          </a:p>
        </p:txBody>
      </p:sp>
      <p:sp>
        <p:nvSpPr>
          <p:cNvPr id="122" name="Google Shape;122;p18"/>
          <p:cNvSpPr/>
          <p:nvPr/>
        </p:nvSpPr>
        <p:spPr>
          <a:xfrm>
            <a:off x="6054450" y="3388025"/>
            <a:ext cx="2349600" cy="7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64.84 Seconds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174675" y="8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Plots of Estimated Coefficients </a:t>
            </a:r>
            <a:endParaRPr/>
          </a:p>
        </p:txBody>
      </p:sp>
      <p:pic>
        <p:nvPicPr>
          <p:cNvPr id="128" name="Google Shape;128;p19"/>
          <p:cNvPicPr preferRelativeResize="0"/>
          <p:nvPr/>
        </p:nvPicPr>
        <p:blipFill>
          <a:blip r:embed="rId3">
            <a:alphaModFix/>
          </a:blip>
          <a:stretch>
            <a:fillRect/>
          </a:stretch>
        </p:blipFill>
        <p:spPr>
          <a:xfrm>
            <a:off x="388575" y="659775"/>
            <a:ext cx="8358974" cy="4134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0" y="0"/>
            <a:ext cx="9751299" cy="5143500"/>
          </a:xfrm>
          <a:prstGeom prst="rect">
            <a:avLst/>
          </a:prstGeom>
          <a:noFill/>
          <a:ln>
            <a:noFill/>
          </a:ln>
        </p:spPr>
      </p:pic>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Concluding Thoughts </a:t>
            </a:r>
            <a:endParaRPr b="1"/>
          </a:p>
        </p:txBody>
      </p:sp>
      <p:sp>
        <p:nvSpPr>
          <p:cNvPr id="135" name="Google Shape;135;p20"/>
          <p:cNvSpPr txBox="1"/>
          <p:nvPr/>
        </p:nvSpPr>
        <p:spPr>
          <a:xfrm>
            <a:off x="869325" y="1065975"/>
            <a:ext cx="77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