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77" r:id="rId5"/>
    <p:sldId id="259" r:id="rId6"/>
    <p:sldId id="278"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2" d="100"/>
          <a:sy n="62" d="100"/>
        </p:scale>
        <p:origin x="7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485229-0C9B-4568-93A8-7EFC0DE4FA91}"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899F8C-4271-4AB4-80C7-FBE9B49A237F}" type="slidenum">
              <a:rPr lang="en-IN" smtClean="0"/>
              <a:t>‹#›</a:t>
            </a:fld>
            <a:endParaRPr lang="en-IN"/>
          </a:p>
        </p:txBody>
      </p:sp>
    </p:spTree>
    <p:extLst>
      <p:ext uri="{BB962C8B-B14F-4D97-AF65-F5344CB8AC3E}">
        <p14:creationId xmlns:p14="http://schemas.microsoft.com/office/powerpoint/2010/main" val="1965839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485229-0C9B-4568-93A8-7EFC0DE4FA91}"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899F8C-4271-4AB4-80C7-FBE9B49A237F}" type="slidenum">
              <a:rPr lang="en-IN" smtClean="0"/>
              <a:t>‹#›</a:t>
            </a:fld>
            <a:endParaRPr lang="en-IN"/>
          </a:p>
        </p:txBody>
      </p:sp>
    </p:spTree>
    <p:extLst>
      <p:ext uri="{BB962C8B-B14F-4D97-AF65-F5344CB8AC3E}">
        <p14:creationId xmlns:p14="http://schemas.microsoft.com/office/powerpoint/2010/main" val="4105030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485229-0C9B-4568-93A8-7EFC0DE4FA91}"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899F8C-4271-4AB4-80C7-FBE9B49A237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48209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485229-0C9B-4568-93A8-7EFC0DE4FA91}"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899F8C-4271-4AB4-80C7-FBE9B49A237F}" type="slidenum">
              <a:rPr lang="en-IN" smtClean="0"/>
              <a:t>‹#›</a:t>
            </a:fld>
            <a:endParaRPr lang="en-IN"/>
          </a:p>
        </p:txBody>
      </p:sp>
    </p:spTree>
    <p:extLst>
      <p:ext uri="{BB962C8B-B14F-4D97-AF65-F5344CB8AC3E}">
        <p14:creationId xmlns:p14="http://schemas.microsoft.com/office/powerpoint/2010/main" val="3814038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485229-0C9B-4568-93A8-7EFC0DE4FA91}"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899F8C-4271-4AB4-80C7-FBE9B49A237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17463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485229-0C9B-4568-93A8-7EFC0DE4FA91}"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899F8C-4271-4AB4-80C7-FBE9B49A237F}" type="slidenum">
              <a:rPr lang="en-IN" smtClean="0"/>
              <a:t>‹#›</a:t>
            </a:fld>
            <a:endParaRPr lang="en-IN"/>
          </a:p>
        </p:txBody>
      </p:sp>
    </p:spTree>
    <p:extLst>
      <p:ext uri="{BB962C8B-B14F-4D97-AF65-F5344CB8AC3E}">
        <p14:creationId xmlns:p14="http://schemas.microsoft.com/office/powerpoint/2010/main" val="4061227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485229-0C9B-4568-93A8-7EFC0DE4FA91}"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899F8C-4271-4AB4-80C7-FBE9B49A237F}" type="slidenum">
              <a:rPr lang="en-IN" smtClean="0"/>
              <a:t>‹#›</a:t>
            </a:fld>
            <a:endParaRPr lang="en-IN"/>
          </a:p>
        </p:txBody>
      </p:sp>
    </p:spTree>
    <p:extLst>
      <p:ext uri="{BB962C8B-B14F-4D97-AF65-F5344CB8AC3E}">
        <p14:creationId xmlns:p14="http://schemas.microsoft.com/office/powerpoint/2010/main" val="4290654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485229-0C9B-4568-93A8-7EFC0DE4FA91}"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899F8C-4271-4AB4-80C7-FBE9B49A237F}" type="slidenum">
              <a:rPr lang="en-IN" smtClean="0"/>
              <a:t>‹#›</a:t>
            </a:fld>
            <a:endParaRPr lang="en-IN"/>
          </a:p>
        </p:txBody>
      </p:sp>
    </p:spTree>
    <p:extLst>
      <p:ext uri="{BB962C8B-B14F-4D97-AF65-F5344CB8AC3E}">
        <p14:creationId xmlns:p14="http://schemas.microsoft.com/office/powerpoint/2010/main" val="2158477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485229-0C9B-4568-93A8-7EFC0DE4FA91}"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899F8C-4271-4AB4-80C7-FBE9B49A237F}" type="slidenum">
              <a:rPr lang="en-IN" smtClean="0"/>
              <a:t>‹#›</a:t>
            </a:fld>
            <a:endParaRPr lang="en-IN"/>
          </a:p>
        </p:txBody>
      </p:sp>
    </p:spTree>
    <p:extLst>
      <p:ext uri="{BB962C8B-B14F-4D97-AF65-F5344CB8AC3E}">
        <p14:creationId xmlns:p14="http://schemas.microsoft.com/office/powerpoint/2010/main" val="248192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485229-0C9B-4568-93A8-7EFC0DE4FA91}"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899F8C-4271-4AB4-80C7-FBE9B49A237F}" type="slidenum">
              <a:rPr lang="en-IN" smtClean="0"/>
              <a:t>‹#›</a:t>
            </a:fld>
            <a:endParaRPr lang="en-IN"/>
          </a:p>
        </p:txBody>
      </p:sp>
    </p:spTree>
    <p:extLst>
      <p:ext uri="{BB962C8B-B14F-4D97-AF65-F5344CB8AC3E}">
        <p14:creationId xmlns:p14="http://schemas.microsoft.com/office/powerpoint/2010/main" val="3676033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485229-0C9B-4568-93A8-7EFC0DE4FA91}"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899F8C-4271-4AB4-80C7-FBE9B49A237F}" type="slidenum">
              <a:rPr lang="en-IN" smtClean="0"/>
              <a:t>‹#›</a:t>
            </a:fld>
            <a:endParaRPr lang="en-IN"/>
          </a:p>
        </p:txBody>
      </p:sp>
    </p:spTree>
    <p:extLst>
      <p:ext uri="{BB962C8B-B14F-4D97-AF65-F5344CB8AC3E}">
        <p14:creationId xmlns:p14="http://schemas.microsoft.com/office/powerpoint/2010/main" val="4043917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485229-0C9B-4568-93A8-7EFC0DE4FA91}" type="datetimeFigureOut">
              <a:rPr lang="en-IN" smtClean="0"/>
              <a:t>02-05-2024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899F8C-4271-4AB4-80C7-FBE9B49A237F}" type="slidenum">
              <a:rPr lang="en-IN" smtClean="0"/>
              <a:t>‹#›</a:t>
            </a:fld>
            <a:endParaRPr lang="en-IN"/>
          </a:p>
        </p:txBody>
      </p:sp>
    </p:spTree>
    <p:extLst>
      <p:ext uri="{BB962C8B-B14F-4D97-AF65-F5344CB8AC3E}">
        <p14:creationId xmlns:p14="http://schemas.microsoft.com/office/powerpoint/2010/main" val="849063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485229-0C9B-4568-93A8-7EFC0DE4FA91}" type="datetimeFigureOut">
              <a:rPr lang="en-IN" smtClean="0"/>
              <a:t>02-05-2024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899F8C-4271-4AB4-80C7-FBE9B49A237F}" type="slidenum">
              <a:rPr lang="en-IN" smtClean="0"/>
              <a:t>‹#›</a:t>
            </a:fld>
            <a:endParaRPr lang="en-IN"/>
          </a:p>
        </p:txBody>
      </p:sp>
    </p:spTree>
    <p:extLst>
      <p:ext uri="{BB962C8B-B14F-4D97-AF65-F5344CB8AC3E}">
        <p14:creationId xmlns:p14="http://schemas.microsoft.com/office/powerpoint/2010/main" val="2903496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85229-0C9B-4568-93A8-7EFC0DE4FA91}" type="datetimeFigureOut">
              <a:rPr lang="en-IN" smtClean="0"/>
              <a:t>02-05-2024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899F8C-4271-4AB4-80C7-FBE9B49A237F}" type="slidenum">
              <a:rPr lang="en-IN" smtClean="0"/>
              <a:t>‹#›</a:t>
            </a:fld>
            <a:endParaRPr lang="en-IN"/>
          </a:p>
        </p:txBody>
      </p:sp>
    </p:spTree>
    <p:extLst>
      <p:ext uri="{BB962C8B-B14F-4D97-AF65-F5344CB8AC3E}">
        <p14:creationId xmlns:p14="http://schemas.microsoft.com/office/powerpoint/2010/main" val="2108967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485229-0C9B-4568-93A8-7EFC0DE4FA91}"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899F8C-4271-4AB4-80C7-FBE9B49A237F}" type="slidenum">
              <a:rPr lang="en-IN" smtClean="0"/>
              <a:t>‹#›</a:t>
            </a:fld>
            <a:endParaRPr lang="en-IN"/>
          </a:p>
        </p:txBody>
      </p:sp>
    </p:spTree>
    <p:extLst>
      <p:ext uri="{BB962C8B-B14F-4D97-AF65-F5344CB8AC3E}">
        <p14:creationId xmlns:p14="http://schemas.microsoft.com/office/powerpoint/2010/main" val="376278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485229-0C9B-4568-93A8-7EFC0DE4FA91}"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899F8C-4271-4AB4-80C7-FBE9B49A237F}" type="slidenum">
              <a:rPr lang="en-IN" smtClean="0"/>
              <a:t>‹#›</a:t>
            </a:fld>
            <a:endParaRPr lang="en-IN"/>
          </a:p>
        </p:txBody>
      </p:sp>
    </p:spTree>
    <p:extLst>
      <p:ext uri="{BB962C8B-B14F-4D97-AF65-F5344CB8AC3E}">
        <p14:creationId xmlns:p14="http://schemas.microsoft.com/office/powerpoint/2010/main" val="4052243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485229-0C9B-4568-93A8-7EFC0DE4FA91}" type="datetimeFigureOut">
              <a:rPr lang="en-IN" smtClean="0"/>
              <a:t>02-05-2024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5899F8C-4271-4AB4-80C7-FBE9B49A237F}" type="slidenum">
              <a:rPr lang="en-IN" smtClean="0"/>
              <a:t>‹#›</a:t>
            </a:fld>
            <a:endParaRPr lang="en-IN"/>
          </a:p>
        </p:txBody>
      </p:sp>
    </p:spTree>
    <p:extLst>
      <p:ext uri="{BB962C8B-B14F-4D97-AF65-F5344CB8AC3E}">
        <p14:creationId xmlns:p14="http://schemas.microsoft.com/office/powerpoint/2010/main" val="32096616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python-introduction-matplotlib/" TargetMode="External"/><Relationship Id="rId2" Type="http://schemas.openxmlformats.org/officeDocument/2006/relationships/hyperlink" Target="https://www.geeksforgeeks.org/python-pandas-dataframe/" TargetMode="External"/><Relationship Id="rId1" Type="http://schemas.openxmlformats.org/officeDocument/2006/relationships/slideLayout" Target="../slideLayouts/slideLayout2.xml"/><Relationship Id="rId6" Type="http://schemas.openxmlformats.org/officeDocument/2006/relationships/hyperlink" Target="https://www.geeksforgeeks.org/how-to-install-librosa-library-in-python/" TargetMode="External"/><Relationship Id="rId5" Type="http://schemas.openxmlformats.org/officeDocument/2006/relationships/hyperlink" Target="https://www.geeksforgeeks.org/introduction-to-seaborn-python/" TargetMode="External"/><Relationship Id="rId4" Type="http://schemas.openxmlformats.org/officeDocument/2006/relationships/hyperlink" Target="https://www.geeksforgeeks.org/numpy-in-python-set-1-introduc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B00E1C-A3FD-2224-74F1-413C37B2CF1F}"/>
              </a:ext>
            </a:extLst>
          </p:cNvPr>
          <p:cNvSpPr txBox="1"/>
          <p:nvPr/>
        </p:nvSpPr>
        <p:spPr>
          <a:xfrm>
            <a:off x="135677" y="1538829"/>
            <a:ext cx="9804966" cy="1754326"/>
          </a:xfrm>
          <a:prstGeom prst="rect">
            <a:avLst/>
          </a:prstGeom>
          <a:noFill/>
        </p:spPr>
        <p:txBody>
          <a:bodyPr wrap="square" rtlCol="0">
            <a:spAutoFit/>
          </a:bodyPr>
          <a:lstStyle/>
          <a:p>
            <a:pPr algn="ctr"/>
            <a:r>
              <a:rPr lang="en-US" sz="5400" b="1" i="0" u="none" strike="noStrike" dirty="0">
                <a:solidFill>
                  <a:srgbClr val="002060"/>
                </a:solidFill>
                <a:effectLst/>
                <a:latin typeface="Times New Roman" panose="02020603050405020304" pitchFamily="18" charset="0"/>
              </a:rPr>
              <a:t>   GENRE CLASSIFICATION</a:t>
            </a:r>
            <a:br>
              <a:rPr lang="en-US" sz="5400" b="0" dirty="0">
                <a:solidFill>
                  <a:srgbClr val="002060"/>
                </a:solidFill>
                <a:effectLst/>
              </a:rPr>
            </a:br>
            <a:r>
              <a:rPr lang="en-US" sz="5400" b="1" i="0" u="none" strike="noStrike" dirty="0">
                <a:solidFill>
                  <a:srgbClr val="002060"/>
                </a:solidFill>
                <a:effectLst/>
                <a:latin typeface="Times New Roman" panose="02020603050405020304" pitchFamily="18" charset="0"/>
              </a:rPr>
              <a:t>     OF WORLD MUSIC</a:t>
            </a:r>
            <a:endParaRPr lang="en-IN" sz="5400" dirty="0">
              <a:solidFill>
                <a:srgbClr val="002060"/>
              </a:solidFill>
            </a:endParaRPr>
          </a:p>
        </p:txBody>
      </p:sp>
      <p:sp>
        <p:nvSpPr>
          <p:cNvPr id="5" name="TextBox 4">
            <a:extLst>
              <a:ext uri="{FF2B5EF4-FFF2-40B4-BE49-F238E27FC236}">
                <a16:creationId xmlns:a16="http://schemas.microsoft.com/office/drawing/2014/main" id="{15C17AB9-198C-25A9-A7AE-24166AA40AE6}"/>
              </a:ext>
            </a:extLst>
          </p:cNvPr>
          <p:cNvSpPr txBox="1"/>
          <p:nvPr/>
        </p:nvSpPr>
        <p:spPr>
          <a:xfrm>
            <a:off x="215903" y="4411230"/>
            <a:ext cx="4417996" cy="2246769"/>
          </a:xfrm>
          <a:prstGeom prst="rect">
            <a:avLst/>
          </a:prstGeom>
          <a:noFill/>
        </p:spPr>
        <p:txBody>
          <a:bodyPr wrap="square" rtlCol="0">
            <a:spAutoFit/>
          </a:bodyPr>
          <a:lstStyle/>
          <a:p>
            <a:pPr algn="just" rtl="0">
              <a:spcBef>
                <a:spcPts val="0"/>
              </a:spcBef>
              <a:spcAft>
                <a:spcPts val="0"/>
              </a:spcAft>
            </a:pPr>
            <a:r>
              <a:rPr lang="en-US" sz="2800" b="1" i="0" u="none" strike="noStrike" dirty="0">
                <a:solidFill>
                  <a:srgbClr val="002060"/>
                </a:solidFill>
                <a:effectLst/>
                <a:latin typeface="Times New Roman" panose="02020603050405020304" pitchFamily="18" charset="0"/>
              </a:rPr>
              <a:t>Done by,</a:t>
            </a:r>
            <a:endParaRPr lang="en-US" sz="2800" b="0" dirty="0">
              <a:solidFill>
                <a:srgbClr val="002060"/>
              </a:solidFill>
              <a:effectLst/>
            </a:endParaRPr>
          </a:p>
          <a:p>
            <a:pPr algn="just" rtl="0">
              <a:spcBef>
                <a:spcPts val="0"/>
              </a:spcBef>
              <a:spcAft>
                <a:spcPts val="0"/>
              </a:spcAft>
            </a:pPr>
            <a:r>
              <a:rPr lang="en-US" sz="2800" b="1" i="0" u="none" strike="noStrike" dirty="0">
                <a:solidFill>
                  <a:srgbClr val="002060"/>
                </a:solidFill>
                <a:effectLst/>
                <a:latin typeface="Times New Roman" panose="02020603050405020304" pitchFamily="18" charset="0"/>
              </a:rPr>
              <a:t>       </a:t>
            </a:r>
            <a:r>
              <a:rPr lang="en-US" sz="2800" b="0" i="0" u="none" strike="noStrike" dirty="0">
                <a:solidFill>
                  <a:srgbClr val="002060"/>
                </a:solidFill>
                <a:effectLst/>
                <a:latin typeface="Times New Roman" panose="02020603050405020304" pitchFamily="18" charset="0"/>
              </a:rPr>
              <a:t>Name:   Carol </a:t>
            </a:r>
            <a:r>
              <a:rPr lang="en-US" sz="2800" b="0" i="0" u="none" strike="noStrike" dirty="0" err="1">
                <a:solidFill>
                  <a:srgbClr val="002060"/>
                </a:solidFill>
                <a:effectLst/>
                <a:latin typeface="Times New Roman" panose="02020603050405020304" pitchFamily="18" charset="0"/>
              </a:rPr>
              <a:t>Jeffri</a:t>
            </a:r>
            <a:r>
              <a:rPr lang="en-US" sz="2800" b="0" i="0" u="none" strike="noStrike" dirty="0">
                <a:solidFill>
                  <a:srgbClr val="002060"/>
                </a:solidFill>
                <a:effectLst/>
                <a:latin typeface="Times New Roman" panose="02020603050405020304" pitchFamily="18" charset="0"/>
              </a:rPr>
              <a:t> J A</a:t>
            </a:r>
            <a:endParaRPr lang="en-US" sz="2800" b="0" dirty="0">
              <a:solidFill>
                <a:srgbClr val="002060"/>
              </a:solidFill>
              <a:effectLst/>
            </a:endParaRPr>
          </a:p>
          <a:p>
            <a:pPr algn="just" rtl="0">
              <a:spcBef>
                <a:spcPts val="0"/>
              </a:spcBef>
              <a:spcAft>
                <a:spcPts val="0"/>
              </a:spcAft>
            </a:pPr>
            <a:r>
              <a:rPr lang="en-US" sz="2800" b="0" i="0" u="none" strike="noStrike" dirty="0">
                <a:solidFill>
                  <a:srgbClr val="002060"/>
                </a:solidFill>
                <a:effectLst/>
                <a:latin typeface="Times New Roman" panose="02020603050405020304" pitchFamily="18" charset="0"/>
              </a:rPr>
              <a:t>       Reg No: 312321205033</a:t>
            </a:r>
            <a:endParaRPr lang="en-US" sz="2800" b="0" dirty="0">
              <a:solidFill>
                <a:srgbClr val="002060"/>
              </a:solidFill>
              <a:effectLst/>
            </a:endParaRPr>
          </a:p>
          <a:p>
            <a:br>
              <a:rPr lang="en-US" sz="2800" dirty="0">
                <a:solidFill>
                  <a:srgbClr val="002060"/>
                </a:solidFill>
              </a:rPr>
            </a:br>
            <a:endParaRPr lang="en-IN" sz="2800" dirty="0">
              <a:solidFill>
                <a:srgbClr val="002060"/>
              </a:solidFill>
            </a:endParaRPr>
          </a:p>
        </p:txBody>
      </p:sp>
      <p:sp>
        <p:nvSpPr>
          <p:cNvPr id="6" name="TextBox 5">
            <a:extLst>
              <a:ext uri="{FF2B5EF4-FFF2-40B4-BE49-F238E27FC236}">
                <a16:creationId xmlns:a16="http://schemas.microsoft.com/office/drawing/2014/main" id="{B9554E00-1B6E-C0D3-31AA-A0418D2C26D3}"/>
              </a:ext>
            </a:extLst>
          </p:cNvPr>
          <p:cNvSpPr txBox="1"/>
          <p:nvPr/>
        </p:nvSpPr>
        <p:spPr>
          <a:xfrm>
            <a:off x="5655455" y="4414847"/>
            <a:ext cx="5168766" cy="1815882"/>
          </a:xfrm>
          <a:prstGeom prst="rect">
            <a:avLst/>
          </a:prstGeom>
          <a:noFill/>
        </p:spPr>
        <p:txBody>
          <a:bodyPr wrap="square" rtlCol="0">
            <a:spAutoFit/>
          </a:bodyPr>
          <a:lstStyle/>
          <a:p>
            <a:pPr rtl="0">
              <a:spcBef>
                <a:spcPts val="0"/>
              </a:spcBef>
              <a:spcAft>
                <a:spcPts val="0"/>
              </a:spcAft>
            </a:pPr>
            <a:r>
              <a:rPr lang="en-US" sz="2800" b="1" i="0" u="none" strike="noStrike" dirty="0">
                <a:solidFill>
                  <a:srgbClr val="002060"/>
                </a:solidFill>
                <a:effectLst/>
                <a:latin typeface="Times New Roman" panose="02020603050405020304" pitchFamily="18" charset="0"/>
              </a:rPr>
              <a:t>Under the Guidance of, </a:t>
            </a:r>
            <a:endParaRPr lang="en-US" sz="2800" b="0" dirty="0">
              <a:solidFill>
                <a:srgbClr val="002060"/>
              </a:solidFill>
              <a:effectLst/>
            </a:endParaRPr>
          </a:p>
          <a:p>
            <a:pPr rtl="0">
              <a:spcBef>
                <a:spcPts val="0"/>
              </a:spcBef>
              <a:spcAft>
                <a:spcPts val="0"/>
              </a:spcAft>
            </a:pPr>
            <a:r>
              <a:rPr lang="en-US" sz="2800" b="0" i="0" u="none" strike="noStrike" dirty="0">
                <a:solidFill>
                  <a:srgbClr val="002060"/>
                </a:solidFill>
                <a:effectLst/>
                <a:latin typeface="Times New Roman" panose="02020603050405020304" pitchFamily="18" charset="0"/>
              </a:rPr>
              <a:t>Dr. </a:t>
            </a:r>
            <a:r>
              <a:rPr lang="en-US" sz="2800" b="0" i="0" u="none" strike="noStrike" dirty="0" err="1">
                <a:solidFill>
                  <a:srgbClr val="002060"/>
                </a:solidFill>
                <a:effectLst/>
                <a:latin typeface="Times New Roman" panose="02020603050405020304" pitchFamily="18" charset="0"/>
              </a:rPr>
              <a:t>Tamizhselvi</a:t>
            </a:r>
            <a:r>
              <a:rPr lang="en-US" sz="2800" b="0" i="0" u="none" strike="noStrike" dirty="0">
                <a:solidFill>
                  <a:srgbClr val="002060"/>
                </a:solidFill>
                <a:effectLst/>
                <a:latin typeface="Times New Roman" panose="02020603050405020304" pitchFamily="18" charset="0"/>
              </a:rPr>
              <a:t>  A  M.E., Ph.D.,</a:t>
            </a:r>
            <a:endParaRPr lang="en-US" sz="2800" b="0" dirty="0">
              <a:solidFill>
                <a:srgbClr val="002060"/>
              </a:solidFill>
              <a:effectLst/>
            </a:endParaRPr>
          </a:p>
          <a:p>
            <a:pPr rtl="0">
              <a:spcBef>
                <a:spcPts val="0"/>
              </a:spcBef>
              <a:spcAft>
                <a:spcPts val="0"/>
              </a:spcAft>
            </a:pPr>
            <a:r>
              <a:rPr lang="en-US" sz="2800" b="0" i="0" u="none" strike="noStrike" dirty="0">
                <a:solidFill>
                  <a:srgbClr val="002060"/>
                </a:solidFill>
                <a:effectLst/>
                <a:latin typeface="Times New Roman" panose="02020603050405020304" pitchFamily="18" charset="0"/>
              </a:rPr>
              <a:t>Associate Professor</a:t>
            </a:r>
            <a:br>
              <a:rPr lang="en-US" sz="2800" dirty="0">
                <a:solidFill>
                  <a:srgbClr val="002060"/>
                </a:solidFill>
              </a:rPr>
            </a:br>
            <a:endParaRPr lang="en-IN" sz="2800" dirty="0">
              <a:solidFill>
                <a:srgbClr val="002060"/>
              </a:solidFill>
            </a:endParaRPr>
          </a:p>
        </p:txBody>
      </p:sp>
    </p:spTree>
    <p:extLst>
      <p:ext uri="{BB962C8B-B14F-4D97-AF65-F5344CB8AC3E}">
        <p14:creationId xmlns:p14="http://schemas.microsoft.com/office/powerpoint/2010/main" val="2603616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B57F-12AB-17CB-7891-C685DCF0E48D}"/>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PROGRAM IMPLEMENTATION</a:t>
            </a:r>
          </a:p>
        </p:txBody>
      </p:sp>
      <p:sp>
        <p:nvSpPr>
          <p:cNvPr id="3" name="Content Placeholder 2">
            <a:extLst>
              <a:ext uri="{FF2B5EF4-FFF2-40B4-BE49-F238E27FC236}">
                <a16:creationId xmlns:a16="http://schemas.microsoft.com/office/drawing/2014/main" id="{DEAA3538-5E9E-10A3-C369-B26BA1CDA322}"/>
              </a:ext>
            </a:extLst>
          </p:cNvPr>
          <p:cNvSpPr>
            <a:spLocks noGrp="1"/>
          </p:cNvSpPr>
          <p:nvPr>
            <p:ph idx="1"/>
          </p:nvPr>
        </p:nvSpPr>
        <p:spPr>
          <a:xfrm>
            <a:off x="856364" y="2779562"/>
            <a:ext cx="8596668" cy="3319272"/>
          </a:xfrm>
        </p:spPr>
        <p:txBody>
          <a:bodyPr>
            <a:noAutofit/>
          </a:bodyPr>
          <a:lstStyle/>
          <a:p>
            <a:pPr marL="457200" rtl="0" fontAlgn="base">
              <a:spcBef>
                <a:spcPts val="0"/>
              </a:spcBef>
              <a:spcAft>
                <a:spcPts val="0"/>
              </a:spcAft>
              <a:buFont typeface="Arial" panose="020B0604020202020204" pitchFamily="34" charset="0"/>
              <a:buChar char="•"/>
            </a:pPr>
            <a:r>
              <a:rPr lang="en-IN" sz="2800" b="1" dirty="0">
                <a:solidFill>
                  <a:srgbClr val="002060"/>
                </a:solidFill>
                <a:latin typeface="Times New Roman" panose="02020603050405020304" pitchFamily="18" charset="0"/>
                <a:hlinkClick r:id="rId2">
                  <a:extLst>
                    <a:ext uri="{A12FA001-AC4F-418D-AE19-62706E023703}">
                      <ahyp:hlinkClr xmlns:ahyp="http://schemas.microsoft.com/office/drawing/2018/hyperlinkcolor" val="tx"/>
                    </a:ext>
                  </a:extLst>
                </a:hlinkClick>
              </a:rPr>
              <a:t>Pandas</a:t>
            </a:r>
            <a:r>
              <a:rPr lang="en-IN" sz="2800" dirty="0">
                <a:solidFill>
                  <a:srgbClr val="002060"/>
                </a:solidFill>
                <a:latin typeface="Times New Roman" panose="02020603050405020304" pitchFamily="18" charset="0"/>
              </a:rPr>
              <a:t>: To import files/datasets.</a:t>
            </a:r>
          </a:p>
          <a:p>
            <a:pPr marL="457200" rtl="0" fontAlgn="base">
              <a:spcBef>
                <a:spcPts val="0"/>
              </a:spcBef>
              <a:spcAft>
                <a:spcPts val="0"/>
              </a:spcAft>
              <a:buFont typeface="Arial" panose="020B0604020202020204" pitchFamily="34" charset="0"/>
              <a:buChar char="•"/>
            </a:pPr>
            <a:r>
              <a:rPr lang="en-IN" sz="2800" b="1" dirty="0">
                <a:solidFill>
                  <a:srgbClr val="002060"/>
                </a:solidFill>
                <a:latin typeface="Times New Roman" panose="02020603050405020304" pitchFamily="18" charset="0"/>
                <a:hlinkClick r:id="rId3">
                  <a:extLst>
                    <a:ext uri="{A12FA001-AC4F-418D-AE19-62706E023703}">
                      <ahyp:hlinkClr xmlns:ahyp="http://schemas.microsoft.com/office/drawing/2018/hyperlinkcolor" val="tx"/>
                    </a:ext>
                  </a:extLst>
                </a:hlinkClick>
              </a:rPr>
              <a:t>Matplotlib</a:t>
            </a:r>
            <a:r>
              <a:rPr lang="en-IN" sz="2800" dirty="0">
                <a:solidFill>
                  <a:srgbClr val="002060"/>
                </a:solidFill>
                <a:latin typeface="Times New Roman" panose="02020603050405020304" pitchFamily="18" charset="0"/>
              </a:rPr>
              <a:t>: To visualize the data frame.</a:t>
            </a:r>
          </a:p>
          <a:p>
            <a:pPr marL="457200" rtl="0" fontAlgn="base">
              <a:spcBef>
                <a:spcPts val="0"/>
              </a:spcBef>
              <a:spcAft>
                <a:spcPts val="0"/>
              </a:spcAft>
              <a:buFont typeface="Arial" panose="020B0604020202020204" pitchFamily="34" charset="0"/>
              <a:buChar char="•"/>
            </a:pPr>
            <a:r>
              <a:rPr lang="en-IN" sz="2800" b="1" dirty="0" err="1">
                <a:solidFill>
                  <a:srgbClr val="002060"/>
                </a:solidFill>
                <a:latin typeface="Times New Roman" panose="02020603050405020304" pitchFamily="18" charset="0"/>
                <a:hlinkClick r:id="rId4">
                  <a:extLst>
                    <a:ext uri="{A12FA001-AC4F-418D-AE19-62706E023703}">
                      <ahyp:hlinkClr xmlns:ahyp="http://schemas.microsoft.com/office/drawing/2018/hyperlinkcolor" val="tx"/>
                    </a:ext>
                  </a:extLst>
                </a:hlinkClick>
              </a:rPr>
              <a:t>Numpy</a:t>
            </a:r>
            <a:r>
              <a:rPr lang="en-IN" sz="2800" dirty="0">
                <a:solidFill>
                  <a:srgbClr val="002060"/>
                </a:solidFill>
                <a:latin typeface="Times New Roman" panose="02020603050405020304" pitchFamily="18" charset="0"/>
              </a:rPr>
              <a:t>: To perform operations like scaling and correlation.</a:t>
            </a:r>
          </a:p>
          <a:p>
            <a:pPr marL="457200" rtl="0" fontAlgn="base">
              <a:spcBef>
                <a:spcPts val="0"/>
              </a:spcBef>
              <a:spcAft>
                <a:spcPts val="0"/>
              </a:spcAft>
              <a:buFont typeface="Arial" panose="020B0604020202020204" pitchFamily="34" charset="0"/>
              <a:buChar char="•"/>
            </a:pPr>
            <a:r>
              <a:rPr lang="en-IN" sz="2800" b="1" dirty="0">
                <a:solidFill>
                  <a:srgbClr val="002060"/>
                </a:solidFill>
                <a:latin typeface="Times New Roman" panose="02020603050405020304" pitchFamily="18" charset="0"/>
                <a:hlinkClick r:id="rId5">
                  <a:extLst>
                    <a:ext uri="{A12FA001-AC4F-418D-AE19-62706E023703}">
                      <ahyp:hlinkClr xmlns:ahyp="http://schemas.microsoft.com/office/drawing/2018/hyperlinkcolor" val="tx"/>
                    </a:ext>
                  </a:extLst>
                </a:hlinkClick>
              </a:rPr>
              <a:t>Seaborn</a:t>
            </a:r>
            <a:r>
              <a:rPr lang="en-IN" sz="2800" dirty="0">
                <a:solidFill>
                  <a:srgbClr val="002060"/>
                </a:solidFill>
                <a:latin typeface="Times New Roman" panose="02020603050405020304" pitchFamily="18" charset="0"/>
              </a:rPr>
              <a:t>: To visualize the data frame.</a:t>
            </a:r>
          </a:p>
          <a:p>
            <a:pPr marL="457200" rtl="0" fontAlgn="base">
              <a:spcBef>
                <a:spcPts val="0"/>
              </a:spcBef>
              <a:spcAft>
                <a:spcPts val="0"/>
              </a:spcAft>
              <a:buFont typeface="Arial" panose="020B0604020202020204" pitchFamily="34" charset="0"/>
              <a:buChar char="•"/>
            </a:pPr>
            <a:r>
              <a:rPr lang="en-IN" sz="2800" b="1" dirty="0" err="1">
                <a:solidFill>
                  <a:srgbClr val="002060"/>
                </a:solidFill>
                <a:latin typeface="Times New Roman" panose="02020603050405020304" pitchFamily="18" charset="0"/>
                <a:hlinkClick r:id="rId6">
                  <a:extLst>
                    <a:ext uri="{A12FA001-AC4F-418D-AE19-62706E023703}">
                      <ahyp:hlinkClr xmlns:ahyp="http://schemas.microsoft.com/office/drawing/2018/hyperlinkcolor" val="tx"/>
                    </a:ext>
                  </a:extLst>
                </a:hlinkClick>
              </a:rPr>
              <a:t>Librosa</a:t>
            </a:r>
            <a:r>
              <a:rPr lang="en-IN" sz="2800" dirty="0">
                <a:solidFill>
                  <a:srgbClr val="002060"/>
                </a:solidFill>
                <a:latin typeface="Times New Roman" panose="02020603050405020304" pitchFamily="18" charset="0"/>
              </a:rPr>
              <a:t>: To visualize the audio data. Install this library by “pip install </a:t>
            </a:r>
            <a:r>
              <a:rPr lang="en-IN" sz="2800" dirty="0" err="1">
                <a:solidFill>
                  <a:srgbClr val="002060"/>
                </a:solidFill>
                <a:latin typeface="Times New Roman" panose="02020603050405020304" pitchFamily="18" charset="0"/>
              </a:rPr>
              <a:t>librosa</a:t>
            </a:r>
            <a:r>
              <a:rPr lang="en-IN" sz="2800" dirty="0">
                <a:solidFill>
                  <a:srgbClr val="002060"/>
                </a:solidFill>
                <a:latin typeface="Times New Roman" panose="02020603050405020304" pitchFamily="18" charset="0"/>
              </a:rPr>
              <a:t>” command</a:t>
            </a:r>
            <a:br>
              <a:rPr lang="en-IN" sz="2800" b="0" dirty="0">
                <a:solidFill>
                  <a:schemeClr val="tx1"/>
                </a:solidFill>
                <a:effectLst/>
                <a:latin typeface="Times New Roman" panose="02020603050405020304" pitchFamily="18" charset="0"/>
                <a:cs typeface="Times New Roman" panose="02020603050405020304" pitchFamily="18" charset="0"/>
              </a:rPr>
            </a:br>
            <a:endParaRPr lang="en-IN"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FA151D4-493F-03C7-47AF-0C5208C8E121}"/>
              </a:ext>
            </a:extLst>
          </p:cNvPr>
          <p:cNvSpPr txBox="1">
            <a:spLocks/>
          </p:cNvSpPr>
          <p:nvPr/>
        </p:nvSpPr>
        <p:spPr>
          <a:xfrm>
            <a:off x="677334" y="1458762"/>
            <a:ext cx="8596668" cy="70408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latin typeface="Times New Roman" panose="02020603050405020304" pitchFamily="18" charset="0"/>
                <a:cs typeface="Times New Roman" panose="02020603050405020304" pitchFamily="18" charset="0"/>
              </a:rPr>
              <a:t>IMPORT LIBRARIES</a:t>
            </a:r>
          </a:p>
        </p:txBody>
      </p:sp>
    </p:spTree>
    <p:extLst>
      <p:ext uri="{BB962C8B-B14F-4D97-AF65-F5344CB8AC3E}">
        <p14:creationId xmlns:p14="http://schemas.microsoft.com/office/powerpoint/2010/main" val="600858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B57F-12AB-17CB-7891-C685DCF0E48D}"/>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PROGRAM IMPLEMENTATION</a:t>
            </a:r>
          </a:p>
        </p:txBody>
      </p:sp>
      <p:sp>
        <p:nvSpPr>
          <p:cNvPr id="3" name="Content Placeholder 2">
            <a:extLst>
              <a:ext uri="{FF2B5EF4-FFF2-40B4-BE49-F238E27FC236}">
                <a16:creationId xmlns:a16="http://schemas.microsoft.com/office/drawing/2014/main" id="{DEAA3538-5E9E-10A3-C369-B26BA1CDA322}"/>
              </a:ext>
            </a:extLst>
          </p:cNvPr>
          <p:cNvSpPr>
            <a:spLocks noGrp="1"/>
          </p:cNvSpPr>
          <p:nvPr>
            <p:ph idx="1"/>
          </p:nvPr>
        </p:nvSpPr>
        <p:spPr>
          <a:xfrm>
            <a:off x="1077745" y="2769937"/>
            <a:ext cx="8596668" cy="3319272"/>
          </a:xfrm>
        </p:spPr>
        <p:txBody>
          <a:bodyPr>
            <a:noAutofit/>
          </a:bodyPr>
          <a:lstStyle/>
          <a:p>
            <a:pPr marL="0" indent="0" rtl="0" fontAlgn="base">
              <a:spcBef>
                <a:spcPts val="0"/>
              </a:spcBef>
              <a:spcAft>
                <a:spcPts val="0"/>
              </a:spcAft>
              <a:buNone/>
            </a:pPr>
            <a:r>
              <a:rPr lang="en-US" sz="2800" b="1" dirty="0">
                <a:solidFill>
                  <a:srgbClr val="002060"/>
                </a:solidFill>
                <a:latin typeface="Times New Roman" panose="02020603050405020304" pitchFamily="18" charset="0"/>
              </a:rPr>
              <a:t>DATA EXPLORATION</a:t>
            </a:r>
          </a:p>
          <a:p>
            <a:pPr rtl="0" fontAlgn="base">
              <a:spcBef>
                <a:spcPts val="0"/>
              </a:spcBef>
              <a:spcAft>
                <a:spcPts val="0"/>
              </a:spcAft>
              <a:buFont typeface="Arial" panose="020B0604020202020204" pitchFamily="34" charset="0"/>
              <a:buChar char="•"/>
            </a:pPr>
            <a:r>
              <a:rPr lang="en-US" sz="2800" dirty="0">
                <a:solidFill>
                  <a:srgbClr val="002060"/>
                </a:solidFill>
                <a:latin typeface="Times New Roman" panose="02020603050405020304" pitchFamily="18" charset="0"/>
              </a:rPr>
              <a:t>Read the CSV file using Pandas</a:t>
            </a:r>
          </a:p>
          <a:p>
            <a:pPr rtl="0" fontAlgn="base">
              <a:spcBef>
                <a:spcPts val="0"/>
              </a:spcBef>
              <a:spcAft>
                <a:spcPts val="0"/>
              </a:spcAft>
              <a:buFont typeface="Arial" panose="020B0604020202020204" pitchFamily="34" charset="0"/>
              <a:buChar char="•"/>
            </a:pPr>
            <a:r>
              <a:rPr lang="en-US" sz="2800" dirty="0">
                <a:solidFill>
                  <a:srgbClr val="002060"/>
                </a:solidFill>
                <a:latin typeface="Times New Roman" panose="02020603050405020304" pitchFamily="18" charset="0"/>
              </a:rPr>
              <a:t>Check the Dataset with head()</a:t>
            </a:r>
          </a:p>
          <a:p>
            <a:pPr rtl="0" fontAlgn="base">
              <a:spcBef>
                <a:spcPts val="0"/>
              </a:spcBef>
              <a:spcAft>
                <a:spcPts val="0"/>
              </a:spcAft>
              <a:buFont typeface="Arial" panose="020B0604020202020204" pitchFamily="34" charset="0"/>
              <a:buChar char="•"/>
            </a:pPr>
            <a:r>
              <a:rPr lang="en-US" sz="2800" dirty="0">
                <a:solidFill>
                  <a:srgbClr val="002060"/>
                </a:solidFill>
                <a:latin typeface="Times New Roman" panose="02020603050405020304" pitchFamily="18" charset="0"/>
              </a:rPr>
              <a:t>Study the Dataset by using </a:t>
            </a:r>
            <a:r>
              <a:rPr lang="en-US" sz="2800" dirty="0" err="1">
                <a:solidFill>
                  <a:srgbClr val="002060"/>
                </a:solidFill>
                <a:latin typeface="Times New Roman" panose="02020603050405020304" pitchFamily="18" charset="0"/>
              </a:rPr>
              <a:t>shape,info</a:t>
            </a:r>
            <a:r>
              <a:rPr lang="en-US" sz="2800" dirty="0">
                <a:solidFill>
                  <a:srgbClr val="002060"/>
                </a:solidFill>
                <a:latin typeface="Times New Roman" panose="02020603050405020304" pitchFamily="18" charset="0"/>
              </a:rPr>
              <a:t>() etc.,</a:t>
            </a:r>
          </a:p>
          <a:p>
            <a:pPr rtl="0" fontAlgn="base">
              <a:spcBef>
                <a:spcPts val="0"/>
              </a:spcBef>
              <a:spcAft>
                <a:spcPts val="0"/>
              </a:spcAft>
              <a:buFont typeface="Arial" panose="020B0604020202020204" pitchFamily="34" charset="0"/>
              <a:buChar char="•"/>
            </a:pPr>
            <a:r>
              <a:rPr lang="en-US" sz="2800" dirty="0">
                <a:solidFill>
                  <a:srgbClr val="002060"/>
                </a:solidFill>
                <a:latin typeface="Times New Roman" panose="02020603050405020304" pitchFamily="18" charset="0"/>
              </a:rPr>
              <a:t>Then display the statistical summary using Describe()</a:t>
            </a:r>
          </a:p>
          <a:p>
            <a:pPr rtl="0" fontAlgn="base">
              <a:spcBef>
                <a:spcPts val="0"/>
              </a:spcBef>
              <a:spcAft>
                <a:spcPts val="0"/>
              </a:spcAft>
              <a:buFont typeface="Arial" panose="020B0604020202020204" pitchFamily="34" charset="0"/>
              <a:buChar char="•"/>
            </a:pPr>
            <a:r>
              <a:rPr lang="en-US" sz="2800" dirty="0">
                <a:solidFill>
                  <a:srgbClr val="002060"/>
                </a:solidFill>
                <a:latin typeface="Times New Roman" panose="02020603050405020304" pitchFamily="18" charset="0"/>
              </a:rPr>
              <a:t>Handling Missing Data.</a:t>
            </a:r>
          </a:p>
          <a:p>
            <a:pPr marL="457200" rtl="0" fontAlgn="base">
              <a:spcBef>
                <a:spcPts val="0"/>
              </a:spcBef>
              <a:spcAft>
                <a:spcPts val="0"/>
              </a:spcAft>
              <a:buFont typeface="Arial" panose="020B0604020202020204" pitchFamily="34" charset="0"/>
              <a:buChar char="•"/>
            </a:pP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FA151D4-493F-03C7-47AF-0C5208C8E121}"/>
              </a:ext>
            </a:extLst>
          </p:cNvPr>
          <p:cNvSpPr txBox="1">
            <a:spLocks/>
          </p:cNvSpPr>
          <p:nvPr/>
        </p:nvSpPr>
        <p:spPr>
          <a:xfrm>
            <a:off x="677334" y="1449137"/>
            <a:ext cx="8596668" cy="70408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latin typeface="Times New Roman" panose="02020603050405020304" pitchFamily="18" charset="0"/>
                <a:cs typeface="Times New Roman" panose="02020603050405020304" pitchFamily="18" charset="0"/>
              </a:rPr>
              <a:t>DATA PREPROCESSING</a:t>
            </a:r>
          </a:p>
        </p:txBody>
      </p:sp>
    </p:spTree>
    <p:extLst>
      <p:ext uri="{BB962C8B-B14F-4D97-AF65-F5344CB8AC3E}">
        <p14:creationId xmlns:p14="http://schemas.microsoft.com/office/powerpoint/2010/main" val="3856093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B57F-12AB-17CB-7891-C685DCF0E48D}"/>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PROGRAM IMPLEMENTATION</a:t>
            </a:r>
          </a:p>
        </p:txBody>
      </p:sp>
      <p:sp>
        <p:nvSpPr>
          <p:cNvPr id="3" name="Content Placeholder 2">
            <a:extLst>
              <a:ext uri="{FF2B5EF4-FFF2-40B4-BE49-F238E27FC236}">
                <a16:creationId xmlns:a16="http://schemas.microsoft.com/office/drawing/2014/main" id="{DEAA3538-5E9E-10A3-C369-B26BA1CDA322}"/>
              </a:ext>
            </a:extLst>
          </p:cNvPr>
          <p:cNvSpPr>
            <a:spLocks noGrp="1"/>
          </p:cNvSpPr>
          <p:nvPr>
            <p:ph idx="1"/>
          </p:nvPr>
        </p:nvSpPr>
        <p:spPr>
          <a:xfrm>
            <a:off x="599721" y="2259060"/>
            <a:ext cx="8596668" cy="502920"/>
          </a:xfrm>
        </p:spPr>
        <p:txBody>
          <a:bodyPr>
            <a:noAutofit/>
          </a:bodyPr>
          <a:lstStyle/>
          <a:p>
            <a:pPr marL="457200" rtl="0">
              <a:spcBef>
                <a:spcPts val="0"/>
              </a:spcBef>
              <a:spcAft>
                <a:spcPts val="0"/>
              </a:spcAft>
            </a:pPr>
            <a:r>
              <a:rPr lang="en-US" sz="2800" dirty="0">
                <a:solidFill>
                  <a:srgbClr val="002060"/>
                </a:solidFill>
                <a:latin typeface="Times New Roman" panose="02020603050405020304" pitchFamily="18" charset="0"/>
              </a:rPr>
              <a:t>Using the </a:t>
            </a:r>
            <a:r>
              <a:rPr lang="en-US" sz="2800" dirty="0" err="1">
                <a:solidFill>
                  <a:srgbClr val="002060"/>
                </a:solidFill>
                <a:latin typeface="Times New Roman" panose="02020603050405020304" pitchFamily="18" charset="0"/>
              </a:rPr>
              <a:t>Librosa</a:t>
            </a:r>
            <a:r>
              <a:rPr lang="en-US" sz="2800" dirty="0">
                <a:solidFill>
                  <a:srgbClr val="002060"/>
                </a:solidFill>
                <a:latin typeface="Times New Roman" panose="02020603050405020304" pitchFamily="18" charset="0"/>
              </a:rPr>
              <a:t> Audio Library we can visualize the </a:t>
            </a:r>
            <a:r>
              <a:rPr lang="en-US" sz="2800" dirty="0" err="1">
                <a:solidFill>
                  <a:srgbClr val="002060"/>
                </a:solidFill>
                <a:latin typeface="Times New Roman" panose="02020603050405020304" pitchFamily="18" charset="0"/>
              </a:rPr>
              <a:t>waveplot</a:t>
            </a:r>
            <a:r>
              <a:rPr lang="en-US" sz="2800" dirty="0">
                <a:solidFill>
                  <a:srgbClr val="002060"/>
                </a:solidFill>
                <a:latin typeface="Times New Roman" panose="02020603050405020304" pitchFamily="18" charset="0"/>
              </a:rPr>
              <a:t> for the [.wav] files</a:t>
            </a:r>
            <a:br>
              <a:rPr lang="en-US" sz="2000" dirty="0">
                <a:solidFill>
                  <a:schemeClr val="tx1"/>
                </a:solidFill>
              </a:rPr>
            </a:b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FA151D4-493F-03C7-47AF-0C5208C8E121}"/>
              </a:ext>
            </a:extLst>
          </p:cNvPr>
          <p:cNvSpPr txBox="1">
            <a:spLocks/>
          </p:cNvSpPr>
          <p:nvPr/>
        </p:nvSpPr>
        <p:spPr>
          <a:xfrm>
            <a:off x="599721" y="1441180"/>
            <a:ext cx="8596668" cy="70408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latin typeface="Times New Roman" panose="02020603050405020304" pitchFamily="18" charset="0"/>
                <a:cs typeface="Times New Roman" panose="02020603050405020304" pitchFamily="18" charset="0"/>
              </a:rPr>
              <a:t>VISUALIZE THE WAVEPLOT</a:t>
            </a:r>
          </a:p>
        </p:txBody>
      </p:sp>
      <p:sp>
        <p:nvSpPr>
          <p:cNvPr id="5" name="TextBox 4">
            <a:extLst>
              <a:ext uri="{FF2B5EF4-FFF2-40B4-BE49-F238E27FC236}">
                <a16:creationId xmlns:a16="http://schemas.microsoft.com/office/drawing/2014/main" id="{5CDE2B10-D535-55CE-32DA-BDDE5AFC7A78}"/>
              </a:ext>
            </a:extLst>
          </p:cNvPr>
          <p:cNvSpPr txBox="1"/>
          <p:nvPr/>
        </p:nvSpPr>
        <p:spPr>
          <a:xfrm>
            <a:off x="4023360" y="3219704"/>
            <a:ext cx="2029017" cy="400110"/>
          </a:xfrm>
          <a:prstGeom prst="rect">
            <a:avLst/>
          </a:prstGeom>
          <a:noFill/>
        </p:spPr>
        <p:txBody>
          <a:bodyPr wrap="none" rtlCol="0">
            <a:spAutoFit/>
          </a:bodyPr>
          <a:lstStyle/>
          <a:p>
            <a:r>
              <a:rPr lang="en-IN" sz="2000" b="1" dirty="0">
                <a:solidFill>
                  <a:srgbClr val="002060"/>
                </a:solidFill>
              </a:rPr>
              <a:t>POP WAVEPLOT</a:t>
            </a:r>
          </a:p>
        </p:txBody>
      </p:sp>
      <p:pic>
        <p:nvPicPr>
          <p:cNvPr id="1026" name="Picture 2">
            <a:extLst>
              <a:ext uri="{FF2B5EF4-FFF2-40B4-BE49-F238E27FC236}">
                <a16:creationId xmlns:a16="http://schemas.microsoft.com/office/drawing/2014/main" id="{8CD75BCD-5385-3077-7121-811ED7F9B2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505" y="3619814"/>
            <a:ext cx="7934325"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224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B57F-12AB-17CB-7891-C685DCF0E48D}"/>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PROGRAM IMPLEMENTATION</a:t>
            </a:r>
          </a:p>
        </p:txBody>
      </p:sp>
      <p:sp>
        <p:nvSpPr>
          <p:cNvPr id="3" name="Content Placeholder 2">
            <a:extLst>
              <a:ext uri="{FF2B5EF4-FFF2-40B4-BE49-F238E27FC236}">
                <a16:creationId xmlns:a16="http://schemas.microsoft.com/office/drawing/2014/main" id="{DEAA3538-5E9E-10A3-C369-B26BA1CDA322}"/>
              </a:ext>
            </a:extLst>
          </p:cNvPr>
          <p:cNvSpPr>
            <a:spLocks noGrp="1"/>
          </p:cNvSpPr>
          <p:nvPr>
            <p:ph idx="1"/>
          </p:nvPr>
        </p:nvSpPr>
        <p:spPr>
          <a:xfrm>
            <a:off x="948285" y="2397946"/>
            <a:ext cx="8596668" cy="2293113"/>
          </a:xfrm>
        </p:spPr>
        <p:txBody>
          <a:bodyPr>
            <a:noAutofit/>
          </a:bodyPr>
          <a:lstStyle/>
          <a:p>
            <a:pPr rtl="0" fontAlgn="base">
              <a:spcBef>
                <a:spcPts val="0"/>
              </a:spcBef>
              <a:spcAft>
                <a:spcPts val="0"/>
              </a:spcAft>
              <a:buFont typeface="Arial" panose="020B0604020202020204" pitchFamily="34" charset="0"/>
              <a:buChar char="•"/>
            </a:pPr>
            <a:r>
              <a:rPr lang="en-US" sz="2400" dirty="0">
                <a:solidFill>
                  <a:srgbClr val="002060"/>
                </a:solidFill>
                <a:latin typeface="Times New Roman" panose="02020603050405020304" pitchFamily="18" charset="0"/>
              </a:rPr>
              <a:t>Split the model using </a:t>
            </a:r>
            <a:r>
              <a:rPr lang="en-US" sz="2400" dirty="0" err="1">
                <a:solidFill>
                  <a:srgbClr val="002060"/>
                </a:solidFill>
                <a:latin typeface="Times New Roman" panose="02020603050405020304" pitchFamily="18" charset="0"/>
              </a:rPr>
              <a:t>train_test_split</a:t>
            </a:r>
            <a:r>
              <a:rPr lang="en-US" sz="2400" dirty="0">
                <a:solidFill>
                  <a:srgbClr val="002060"/>
                </a:solidFill>
                <a:latin typeface="Times New Roman" panose="02020603050405020304" pitchFamily="18" charset="0"/>
              </a:rPr>
              <a:t> module from </a:t>
            </a:r>
            <a:r>
              <a:rPr lang="en-US" sz="2400" dirty="0" err="1">
                <a:solidFill>
                  <a:srgbClr val="002060"/>
                </a:solidFill>
                <a:latin typeface="Times New Roman" panose="02020603050405020304" pitchFamily="18" charset="0"/>
              </a:rPr>
              <a:t>sklearn.model_selection</a:t>
            </a:r>
            <a:r>
              <a:rPr lang="en-US" sz="2400" dirty="0">
                <a:solidFill>
                  <a:srgbClr val="002060"/>
                </a:solidFill>
                <a:latin typeface="Times New Roman" panose="02020603050405020304" pitchFamily="18" charset="0"/>
              </a:rPr>
              <a:t>.</a:t>
            </a:r>
          </a:p>
          <a:p>
            <a:pPr rtl="0" fontAlgn="base">
              <a:spcBef>
                <a:spcPts val="0"/>
              </a:spcBef>
              <a:spcAft>
                <a:spcPts val="0"/>
              </a:spcAft>
              <a:buFont typeface="Arial" panose="020B0604020202020204" pitchFamily="34" charset="0"/>
              <a:buChar char="•"/>
            </a:pPr>
            <a:r>
              <a:rPr lang="en-US" sz="2400" dirty="0">
                <a:solidFill>
                  <a:srgbClr val="002060"/>
                </a:solidFill>
                <a:latin typeface="Times New Roman" panose="02020603050405020304" pitchFamily="18" charset="0"/>
              </a:rPr>
              <a:t>Training data is the subset of the original data that is used to train the machine learning model.</a:t>
            </a:r>
          </a:p>
          <a:p>
            <a:pPr rtl="0" fontAlgn="base">
              <a:spcBef>
                <a:spcPts val="0"/>
              </a:spcBef>
              <a:spcAft>
                <a:spcPts val="0"/>
              </a:spcAft>
              <a:buFont typeface="Arial" panose="020B0604020202020204" pitchFamily="34" charset="0"/>
              <a:buChar char="•"/>
            </a:pPr>
            <a:r>
              <a:rPr lang="en-US" sz="2400" dirty="0">
                <a:solidFill>
                  <a:srgbClr val="002060"/>
                </a:solidFill>
                <a:latin typeface="Times New Roman" panose="02020603050405020304" pitchFamily="18" charset="0"/>
              </a:rPr>
              <a:t>Testing data is used to check the accuracy of the model.</a:t>
            </a:r>
          </a:p>
          <a:p>
            <a:pPr marL="0" indent="0">
              <a:buNone/>
            </a:pPr>
            <a:br>
              <a:rPr lang="en-US" sz="2400" b="0" dirty="0">
                <a:solidFill>
                  <a:schemeClr val="tx1"/>
                </a:solidFill>
                <a:effectLst/>
              </a:rPr>
            </a:br>
            <a:br>
              <a:rPr lang="en-US" sz="2400" b="0" dirty="0">
                <a:solidFill>
                  <a:schemeClr val="tx1"/>
                </a:solidFill>
                <a:effectLst/>
              </a:rPr>
            </a:br>
            <a:endParaRPr lang="en-IN"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FA151D4-493F-03C7-47AF-0C5208C8E121}"/>
              </a:ext>
            </a:extLst>
          </p:cNvPr>
          <p:cNvSpPr txBox="1">
            <a:spLocks/>
          </p:cNvSpPr>
          <p:nvPr/>
        </p:nvSpPr>
        <p:spPr>
          <a:xfrm>
            <a:off x="677334" y="1578356"/>
            <a:ext cx="8596668" cy="70408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latin typeface="Times New Roman" panose="02020603050405020304" pitchFamily="18" charset="0"/>
                <a:cs typeface="Times New Roman" panose="02020603050405020304" pitchFamily="18" charset="0"/>
              </a:rPr>
              <a:t>SPLIT TRAIN &amp; TEST SETS</a:t>
            </a:r>
          </a:p>
        </p:txBody>
      </p:sp>
      <p:pic>
        <p:nvPicPr>
          <p:cNvPr id="2050" name="Picture 2">
            <a:extLst>
              <a:ext uri="{FF2B5EF4-FFF2-40B4-BE49-F238E27FC236}">
                <a16:creationId xmlns:a16="http://schemas.microsoft.com/office/drawing/2014/main" id="{071CB224-5424-FDCE-9241-084C61EB4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409" y="4575556"/>
            <a:ext cx="523875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70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B57F-12AB-17CB-7891-C685DCF0E48D}"/>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PROGRAM IMPLEMENTATION</a:t>
            </a:r>
          </a:p>
        </p:txBody>
      </p:sp>
      <p:sp>
        <p:nvSpPr>
          <p:cNvPr id="3" name="Content Placeholder 2">
            <a:extLst>
              <a:ext uri="{FF2B5EF4-FFF2-40B4-BE49-F238E27FC236}">
                <a16:creationId xmlns:a16="http://schemas.microsoft.com/office/drawing/2014/main" id="{DEAA3538-5E9E-10A3-C369-B26BA1CDA322}"/>
              </a:ext>
            </a:extLst>
          </p:cNvPr>
          <p:cNvSpPr>
            <a:spLocks noGrp="1"/>
          </p:cNvSpPr>
          <p:nvPr>
            <p:ph idx="1"/>
          </p:nvPr>
        </p:nvSpPr>
        <p:spPr>
          <a:xfrm>
            <a:off x="832782" y="2282444"/>
            <a:ext cx="8596668" cy="502920"/>
          </a:xfrm>
        </p:spPr>
        <p:txBody>
          <a:bodyPr>
            <a:noAutofit/>
          </a:bodyPr>
          <a:lstStyle/>
          <a:p>
            <a:pPr rtl="0">
              <a:spcBef>
                <a:spcPts val="0"/>
              </a:spcBef>
              <a:spcAft>
                <a:spcPts val="0"/>
              </a:spcAft>
            </a:pPr>
            <a:r>
              <a:rPr lang="en-US" sz="2400" dirty="0">
                <a:solidFill>
                  <a:srgbClr val="002060"/>
                </a:solidFill>
                <a:latin typeface="Times New Roman" panose="02020603050405020304" pitchFamily="18" charset="0"/>
              </a:rPr>
              <a:t>Building a model in machine learning used to new data to do predictions and obtain result.</a:t>
            </a:r>
            <a:br>
              <a:rPr lang="en-US" b="0" dirty="0">
                <a:solidFill>
                  <a:schemeClr val="tx1"/>
                </a:solidFill>
                <a:effectLst/>
              </a:rPr>
            </a:br>
            <a:br>
              <a:rPr lang="en-US" b="0" dirty="0">
                <a:solidFill>
                  <a:schemeClr val="tx1"/>
                </a:solidFill>
                <a:effectLst/>
              </a:rPr>
            </a:b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FA151D4-493F-03C7-47AF-0C5208C8E121}"/>
              </a:ext>
            </a:extLst>
          </p:cNvPr>
          <p:cNvSpPr txBox="1">
            <a:spLocks/>
          </p:cNvSpPr>
          <p:nvPr/>
        </p:nvSpPr>
        <p:spPr>
          <a:xfrm>
            <a:off x="677334" y="1578356"/>
            <a:ext cx="8596668" cy="70408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latin typeface="Times New Roman" panose="02020603050405020304" pitchFamily="18" charset="0"/>
                <a:cs typeface="Times New Roman" panose="02020603050405020304" pitchFamily="18" charset="0"/>
              </a:rPr>
              <a:t>MODEL BUILDING</a:t>
            </a:r>
          </a:p>
        </p:txBody>
      </p:sp>
      <p:pic>
        <p:nvPicPr>
          <p:cNvPr id="3074" name="Picture 2">
            <a:extLst>
              <a:ext uri="{FF2B5EF4-FFF2-40B4-BE49-F238E27FC236}">
                <a16:creationId xmlns:a16="http://schemas.microsoft.com/office/drawing/2014/main" id="{CD368F3C-15EC-3F3C-2BAB-0C6104CE9D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652" y="3251200"/>
            <a:ext cx="7821378" cy="3432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492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B57F-12AB-17CB-7891-C685DCF0E48D}"/>
              </a:ext>
            </a:extLst>
          </p:cNvPr>
          <p:cNvSpPr>
            <a:spLocks noGrp="1"/>
          </p:cNvSpPr>
          <p:nvPr>
            <p:ph type="title"/>
          </p:nvPr>
        </p:nvSpPr>
        <p:spPr>
          <a:xfrm>
            <a:off x="677334" y="177800"/>
            <a:ext cx="8596668" cy="1320800"/>
          </a:xfrm>
        </p:spPr>
        <p:txBody>
          <a:bodyPr/>
          <a:lstStyle/>
          <a:p>
            <a:pPr algn="ctr"/>
            <a:r>
              <a:rPr lang="en-IN" b="1" dirty="0">
                <a:latin typeface="Times New Roman" panose="02020603050405020304" pitchFamily="18" charset="0"/>
                <a:cs typeface="Times New Roman" panose="02020603050405020304" pitchFamily="18" charset="0"/>
              </a:rPr>
              <a:t>PROGRAM IMPLEMENTATION</a:t>
            </a:r>
          </a:p>
        </p:txBody>
      </p:sp>
      <p:sp>
        <p:nvSpPr>
          <p:cNvPr id="3" name="Content Placeholder 2">
            <a:extLst>
              <a:ext uri="{FF2B5EF4-FFF2-40B4-BE49-F238E27FC236}">
                <a16:creationId xmlns:a16="http://schemas.microsoft.com/office/drawing/2014/main" id="{DEAA3538-5E9E-10A3-C369-B26BA1CDA322}"/>
              </a:ext>
            </a:extLst>
          </p:cNvPr>
          <p:cNvSpPr>
            <a:spLocks noGrp="1"/>
          </p:cNvSpPr>
          <p:nvPr>
            <p:ph idx="1"/>
          </p:nvPr>
        </p:nvSpPr>
        <p:spPr>
          <a:xfrm>
            <a:off x="632464" y="1634316"/>
            <a:ext cx="8596668" cy="1302004"/>
          </a:xfrm>
        </p:spPr>
        <p:txBody>
          <a:bodyPr>
            <a:noAutofit/>
          </a:bodyPr>
          <a:lstStyle/>
          <a:p>
            <a:pPr rtl="0" fontAlgn="base">
              <a:spcBef>
                <a:spcPts val="0"/>
              </a:spcBef>
              <a:spcAft>
                <a:spcPts val="0"/>
              </a:spcAft>
              <a:buFont typeface="Arial" panose="020B0604020202020204" pitchFamily="34" charset="0"/>
              <a:buChar char="•"/>
            </a:pPr>
            <a:r>
              <a:rPr lang="en-US" sz="2400" dirty="0">
                <a:solidFill>
                  <a:srgbClr val="002060"/>
                </a:solidFill>
                <a:latin typeface="Times New Roman" panose="02020603050405020304" pitchFamily="18" charset="0"/>
              </a:rPr>
              <a:t>Random Forest is a supervised machine learning algorithm made up of decision trees.</a:t>
            </a:r>
          </a:p>
          <a:p>
            <a:pPr rtl="0" fontAlgn="base">
              <a:spcBef>
                <a:spcPts val="0"/>
              </a:spcBef>
              <a:spcAft>
                <a:spcPts val="0"/>
              </a:spcAft>
              <a:buFont typeface="Arial" panose="020B0604020202020204" pitchFamily="34" charset="0"/>
              <a:buChar char="•"/>
            </a:pPr>
            <a:r>
              <a:rPr lang="en-US" sz="2400" dirty="0">
                <a:solidFill>
                  <a:srgbClr val="002060"/>
                </a:solidFill>
                <a:latin typeface="Times New Roman" panose="02020603050405020304" pitchFamily="18" charset="0"/>
              </a:rPr>
              <a:t>Used both for classification and regression</a:t>
            </a:r>
            <a:br>
              <a:rPr lang="en-US" b="0" dirty="0">
                <a:solidFill>
                  <a:schemeClr val="tx1"/>
                </a:solidFill>
                <a:effectLst/>
              </a:rPr>
            </a:br>
            <a:br>
              <a:rPr lang="en-US" b="0" dirty="0">
                <a:solidFill>
                  <a:schemeClr val="tx1"/>
                </a:solidFill>
                <a:effectLst/>
              </a:rPr>
            </a:br>
            <a:r>
              <a:rPr lang="en-US" b="0" dirty="0">
                <a:solidFill>
                  <a:schemeClr val="tx1"/>
                </a:solidFill>
                <a:effectLst/>
              </a:rPr>
              <a:t>	</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100" name="Picture 4">
            <a:extLst>
              <a:ext uri="{FF2B5EF4-FFF2-40B4-BE49-F238E27FC236}">
                <a16:creationId xmlns:a16="http://schemas.microsoft.com/office/drawing/2014/main" id="{5E52FD49-C46C-0C6D-B2A5-EC985249B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670" y="2987451"/>
            <a:ext cx="8235996" cy="346169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AC7A4B0-652D-A517-1464-C8FB9A47316B}"/>
              </a:ext>
            </a:extLst>
          </p:cNvPr>
          <p:cNvSpPr txBox="1">
            <a:spLocks/>
          </p:cNvSpPr>
          <p:nvPr/>
        </p:nvSpPr>
        <p:spPr>
          <a:xfrm>
            <a:off x="677334" y="910844"/>
            <a:ext cx="8596668" cy="70408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latin typeface="Times New Roman" panose="02020603050405020304" pitchFamily="18" charset="0"/>
                <a:cs typeface="Times New Roman" panose="02020603050405020304" pitchFamily="18" charset="0"/>
              </a:rPr>
              <a:t>RANDOM FOREST ALGORITHM</a:t>
            </a:r>
          </a:p>
        </p:txBody>
      </p:sp>
    </p:spTree>
    <p:extLst>
      <p:ext uri="{BB962C8B-B14F-4D97-AF65-F5344CB8AC3E}">
        <p14:creationId xmlns:p14="http://schemas.microsoft.com/office/powerpoint/2010/main" val="1443203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B57F-12AB-17CB-7891-C685DCF0E48D}"/>
              </a:ext>
            </a:extLst>
          </p:cNvPr>
          <p:cNvSpPr>
            <a:spLocks noGrp="1"/>
          </p:cNvSpPr>
          <p:nvPr>
            <p:ph type="title"/>
          </p:nvPr>
        </p:nvSpPr>
        <p:spPr>
          <a:xfrm>
            <a:off x="677334" y="323088"/>
            <a:ext cx="8596668" cy="1320800"/>
          </a:xfrm>
        </p:spPr>
        <p:txBody>
          <a:bodyPr/>
          <a:lstStyle/>
          <a:p>
            <a:pPr algn="ctr"/>
            <a:r>
              <a:rPr lang="en-IN" b="1" dirty="0">
                <a:latin typeface="Times New Roman" panose="02020603050405020304" pitchFamily="18" charset="0"/>
                <a:cs typeface="Times New Roman" panose="02020603050405020304" pitchFamily="18" charset="0"/>
              </a:rPr>
              <a:t>PROGRAM IMPLEMENTATION</a:t>
            </a:r>
          </a:p>
        </p:txBody>
      </p:sp>
      <p:sp>
        <p:nvSpPr>
          <p:cNvPr id="3" name="Content Placeholder 2">
            <a:extLst>
              <a:ext uri="{FF2B5EF4-FFF2-40B4-BE49-F238E27FC236}">
                <a16:creationId xmlns:a16="http://schemas.microsoft.com/office/drawing/2014/main" id="{DEAA3538-5E9E-10A3-C369-B26BA1CDA322}"/>
              </a:ext>
            </a:extLst>
          </p:cNvPr>
          <p:cNvSpPr>
            <a:spLocks noGrp="1"/>
          </p:cNvSpPr>
          <p:nvPr>
            <p:ph idx="1"/>
          </p:nvPr>
        </p:nvSpPr>
        <p:spPr>
          <a:xfrm>
            <a:off x="677334" y="1690941"/>
            <a:ext cx="9292166" cy="1219708"/>
          </a:xfrm>
        </p:spPr>
        <p:txBody>
          <a:bodyPr>
            <a:noAutofit/>
          </a:bodyPr>
          <a:lstStyle/>
          <a:p>
            <a:pPr rtl="0" fontAlgn="base">
              <a:spcBef>
                <a:spcPts val="0"/>
              </a:spcBef>
              <a:spcAft>
                <a:spcPts val="0"/>
              </a:spcAft>
              <a:buFont typeface="Arial" panose="020B0604020202020204" pitchFamily="34" charset="0"/>
              <a:buChar char="•"/>
            </a:pPr>
            <a:r>
              <a:rPr lang="en-US" sz="2400" dirty="0">
                <a:solidFill>
                  <a:srgbClr val="002060"/>
                </a:solidFill>
                <a:latin typeface="Times New Roman" panose="02020603050405020304" pitchFamily="18" charset="0"/>
              </a:rPr>
              <a:t>KNN is a supervised learning algorithm.</a:t>
            </a:r>
          </a:p>
          <a:p>
            <a:pPr rtl="0" fontAlgn="base">
              <a:spcBef>
                <a:spcPts val="0"/>
              </a:spcBef>
              <a:spcAft>
                <a:spcPts val="0"/>
              </a:spcAft>
              <a:buFont typeface="Arial" panose="020B0604020202020204" pitchFamily="34" charset="0"/>
              <a:buChar char="•"/>
            </a:pPr>
            <a:r>
              <a:rPr lang="en-US" sz="2400" dirty="0">
                <a:solidFill>
                  <a:srgbClr val="002060"/>
                </a:solidFill>
                <a:latin typeface="Times New Roman" panose="02020603050405020304" pitchFamily="18" charset="0"/>
              </a:rPr>
              <a:t>Used for classification or prediction about the group of an individual data point</a:t>
            </a:r>
            <a:br>
              <a:rPr lang="en-US" b="0" dirty="0">
                <a:solidFill>
                  <a:schemeClr val="tx1"/>
                </a:solidFill>
                <a:effectLst/>
              </a:rPr>
            </a:br>
            <a:br>
              <a:rPr lang="en-US" b="0" dirty="0">
                <a:solidFill>
                  <a:schemeClr val="tx1"/>
                </a:solidFill>
                <a:effectLst/>
              </a:rPr>
            </a:b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C7A4B0-652D-A517-1464-C8FB9A47316B}"/>
              </a:ext>
            </a:extLst>
          </p:cNvPr>
          <p:cNvSpPr txBox="1">
            <a:spLocks/>
          </p:cNvSpPr>
          <p:nvPr/>
        </p:nvSpPr>
        <p:spPr>
          <a:xfrm>
            <a:off x="677334" y="1025906"/>
            <a:ext cx="8596668" cy="70408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latin typeface="Times New Roman" panose="02020603050405020304" pitchFamily="18" charset="0"/>
                <a:cs typeface="Times New Roman" panose="02020603050405020304" pitchFamily="18" charset="0"/>
              </a:rPr>
              <a:t>KNN ALGORITHM</a:t>
            </a:r>
          </a:p>
        </p:txBody>
      </p:sp>
      <p:pic>
        <p:nvPicPr>
          <p:cNvPr id="5122" name="Picture 2">
            <a:extLst>
              <a:ext uri="{FF2B5EF4-FFF2-40B4-BE49-F238E27FC236}">
                <a16:creationId xmlns:a16="http://schemas.microsoft.com/office/drawing/2014/main" id="{3F84C679-D87E-41BB-B61C-9BFAF9F37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454" y="2910649"/>
            <a:ext cx="7960428" cy="3731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589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B57F-12AB-17CB-7891-C685DCF0E48D}"/>
              </a:ext>
            </a:extLst>
          </p:cNvPr>
          <p:cNvSpPr>
            <a:spLocks noGrp="1"/>
          </p:cNvSpPr>
          <p:nvPr>
            <p:ph type="title"/>
          </p:nvPr>
        </p:nvSpPr>
        <p:spPr>
          <a:xfrm>
            <a:off x="677334" y="215900"/>
            <a:ext cx="8596668" cy="1320800"/>
          </a:xfrm>
        </p:spPr>
        <p:txBody>
          <a:bodyPr/>
          <a:lstStyle/>
          <a:p>
            <a:pPr algn="ctr"/>
            <a:r>
              <a:rPr lang="en-IN" b="1" dirty="0">
                <a:latin typeface="Times New Roman" panose="02020603050405020304" pitchFamily="18" charset="0"/>
                <a:cs typeface="Times New Roman" panose="02020603050405020304" pitchFamily="18" charset="0"/>
              </a:rPr>
              <a:t>PROGRAM IMPLEMENTATION</a:t>
            </a:r>
          </a:p>
        </p:txBody>
      </p:sp>
      <p:sp>
        <p:nvSpPr>
          <p:cNvPr id="3" name="Content Placeholder 2">
            <a:extLst>
              <a:ext uri="{FF2B5EF4-FFF2-40B4-BE49-F238E27FC236}">
                <a16:creationId xmlns:a16="http://schemas.microsoft.com/office/drawing/2014/main" id="{DEAA3538-5E9E-10A3-C369-B26BA1CDA322}"/>
              </a:ext>
            </a:extLst>
          </p:cNvPr>
          <p:cNvSpPr>
            <a:spLocks noGrp="1"/>
          </p:cNvSpPr>
          <p:nvPr>
            <p:ph idx="1"/>
          </p:nvPr>
        </p:nvSpPr>
        <p:spPr>
          <a:xfrm>
            <a:off x="457200" y="1711706"/>
            <a:ext cx="9321800" cy="1498600"/>
          </a:xfrm>
        </p:spPr>
        <p:txBody>
          <a:bodyPr>
            <a:noAutofit/>
          </a:bodyPr>
          <a:lstStyle/>
          <a:p>
            <a:pPr rtl="0" fontAlgn="base">
              <a:spcBef>
                <a:spcPts val="0"/>
              </a:spcBef>
              <a:spcAft>
                <a:spcPts val="0"/>
              </a:spcAft>
              <a:buFont typeface="Arial" panose="020B0604020202020204" pitchFamily="34" charset="0"/>
              <a:buChar char="•"/>
            </a:pPr>
            <a:r>
              <a:rPr lang="en-US" sz="2400" dirty="0">
                <a:solidFill>
                  <a:srgbClr val="002060"/>
                </a:solidFill>
                <a:latin typeface="Times New Roman" panose="02020603050405020304" pitchFamily="18" charset="0"/>
              </a:rPr>
              <a:t>Model evaluation is a process of using different evaluation metrics to understand a machine learning model’s performance as well as its strength and weakness</a:t>
            </a:r>
            <a:br>
              <a:rPr lang="en-US" b="0" dirty="0">
                <a:solidFill>
                  <a:schemeClr val="tx1"/>
                </a:solidFill>
                <a:effectLst/>
              </a:rPr>
            </a:b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C7A4B0-652D-A517-1464-C8FB9A47316B}"/>
              </a:ext>
            </a:extLst>
          </p:cNvPr>
          <p:cNvSpPr txBox="1">
            <a:spLocks/>
          </p:cNvSpPr>
          <p:nvPr/>
        </p:nvSpPr>
        <p:spPr>
          <a:xfrm>
            <a:off x="629266" y="1007618"/>
            <a:ext cx="8596668" cy="70408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latin typeface="Times New Roman" panose="02020603050405020304" pitchFamily="18" charset="0"/>
                <a:cs typeface="Times New Roman" panose="02020603050405020304" pitchFamily="18" charset="0"/>
              </a:rPr>
              <a:t>MODEL EVALUATION</a:t>
            </a:r>
          </a:p>
        </p:txBody>
      </p:sp>
      <p:pic>
        <p:nvPicPr>
          <p:cNvPr id="6146" name="Picture 2">
            <a:extLst>
              <a:ext uri="{FF2B5EF4-FFF2-40B4-BE49-F238E27FC236}">
                <a16:creationId xmlns:a16="http://schemas.microsoft.com/office/drawing/2014/main" id="{0642EB55-6784-7139-195D-B84ABAEDCA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496" y="3071876"/>
            <a:ext cx="8119872" cy="3527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130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C7A4B0-652D-A517-1464-C8FB9A47316B}"/>
              </a:ext>
            </a:extLst>
          </p:cNvPr>
          <p:cNvSpPr txBox="1">
            <a:spLocks/>
          </p:cNvSpPr>
          <p:nvPr/>
        </p:nvSpPr>
        <p:spPr>
          <a:xfrm>
            <a:off x="768096" y="514604"/>
            <a:ext cx="8596668" cy="70408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latin typeface="Times New Roman" panose="02020603050405020304" pitchFamily="18" charset="0"/>
                <a:cs typeface="Times New Roman" panose="02020603050405020304" pitchFamily="18" charset="0"/>
              </a:rPr>
              <a:t>OUTPUT</a:t>
            </a:r>
          </a:p>
        </p:txBody>
      </p:sp>
      <p:pic>
        <p:nvPicPr>
          <p:cNvPr id="7170" name="Picture 2">
            <a:extLst>
              <a:ext uri="{FF2B5EF4-FFF2-40B4-BE49-F238E27FC236}">
                <a16:creationId xmlns:a16="http://schemas.microsoft.com/office/drawing/2014/main" id="{89388419-FA33-7B6A-1F46-0558C822C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769" y="1573911"/>
            <a:ext cx="9203542" cy="3710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903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C7A4B0-652D-A517-1464-C8FB9A47316B}"/>
              </a:ext>
            </a:extLst>
          </p:cNvPr>
          <p:cNvSpPr txBox="1">
            <a:spLocks/>
          </p:cNvSpPr>
          <p:nvPr/>
        </p:nvSpPr>
        <p:spPr>
          <a:xfrm>
            <a:off x="1326896" y="223910"/>
            <a:ext cx="8596668" cy="70408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latin typeface="Times New Roman" panose="02020603050405020304" pitchFamily="18" charset="0"/>
                <a:cs typeface="Times New Roman" panose="02020603050405020304" pitchFamily="18" charset="0"/>
              </a:rPr>
              <a:t>ACCURACY RATE</a:t>
            </a:r>
          </a:p>
        </p:txBody>
      </p:sp>
      <p:sp>
        <p:nvSpPr>
          <p:cNvPr id="7" name="Rectangle 6">
            <a:extLst>
              <a:ext uri="{FF2B5EF4-FFF2-40B4-BE49-F238E27FC236}">
                <a16:creationId xmlns:a16="http://schemas.microsoft.com/office/drawing/2014/main" id="{9C50E6D8-7CB5-59EF-C2B7-5B8CA2AC653D}"/>
              </a:ext>
            </a:extLst>
          </p:cNvPr>
          <p:cNvSpPr/>
          <p:nvPr/>
        </p:nvSpPr>
        <p:spPr>
          <a:xfrm>
            <a:off x="1790700" y="2336800"/>
            <a:ext cx="2908300" cy="91440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8785C8E-B929-4CB5-D6C4-FCD8CD7829FE}"/>
              </a:ext>
            </a:extLst>
          </p:cNvPr>
          <p:cNvSpPr/>
          <p:nvPr/>
        </p:nvSpPr>
        <p:spPr>
          <a:xfrm>
            <a:off x="1790700" y="2336800"/>
            <a:ext cx="2286000" cy="91440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7ACE361C-FE55-4D9C-785E-9224749C4544}"/>
              </a:ext>
            </a:extLst>
          </p:cNvPr>
          <p:cNvSpPr txBox="1"/>
          <p:nvPr/>
        </p:nvSpPr>
        <p:spPr>
          <a:xfrm>
            <a:off x="190500" y="1792407"/>
            <a:ext cx="6108700" cy="2246769"/>
          </a:xfrm>
          <a:prstGeom prst="rect">
            <a:avLst/>
          </a:prstGeom>
          <a:noFill/>
        </p:spPr>
        <p:txBody>
          <a:bodyPr wrap="square">
            <a:spAutoFit/>
          </a:bodyPr>
          <a:lstStyle/>
          <a:p>
            <a:pPr algn="ctr" rtl="0">
              <a:spcBef>
                <a:spcPts val="0"/>
              </a:spcBef>
              <a:spcAft>
                <a:spcPts val="0"/>
              </a:spcAft>
            </a:pPr>
            <a:r>
              <a:rPr lang="en-IN" sz="3000" b="1" i="0" u="none" strike="noStrike" dirty="0">
                <a:solidFill>
                  <a:srgbClr val="D789FF"/>
                </a:solidFill>
                <a:effectLst/>
                <a:latin typeface="Times New Roman" panose="02020603050405020304" pitchFamily="18" charset="0"/>
              </a:rPr>
              <a:t>84%</a:t>
            </a:r>
            <a:endParaRPr lang="en-IN" b="0" dirty="0">
              <a:effectLst/>
            </a:endParaRPr>
          </a:p>
          <a:p>
            <a:pPr algn="ctr" rtl="0">
              <a:spcBef>
                <a:spcPts val="0"/>
              </a:spcBef>
              <a:spcAft>
                <a:spcPts val="0"/>
              </a:spcAft>
            </a:pPr>
            <a:br>
              <a:rPr lang="en-IN" b="0" dirty="0">
                <a:effectLst/>
              </a:rPr>
            </a:br>
            <a:endParaRPr lang="en-IN" dirty="0">
              <a:solidFill>
                <a:srgbClr val="FFFFFF"/>
              </a:solidFill>
              <a:latin typeface="Times New Roman" panose="02020603050405020304" pitchFamily="18" charset="0"/>
            </a:endParaRPr>
          </a:p>
          <a:p>
            <a:pPr algn="ctr" rtl="0">
              <a:spcBef>
                <a:spcPts val="0"/>
              </a:spcBef>
              <a:spcAft>
                <a:spcPts val="0"/>
              </a:spcAft>
            </a:pPr>
            <a:endParaRPr lang="en-IN" dirty="0">
              <a:solidFill>
                <a:srgbClr val="FFFFFF"/>
              </a:solidFill>
              <a:latin typeface="Times New Roman" panose="02020603050405020304" pitchFamily="18" charset="0"/>
            </a:endParaRPr>
          </a:p>
          <a:p>
            <a:pPr algn="ctr" rtl="0">
              <a:spcBef>
                <a:spcPts val="0"/>
              </a:spcBef>
              <a:spcAft>
                <a:spcPts val="0"/>
              </a:spcAft>
            </a:pPr>
            <a:endParaRPr lang="en-IN" dirty="0">
              <a:solidFill>
                <a:srgbClr val="FFFFFF"/>
              </a:solidFill>
              <a:latin typeface="Times New Roman" panose="02020603050405020304" pitchFamily="18" charset="0"/>
            </a:endParaRPr>
          </a:p>
          <a:p>
            <a:pPr algn="ctr" rtl="0">
              <a:spcBef>
                <a:spcPts val="0"/>
              </a:spcBef>
              <a:spcAft>
                <a:spcPts val="0"/>
              </a:spcAft>
            </a:pPr>
            <a:r>
              <a:rPr lang="en-IN" sz="2000" b="1" dirty="0">
                <a:solidFill>
                  <a:srgbClr val="002060"/>
                </a:solidFill>
                <a:latin typeface="Times New Roman" panose="02020603050405020304" pitchFamily="18" charset="0"/>
              </a:rPr>
              <a:t>RANDOM FOREST</a:t>
            </a:r>
            <a:br>
              <a:rPr lang="en-IN" dirty="0"/>
            </a:br>
            <a:endParaRPr lang="en-IN" dirty="0"/>
          </a:p>
        </p:txBody>
      </p:sp>
      <p:sp>
        <p:nvSpPr>
          <p:cNvPr id="12" name="Rectangle 11">
            <a:extLst>
              <a:ext uri="{FF2B5EF4-FFF2-40B4-BE49-F238E27FC236}">
                <a16:creationId xmlns:a16="http://schemas.microsoft.com/office/drawing/2014/main" id="{C314BE53-849D-E0ED-E6B8-D18301AA0D82}"/>
              </a:ext>
            </a:extLst>
          </p:cNvPr>
          <p:cNvSpPr/>
          <p:nvPr/>
        </p:nvSpPr>
        <p:spPr>
          <a:xfrm>
            <a:off x="6324599" y="2336800"/>
            <a:ext cx="2755901" cy="91440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194EE6EC-9665-D8AB-89BA-8503A953A93B}"/>
              </a:ext>
            </a:extLst>
          </p:cNvPr>
          <p:cNvSpPr/>
          <p:nvPr/>
        </p:nvSpPr>
        <p:spPr>
          <a:xfrm>
            <a:off x="6324599" y="2336800"/>
            <a:ext cx="2362200" cy="91440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7CB23C94-E285-9F9C-E34A-F0B5593E335F}"/>
              </a:ext>
            </a:extLst>
          </p:cNvPr>
          <p:cNvSpPr txBox="1"/>
          <p:nvPr/>
        </p:nvSpPr>
        <p:spPr>
          <a:xfrm>
            <a:off x="4648199" y="1700073"/>
            <a:ext cx="6108700" cy="2431435"/>
          </a:xfrm>
          <a:prstGeom prst="rect">
            <a:avLst/>
          </a:prstGeom>
          <a:noFill/>
        </p:spPr>
        <p:txBody>
          <a:bodyPr wrap="square">
            <a:spAutoFit/>
          </a:bodyPr>
          <a:lstStyle/>
          <a:p>
            <a:pPr algn="ctr" rtl="0">
              <a:spcBef>
                <a:spcPts val="0"/>
              </a:spcBef>
              <a:spcAft>
                <a:spcPts val="0"/>
              </a:spcAft>
            </a:pPr>
            <a:r>
              <a:rPr lang="en-IN" sz="3200" b="1" i="0" u="none" strike="noStrike" dirty="0">
                <a:solidFill>
                  <a:srgbClr val="D789FF"/>
                </a:solidFill>
                <a:effectLst/>
                <a:latin typeface="Times New Roman" panose="02020603050405020304" pitchFamily="18" charset="0"/>
              </a:rPr>
              <a:t>88%</a:t>
            </a:r>
            <a:endParaRPr lang="en-IN" sz="2000" b="0" dirty="0">
              <a:effectLst/>
            </a:endParaRPr>
          </a:p>
          <a:p>
            <a:pPr algn="ctr" rtl="0">
              <a:spcBef>
                <a:spcPts val="0"/>
              </a:spcBef>
              <a:spcAft>
                <a:spcPts val="0"/>
              </a:spcAft>
            </a:pPr>
            <a:br>
              <a:rPr lang="en-IN" sz="2000" b="0" dirty="0">
                <a:effectLst/>
              </a:rPr>
            </a:br>
            <a:br>
              <a:rPr lang="en-IN" sz="2000" b="0" dirty="0">
                <a:effectLst/>
              </a:rPr>
            </a:br>
            <a:endParaRPr lang="en-IN" sz="2000" b="0" dirty="0">
              <a:effectLst/>
            </a:endParaRPr>
          </a:p>
          <a:p>
            <a:pPr algn="ctr" rtl="0">
              <a:spcBef>
                <a:spcPts val="0"/>
              </a:spcBef>
              <a:spcAft>
                <a:spcPts val="0"/>
              </a:spcAft>
            </a:pPr>
            <a:endParaRPr lang="en-IN" sz="2000" dirty="0">
              <a:solidFill>
                <a:srgbClr val="FFFFFF"/>
              </a:solidFill>
              <a:latin typeface="Times New Roman" panose="02020603050405020304" pitchFamily="18" charset="0"/>
            </a:endParaRPr>
          </a:p>
          <a:p>
            <a:pPr algn="ctr" rtl="0">
              <a:spcBef>
                <a:spcPts val="0"/>
              </a:spcBef>
              <a:spcAft>
                <a:spcPts val="0"/>
              </a:spcAft>
            </a:pPr>
            <a:r>
              <a:rPr lang="en-IN" sz="2000" b="1" i="0" u="none" strike="noStrike" dirty="0">
                <a:solidFill>
                  <a:srgbClr val="002060"/>
                </a:solidFill>
                <a:latin typeface="Times New Roman" panose="02020603050405020304" pitchFamily="18" charset="0"/>
              </a:rPr>
              <a:t>K</a:t>
            </a:r>
            <a:r>
              <a:rPr lang="en-IN" sz="2000" b="1" dirty="0">
                <a:solidFill>
                  <a:srgbClr val="002060"/>
                </a:solidFill>
                <a:latin typeface="Times New Roman" panose="02020603050405020304" pitchFamily="18" charset="0"/>
              </a:rPr>
              <a:t>- NEAREST </a:t>
            </a:r>
          </a:p>
          <a:p>
            <a:pPr algn="ctr" rtl="0">
              <a:spcBef>
                <a:spcPts val="0"/>
              </a:spcBef>
              <a:spcAft>
                <a:spcPts val="0"/>
              </a:spcAft>
            </a:pPr>
            <a:r>
              <a:rPr lang="en-IN" sz="2000" b="1" i="0" u="none" strike="noStrike" dirty="0">
                <a:solidFill>
                  <a:srgbClr val="002060"/>
                </a:solidFill>
                <a:latin typeface="Times New Roman" panose="02020603050405020304" pitchFamily="18" charset="0"/>
              </a:rPr>
              <a:t>NEIGHBOUR</a:t>
            </a:r>
          </a:p>
        </p:txBody>
      </p:sp>
    </p:spTree>
    <p:extLst>
      <p:ext uri="{BB962C8B-B14F-4D97-AF65-F5344CB8AC3E}">
        <p14:creationId xmlns:p14="http://schemas.microsoft.com/office/powerpoint/2010/main" val="346841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B57F-12AB-17CB-7891-C685DCF0E48D}"/>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ABSTRACT </a:t>
            </a:r>
          </a:p>
        </p:txBody>
      </p:sp>
      <p:sp>
        <p:nvSpPr>
          <p:cNvPr id="3" name="Content Placeholder 2">
            <a:extLst>
              <a:ext uri="{FF2B5EF4-FFF2-40B4-BE49-F238E27FC236}">
                <a16:creationId xmlns:a16="http://schemas.microsoft.com/office/drawing/2014/main" id="{DEAA3538-5E9E-10A3-C369-B26BA1CDA322}"/>
              </a:ext>
            </a:extLst>
          </p:cNvPr>
          <p:cNvSpPr>
            <a:spLocks noGrp="1"/>
          </p:cNvSpPr>
          <p:nvPr>
            <p:ph idx="1"/>
          </p:nvPr>
        </p:nvSpPr>
        <p:spPr>
          <a:xfrm>
            <a:off x="754337" y="1563822"/>
            <a:ext cx="8596668" cy="2589211"/>
          </a:xfrm>
        </p:spPr>
        <p:txBody>
          <a:bodyPr>
            <a:noAutofit/>
          </a:bodyPr>
          <a:lstStyle/>
          <a:p>
            <a:pPr marL="0" indent="0" algn="just">
              <a:buNone/>
            </a:pPr>
            <a:r>
              <a:rPr lang="en-US" sz="2400" dirty="0">
                <a:solidFill>
                  <a:srgbClr val="002060"/>
                </a:solidFill>
                <a:latin typeface="Times New Roman" panose="02020603050405020304" pitchFamily="18" charset="0"/>
              </a:rPr>
              <a:t>Music genre classification in music information retrieval (MIR) is vital for organizing vast audio collections. It entails several key steps: Firstly, feature extraction selects relevant attributes like MFCCs or rhythmic patterns. Next, feature selection identifies the most discriminative features. Then, selecting appropriate classifiers such as KNN, Random Forest is crucial. Evaluation assesses system performance using metrics like accuracy and F1-score. Post-processing techniques like ensemble learning refine results.  Deep learning methods like CNNs and RNNs offer promising avenues for further improvement. By meticulously navigating these steps, effective genre classification systems can be developed, benefitting music-related businesses and users alike.</a:t>
            </a:r>
            <a:endParaRPr lang="en-IN" sz="2400" dirty="0">
              <a:solidFill>
                <a:srgbClr val="002060"/>
              </a:solidFill>
              <a:latin typeface="Times New Roman" panose="02020603050405020304" pitchFamily="18" charset="0"/>
            </a:endParaRPr>
          </a:p>
        </p:txBody>
      </p:sp>
    </p:spTree>
    <p:extLst>
      <p:ext uri="{BB962C8B-B14F-4D97-AF65-F5344CB8AC3E}">
        <p14:creationId xmlns:p14="http://schemas.microsoft.com/office/powerpoint/2010/main" val="2456363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C7A4B0-652D-A517-1464-C8FB9A47316B}"/>
              </a:ext>
            </a:extLst>
          </p:cNvPr>
          <p:cNvSpPr txBox="1">
            <a:spLocks/>
          </p:cNvSpPr>
          <p:nvPr/>
        </p:nvSpPr>
        <p:spPr>
          <a:xfrm>
            <a:off x="768096" y="514604"/>
            <a:ext cx="8596668" cy="70408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023649E4-DC82-2CBE-D816-82CCD15FD027}"/>
              </a:ext>
            </a:extLst>
          </p:cNvPr>
          <p:cNvSpPr txBox="1"/>
          <p:nvPr/>
        </p:nvSpPr>
        <p:spPr>
          <a:xfrm>
            <a:off x="768096" y="1483147"/>
            <a:ext cx="8596667" cy="5693866"/>
          </a:xfrm>
          <a:prstGeom prst="rect">
            <a:avLst/>
          </a:prstGeom>
          <a:noFill/>
        </p:spPr>
        <p:txBody>
          <a:bodyPr wrap="square">
            <a:spAutoFit/>
          </a:bodyPr>
          <a:lstStyle/>
          <a:p>
            <a:pPr algn="just" rtl="0">
              <a:spcBef>
                <a:spcPts val="0"/>
              </a:spcBef>
              <a:spcAft>
                <a:spcPts val="0"/>
              </a:spcAft>
            </a:pPr>
            <a:r>
              <a:rPr lang="en-US" sz="2800" dirty="0">
                <a:solidFill>
                  <a:srgbClr val="002060"/>
                </a:solidFill>
                <a:latin typeface="Times New Roman" panose="02020603050405020304" pitchFamily="18" charset="0"/>
              </a:rPr>
              <a:t>In conclusion, music genre classification is an important task that involves the use of machine learning algorithms to classify audio recordings into different music genres. This task can be broken down into several modules, including feature extraction, feature selection, classifier, evaluation, post-processing, and integration. The accuracy rate of each machine learning algorithms is as follows </a:t>
            </a:r>
            <a:r>
              <a:rPr lang="en-US" sz="2800" b="1" dirty="0">
                <a:solidFill>
                  <a:srgbClr val="002060"/>
                </a:solidFill>
                <a:latin typeface="Times New Roman" panose="02020603050405020304" pitchFamily="18" charset="0"/>
              </a:rPr>
              <a:t>KNN algorithm </a:t>
            </a:r>
            <a:r>
              <a:rPr lang="en-US" sz="2800" dirty="0">
                <a:solidFill>
                  <a:srgbClr val="002060"/>
                </a:solidFill>
                <a:latin typeface="Times New Roman" panose="02020603050405020304" pitchFamily="18" charset="0"/>
              </a:rPr>
              <a:t>as training accuracy of 93% and the test accuracy of </a:t>
            </a:r>
            <a:r>
              <a:rPr lang="en-US" sz="2800" b="1" dirty="0">
                <a:solidFill>
                  <a:srgbClr val="002060"/>
                </a:solidFill>
                <a:latin typeface="Times New Roman" panose="02020603050405020304" pitchFamily="18" charset="0"/>
              </a:rPr>
              <a:t>88%</a:t>
            </a:r>
            <a:r>
              <a:rPr lang="en-US" sz="2800" dirty="0">
                <a:solidFill>
                  <a:srgbClr val="002060"/>
                </a:solidFill>
                <a:latin typeface="Times New Roman" panose="02020603050405020304" pitchFamily="18" charset="0"/>
              </a:rPr>
              <a:t>, </a:t>
            </a:r>
            <a:r>
              <a:rPr lang="en-US" sz="2800" b="1" dirty="0">
                <a:solidFill>
                  <a:srgbClr val="002060"/>
                </a:solidFill>
                <a:latin typeface="Times New Roman" panose="02020603050405020304" pitchFamily="18" charset="0"/>
              </a:rPr>
              <a:t>RF algorithm </a:t>
            </a:r>
            <a:r>
              <a:rPr lang="en-US" sz="2800" dirty="0">
                <a:solidFill>
                  <a:srgbClr val="002060"/>
                </a:solidFill>
                <a:latin typeface="Times New Roman" panose="02020603050405020304" pitchFamily="18" charset="0"/>
              </a:rPr>
              <a:t>as training accuracy of 90% and the test accuracy of </a:t>
            </a:r>
            <a:r>
              <a:rPr lang="en-US" sz="2800" b="1" dirty="0">
                <a:solidFill>
                  <a:srgbClr val="002060"/>
                </a:solidFill>
                <a:latin typeface="Times New Roman" panose="02020603050405020304" pitchFamily="18" charset="0"/>
              </a:rPr>
              <a:t>84%</a:t>
            </a:r>
            <a:r>
              <a:rPr lang="en-US" sz="2800" dirty="0">
                <a:solidFill>
                  <a:srgbClr val="002060"/>
                </a:solidFill>
                <a:latin typeface="Times New Roman" panose="02020603050405020304" pitchFamily="18" charset="0"/>
              </a:rPr>
              <a:t>.This was our accuracy rate for music genre classification.</a:t>
            </a:r>
          </a:p>
          <a:p>
            <a:br>
              <a:rPr lang="en-US" sz="2800" b="0" dirty="0">
                <a:effectLst/>
              </a:rPr>
            </a:br>
            <a:endParaRPr lang="en-IN" sz="2800" dirty="0"/>
          </a:p>
        </p:txBody>
      </p:sp>
    </p:spTree>
    <p:extLst>
      <p:ext uri="{BB962C8B-B14F-4D97-AF65-F5344CB8AC3E}">
        <p14:creationId xmlns:p14="http://schemas.microsoft.com/office/powerpoint/2010/main" val="103410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74A7B-F107-8812-7E65-CC13B98AA4CB}"/>
              </a:ext>
            </a:extLst>
          </p:cNvPr>
          <p:cNvSpPr>
            <a:spLocks noGrp="1"/>
          </p:cNvSpPr>
          <p:nvPr>
            <p:ph type="title"/>
          </p:nvPr>
        </p:nvSpPr>
        <p:spPr>
          <a:xfrm>
            <a:off x="1121834" y="156237"/>
            <a:ext cx="8596668" cy="1320800"/>
          </a:xfrm>
        </p:spPr>
        <p:txBody>
          <a:bodyPr/>
          <a:lstStyle/>
          <a:p>
            <a:pPr algn="ctr"/>
            <a:r>
              <a:rPr lang="en-IN" b="1" dirty="0">
                <a:latin typeface="Times New Roman" panose="02020603050405020304" pitchFamily="18" charset="0"/>
                <a:cs typeface="Times New Roman" panose="02020603050405020304" pitchFamily="18" charset="0"/>
              </a:rPr>
              <a:t>FUTURE WORKS</a:t>
            </a:r>
          </a:p>
        </p:txBody>
      </p:sp>
      <p:sp>
        <p:nvSpPr>
          <p:cNvPr id="3" name="Content Placeholder 2">
            <a:extLst>
              <a:ext uri="{FF2B5EF4-FFF2-40B4-BE49-F238E27FC236}">
                <a16:creationId xmlns:a16="http://schemas.microsoft.com/office/drawing/2014/main" id="{F52D52FE-A7EA-5C9D-A098-69983EBF2B1D}"/>
              </a:ext>
            </a:extLst>
          </p:cNvPr>
          <p:cNvSpPr>
            <a:spLocks noGrp="1"/>
          </p:cNvSpPr>
          <p:nvPr>
            <p:ph idx="1"/>
          </p:nvPr>
        </p:nvSpPr>
        <p:spPr>
          <a:xfrm>
            <a:off x="677334" y="1219200"/>
            <a:ext cx="10295466" cy="4822163"/>
          </a:xfrm>
        </p:spPr>
        <p:txBody>
          <a:bodyPr>
            <a:noAutofit/>
          </a:bodyPr>
          <a:lstStyle/>
          <a:p>
            <a:pPr marL="0" indent="0" rtl="0">
              <a:spcBef>
                <a:spcPts val="0"/>
              </a:spcBef>
              <a:spcAft>
                <a:spcPts val="0"/>
              </a:spcAft>
              <a:buNone/>
            </a:pPr>
            <a:r>
              <a:rPr lang="en-US" sz="2400" b="0" i="0" u="none" strike="noStrike" dirty="0">
                <a:solidFill>
                  <a:srgbClr val="002060"/>
                </a:solidFill>
                <a:effectLst/>
                <a:latin typeface="Times New Roman" panose="02020603050405020304" pitchFamily="18" charset="0"/>
              </a:rPr>
              <a:t>1. </a:t>
            </a:r>
            <a:r>
              <a:rPr lang="en-US" sz="2400" b="1" i="0" u="none" strike="noStrike" dirty="0">
                <a:solidFill>
                  <a:srgbClr val="002060"/>
                </a:solidFill>
                <a:effectLst/>
                <a:latin typeface="Times New Roman" panose="02020603050405020304" pitchFamily="18" charset="0"/>
              </a:rPr>
              <a:t>Genre expansion: </a:t>
            </a:r>
            <a:r>
              <a:rPr lang="en-US" sz="2400" b="0" i="0" u="none" strike="noStrike" dirty="0">
                <a:solidFill>
                  <a:srgbClr val="002060"/>
                </a:solidFill>
                <a:effectLst/>
                <a:latin typeface="Times New Roman" panose="02020603050405020304" pitchFamily="18" charset="0"/>
              </a:rPr>
              <a:t>Incorporate a wider range of genres, including niche and emerging styles, to offer users a more comprehensive selection of world music.</a:t>
            </a:r>
            <a:endParaRPr lang="en-US" sz="2400" b="0" dirty="0">
              <a:solidFill>
                <a:srgbClr val="002060"/>
              </a:solidFill>
              <a:effectLst/>
            </a:endParaRPr>
          </a:p>
          <a:p>
            <a:pPr marL="0" indent="0" rtl="0">
              <a:spcBef>
                <a:spcPts val="0"/>
              </a:spcBef>
              <a:spcAft>
                <a:spcPts val="0"/>
              </a:spcAft>
              <a:buNone/>
            </a:pPr>
            <a:br>
              <a:rPr lang="en-US" sz="2400" b="0" dirty="0">
                <a:solidFill>
                  <a:srgbClr val="002060"/>
                </a:solidFill>
                <a:effectLst/>
              </a:rPr>
            </a:br>
            <a:r>
              <a:rPr lang="en-US" sz="2400" b="0" i="0" u="none" strike="noStrike" dirty="0">
                <a:solidFill>
                  <a:srgbClr val="002060"/>
                </a:solidFill>
                <a:effectLst/>
                <a:latin typeface="Times New Roman" panose="02020603050405020304" pitchFamily="18" charset="0"/>
              </a:rPr>
              <a:t>2. </a:t>
            </a:r>
            <a:r>
              <a:rPr lang="en-US" sz="2400" b="1" i="0" u="none" strike="noStrike" dirty="0">
                <a:solidFill>
                  <a:srgbClr val="002060"/>
                </a:solidFill>
                <a:effectLst/>
                <a:latin typeface="Times New Roman" panose="02020603050405020304" pitchFamily="18" charset="0"/>
              </a:rPr>
              <a:t>Seamless integration: </a:t>
            </a:r>
            <a:r>
              <a:rPr lang="en-US" sz="2400" b="0" i="0" u="none" strike="noStrike" dirty="0">
                <a:solidFill>
                  <a:srgbClr val="002060"/>
                </a:solidFill>
                <a:effectLst/>
                <a:latin typeface="Times New Roman" panose="02020603050405020304" pitchFamily="18" charset="0"/>
              </a:rPr>
              <a:t>Integrate the classification system with a user-friendly web front end, allowing easy navigation and exploration of diverse musical genres.</a:t>
            </a:r>
            <a:endParaRPr lang="en-US" sz="2400" b="0" dirty="0">
              <a:solidFill>
                <a:srgbClr val="002060"/>
              </a:solidFill>
              <a:effectLst/>
            </a:endParaRPr>
          </a:p>
          <a:p>
            <a:pPr marL="0" indent="0" rtl="0">
              <a:spcBef>
                <a:spcPts val="0"/>
              </a:spcBef>
              <a:spcAft>
                <a:spcPts val="0"/>
              </a:spcAft>
              <a:buNone/>
            </a:pPr>
            <a:br>
              <a:rPr lang="en-US" sz="2400" b="0" dirty="0">
                <a:solidFill>
                  <a:srgbClr val="002060"/>
                </a:solidFill>
                <a:effectLst/>
              </a:rPr>
            </a:br>
            <a:r>
              <a:rPr lang="en-US" sz="2400" b="0" i="0" u="none" strike="noStrike" dirty="0">
                <a:solidFill>
                  <a:srgbClr val="002060"/>
                </a:solidFill>
                <a:effectLst/>
                <a:latin typeface="Times New Roman" panose="02020603050405020304" pitchFamily="18" charset="0"/>
              </a:rPr>
              <a:t>3. </a:t>
            </a:r>
            <a:r>
              <a:rPr lang="en-US" sz="2400" b="1" i="0" u="none" strike="noStrike" dirty="0">
                <a:solidFill>
                  <a:srgbClr val="002060"/>
                </a:solidFill>
                <a:effectLst/>
                <a:latin typeface="Times New Roman" panose="02020603050405020304" pitchFamily="18" charset="0"/>
              </a:rPr>
              <a:t>Interactive features: </a:t>
            </a:r>
            <a:r>
              <a:rPr lang="en-US" sz="2400" b="0" i="0" u="none" strike="noStrike" dirty="0">
                <a:solidFill>
                  <a:srgbClr val="002060"/>
                </a:solidFill>
                <a:effectLst/>
                <a:latin typeface="Times New Roman" panose="02020603050405020304" pitchFamily="18" charset="0"/>
              </a:rPr>
              <a:t>Implement interactive elements such as genre-based playlists, personalized recommendations, and user-contributed content to enhance user engagement and satisfaction.</a:t>
            </a:r>
            <a:endParaRPr lang="en-US" sz="2400" b="0" dirty="0">
              <a:solidFill>
                <a:srgbClr val="002060"/>
              </a:solidFill>
              <a:effectLst/>
            </a:endParaRPr>
          </a:p>
          <a:p>
            <a:pPr marL="0" indent="0" rtl="0">
              <a:spcBef>
                <a:spcPts val="0"/>
              </a:spcBef>
              <a:spcAft>
                <a:spcPts val="0"/>
              </a:spcAft>
              <a:buNone/>
            </a:pPr>
            <a:br>
              <a:rPr lang="en-US" sz="2400" b="0" dirty="0">
                <a:solidFill>
                  <a:srgbClr val="002060"/>
                </a:solidFill>
                <a:effectLst/>
              </a:rPr>
            </a:br>
            <a:r>
              <a:rPr lang="en-US" sz="2400" b="0" i="0" u="none" strike="noStrike" dirty="0">
                <a:solidFill>
                  <a:srgbClr val="002060"/>
                </a:solidFill>
                <a:effectLst/>
                <a:latin typeface="Times New Roman" panose="02020603050405020304" pitchFamily="18" charset="0"/>
              </a:rPr>
              <a:t>4. </a:t>
            </a:r>
            <a:r>
              <a:rPr lang="en-US" sz="2400" b="1" i="0" u="none" strike="noStrike" dirty="0">
                <a:solidFill>
                  <a:srgbClr val="002060"/>
                </a:solidFill>
                <a:effectLst/>
                <a:latin typeface="Times New Roman" panose="02020603050405020304" pitchFamily="18" charset="0"/>
              </a:rPr>
              <a:t>Continuous development</a:t>
            </a:r>
            <a:r>
              <a:rPr lang="en-US" sz="2400" b="0" i="0" u="none" strike="noStrike" dirty="0">
                <a:solidFill>
                  <a:srgbClr val="002060"/>
                </a:solidFill>
                <a:effectLst/>
                <a:latin typeface="Times New Roman" panose="02020603050405020304" pitchFamily="18" charset="0"/>
              </a:rPr>
              <a:t>: Commit to ongoing updates and improvements, including refining classification algorithms, expanding genre databases, and enhancing user interface functionality, to ensure the platform remains relevant and valuable to users over time.</a:t>
            </a:r>
            <a:br>
              <a:rPr lang="en-US" sz="2400" b="0" dirty="0">
                <a:solidFill>
                  <a:srgbClr val="002060"/>
                </a:solidFill>
                <a:effectLst/>
              </a:rPr>
            </a:br>
            <a:endParaRPr lang="en-IN" sz="2400" dirty="0">
              <a:solidFill>
                <a:srgbClr val="002060"/>
              </a:solidFill>
            </a:endParaRPr>
          </a:p>
        </p:txBody>
      </p:sp>
    </p:spTree>
    <p:extLst>
      <p:ext uri="{BB962C8B-B14F-4D97-AF65-F5344CB8AC3E}">
        <p14:creationId xmlns:p14="http://schemas.microsoft.com/office/powerpoint/2010/main" val="2453570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AA71-7A10-0EA1-2B27-56B9128CA92F}"/>
              </a:ext>
            </a:extLst>
          </p:cNvPr>
          <p:cNvSpPr>
            <a:spLocks noGrp="1"/>
          </p:cNvSpPr>
          <p:nvPr>
            <p:ph type="title"/>
          </p:nvPr>
        </p:nvSpPr>
        <p:spPr>
          <a:xfrm>
            <a:off x="1159934" y="0"/>
            <a:ext cx="8596668" cy="1320800"/>
          </a:xfrm>
        </p:spPr>
        <p:txBody>
          <a:bodyPr/>
          <a:lstStyle/>
          <a:p>
            <a:pPr algn="ctr"/>
            <a:r>
              <a:rPr lang="en-IN" b="1" dirty="0">
                <a:latin typeface="Times New Roman" panose="02020603050405020304" pitchFamily="18" charset="0"/>
                <a:cs typeface="Times New Roman" panose="02020603050405020304" pitchFamily="18" charset="0"/>
              </a:rPr>
              <a:t>Reference Papers</a:t>
            </a:r>
          </a:p>
        </p:txBody>
      </p:sp>
      <p:sp>
        <p:nvSpPr>
          <p:cNvPr id="3" name="Content Placeholder 2">
            <a:extLst>
              <a:ext uri="{FF2B5EF4-FFF2-40B4-BE49-F238E27FC236}">
                <a16:creationId xmlns:a16="http://schemas.microsoft.com/office/drawing/2014/main" id="{78EA38EA-D5AE-C7EA-33C4-DAFAF264E65C}"/>
              </a:ext>
            </a:extLst>
          </p:cNvPr>
          <p:cNvSpPr>
            <a:spLocks noGrp="1"/>
          </p:cNvSpPr>
          <p:nvPr>
            <p:ph idx="1"/>
          </p:nvPr>
        </p:nvSpPr>
        <p:spPr>
          <a:xfrm>
            <a:off x="335935" y="660401"/>
            <a:ext cx="10244666" cy="4991100"/>
          </a:xfrm>
        </p:spPr>
        <p:txBody>
          <a:bodyPr>
            <a:noAutofit/>
          </a:bodyPr>
          <a:lstStyle/>
          <a:p>
            <a:pPr marL="0" indent="0" algn="just" rtl="0">
              <a:spcBef>
                <a:spcPts val="1200"/>
              </a:spcBef>
              <a:spcAft>
                <a:spcPts val="1200"/>
              </a:spcAft>
              <a:buNone/>
            </a:pPr>
            <a:br>
              <a:rPr lang="en-IN" sz="1050" b="0" dirty="0">
                <a:solidFill>
                  <a:srgbClr val="002060"/>
                </a:solidFill>
                <a:effectLst/>
              </a:rPr>
            </a:br>
            <a:r>
              <a:rPr lang="en-IN" b="1" i="0" u="none" strike="noStrike" dirty="0">
                <a:solidFill>
                  <a:srgbClr val="002060"/>
                </a:solidFill>
                <a:effectLst/>
                <a:latin typeface="Times New Roman" panose="02020603050405020304" pitchFamily="18" charset="0"/>
              </a:rPr>
              <a:t>1.</a:t>
            </a:r>
            <a:r>
              <a:rPr lang="en-IN" b="0" i="0" u="none" strike="noStrike" dirty="0">
                <a:solidFill>
                  <a:srgbClr val="002060"/>
                </a:solidFill>
                <a:effectLst/>
                <a:latin typeface="Times New Roman" panose="02020603050405020304" pitchFamily="18" charset="0"/>
              </a:rPr>
              <a:t>  </a:t>
            </a:r>
            <a:r>
              <a:rPr lang="en-IN" b="1" i="0" u="none" strike="noStrike" dirty="0">
                <a:solidFill>
                  <a:srgbClr val="002060"/>
                </a:solidFill>
                <a:effectLst/>
                <a:latin typeface="Times New Roman" panose="02020603050405020304" pitchFamily="18" charset="0"/>
              </a:rPr>
              <a:t>Sung-Hyun Cho, </a:t>
            </a:r>
            <a:r>
              <a:rPr lang="en-IN" b="1" i="0" u="none" strike="noStrike" dirty="0" err="1">
                <a:solidFill>
                  <a:srgbClr val="002060"/>
                </a:solidFill>
                <a:effectLst/>
                <a:latin typeface="Times New Roman" panose="02020603050405020304" pitchFamily="18" charset="0"/>
              </a:rPr>
              <a:t>Yechan</a:t>
            </a:r>
            <a:r>
              <a:rPr lang="en-IN" b="1" i="0" u="none" strike="noStrike" dirty="0">
                <a:solidFill>
                  <a:srgbClr val="002060"/>
                </a:solidFill>
                <a:effectLst/>
                <a:latin typeface="Times New Roman" panose="02020603050405020304" pitchFamily="18" charset="0"/>
              </a:rPr>
              <a:t> Park, </a:t>
            </a:r>
            <a:r>
              <a:rPr lang="en-IN" b="1" i="0" u="none" strike="noStrike" dirty="0" err="1">
                <a:solidFill>
                  <a:srgbClr val="002060"/>
                </a:solidFill>
                <a:effectLst/>
                <a:latin typeface="Times New Roman" panose="02020603050405020304" pitchFamily="18" charset="0"/>
              </a:rPr>
              <a:t>Jaesung</a:t>
            </a:r>
            <a:r>
              <a:rPr lang="en-IN" b="1" i="0" u="none" strike="noStrike" dirty="0">
                <a:solidFill>
                  <a:srgbClr val="002060"/>
                </a:solidFill>
                <a:effectLst/>
                <a:latin typeface="Times New Roman" panose="02020603050405020304" pitchFamily="18" charset="0"/>
              </a:rPr>
              <a:t> Lee, “Effective Music Genre Classification using Late Fusion Convolutional Neural Network with Multiple Spectral Features” - 2022 IEEE International Conference on Consumer Electronics-Asia (ICCE-Asia). </a:t>
            </a:r>
            <a:br>
              <a:rPr lang="en-IN" b="0" dirty="0">
                <a:solidFill>
                  <a:srgbClr val="002060"/>
                </a:solidFill>
                <a:effectLst/>
              </a:rPr>
            </a:br>
            <a:br>
              <a:rPr lang="en-IN" b="0" dirty="0">
                <a:solidFill>
                  <a:srgbClr val="002060"/>
                </a:solidFill>
                <a:effectLst/>
              </a:rPr>
            </a:br>
            <a:r>
              <a:rPr lang="en-IN" b="1" i="0" u="none" strike="noStrike" dirty="0">
                <a:solidFill>
                  <a:srgbClr val="002060"/>
                </a:solidFill>
                <a:effectLst/>
                <a:latin typeface="Times New Roman" panose="02020603050405020304" pitchFamily="18" charset="0"/>
              </a:rPr>
              <a:t>2. M </a:t>
            </a:r>
            <a:r>
              <a:rPr lang="en-IN" b="1" i="0" u="none" strike="noStrike" dirty="0" err="1">
                <a:solidFill>
                  <a:srgbClr val="002060"/>
                </a:solidFill>
                <a:effectLst/>
                <a:latin typeface="Times New Roman" panose="02020603050405020304" pitchFamily="18" charset="0"/>
              </a:rPr>
              <a:t>Sambath</a:t>
            </a:r>
            <a:r>
              <a:rPr lang="en-IN" b="1" i="0" u="none" strike="noStrike" dirty="0">
                <a:solidFill>
                  <a:srgbClr val="002060"/>
                </a:solidFill>
                <a:effectLst/>
                <a:latin typeface="Times New Roman" panose="02020603050405020304" pitchFamily="18" charset="0"/>
              </a:rPr>
              <a:t>, R. Lokesh Kumar, S.M. Vishnu Reddy, </a:t>
            </a:r>
            <a:r>
              <a:rPr lang="en-IN" b="1" i="0" u="none" strike="noStrike" dirty="0" err="1">
                <a:solidFill>
                  <a:srgbClr val="002060"/>
                </a:solidFill>
                <a:effectLst/>
                <a:latin typeface="Times New Roman" panose="02020603050405020304" pitchFamily="18" charset="0"/>
              </a:rPr>
              <a:t>V.Prakash</a:t>
            </a:r>
            <a:r>
              <a:rPr lang="en-IN" b="1" i="0" u="none" strike="noStrike" dirty="0">
                <a:solidFill>
                  <a:srgbClr val="002060"/>
                </a:solidFill>
                <a:effectLst/>
                <a:latin typeface="Times New Roman" panose="02020603050405020304" pitchFamily="18" charset="0"/>
              </a:rPr>
              <a:t> Reddy, Linda Joseph, M.  </a:t>
            </a:r>
            <a:r>
              <a:rPr lang="en-IN" b="1" i="0" u="none" strike="noStrike" dirty="0" err="1">
                <a:solidFill>
                  <a:srgbClr val="002060"/>
                </a:solidFill>
                <a:effectLst/>
                <a:latin typeface="Times New Roman" panose="02020603050405020304" pitchFamily="18" charset="0"/>
              </a:rPr>
              <a:t>Kathiravan</a:t>
            </a:r>
            <a:r>
              <a:rPr lang="en-IN" b="1" i="0" u="none" strike="noStrike" dirty="0">
                <a:solidFill>
                  <a:srgbClr val="002060"/>
                </a:solidFill>
                <a:effectLst/>
                <a:latin typeface="Times New Roman" panose="02020603050405020304" pitchFamily="18" charset="0"/>
              </a:rPr>
              <a:t>, “Identification and Classification of Music Genre using Deep Learning”, 2022 Second International Conference on Computer Science, Engineering and Applications (ICCSEA).</a:t>
            </a:r>
            <a:br>
              <a:rPr lang="en-IN" b="0" dirty="0">
                <a:solidFill>
                  <a:srgbClr val="002060"/>
                </a:solidFill>
                <a:effectLst/>
              </a:rPr>
            </a:br>
            <a:br>
              <a:rPr lang="en-IN" b="0" dirty="0">
                <a:solidFill>
                  <a:srgbClr val="002060"/>
                </a:solidFill>
                <a:effectLst/>
              </a:rPr>
            </a:br>
            <a:r>
              <a:rPr lang="en-IN" b="1" i="0" u="none" strike="noStrike" dirty="0">
                <a:solidFill>
                  <a:srgbClr val="002060"/>
                </a:solidFill>
                <a:effectLst/>
                <a:latin typeface="Times New Roman" panose="02020603050405020304" pitchFamily="18" charset="0"/>
              </a:rPr>
              <a:t>3. </a:t>
            </a:r>
            <a:r>
              <a:rPr lang="en-IN" b="1" i="0" u="none" strike="noStrike" dirty="0" err="1">
                <a:solidFill>
                  <a:srgbClr val="002060"/>
                </a:solidFill>
                <a:effectLst/>
                <a:latin typeface="Times New Roman" panose="02020603050405020304" pitchFamily="18" charset="0"/>
              </a:rPr>
              <a:t>Yagya</a:t>
            </a:r>
            <a:r>
              <a:rPr lang="en-IN" b="1" i="0" u="none" strike="noStrike" dirty="0">
                <a:solidFill>
                  <a:srgbClr val="002060"/>
                </a:solidFill>
                <a:effectLst/>
                <a:latin typeface="Times New Roman" panose="02020603050405020304" pitchFamily="18" charset="0"/>
              </a:rPr>
              <a:t> Raj </a:t>
            </a:r>
            <a:r>
              <a:rPr lang="en-IN" b="1" i="0" u="none" strike="noStrike" dirty="0" err="1">
                <a:solidFill>
                  <a:srgbClr val="002060"/>
                </a:solidFill>
                <a:effectLst/>
                <a:latin typeface="Times New Roman" panose="02020603050405020304" pitchFamily="18" charset="0"/>
              </a:rPr>
              <a:t>Pandeya</a:t>
            </a:r>
            <a:r>
              <a:rPr lang="en-IN" b="1" i="0" u="none" strike="noStrike" dirty="0">
                <a:solidFill>
                  <a:srgbClr val="002060"/>
                </a:solidFill>
                <a:effectLst/>
                <a:latin typeface="Times New Roman" panose="02020603050405020304" pitchFamily="18" charset="0"/>
              </a:rPr>
              <a:t>, Jie You, </a:t>
            </a:r>
            <a:r>
              <a:rPr lang="en-IN" b="1" i="0" u="none" strike="noStrike" dirty="0" err="1">
                <a:solidFill>
                  <a:srgbClr val="002060"/>
                </a:solidFill>
                <a:effectLst/>
                <a:latin typeface="Times New Roman" panose="02020603050405020304" pitchFamily="18" charset="0"/>
              </a:rPr>
              <a:t>Bhuwan</a:t>
            </a:r>
            <a:r>
              <a:rPr lang="en-IN" b="1" i="0" u="none" strike="noStrike" dirty="0">
                <a:solidFill>
                  <a:srgbClr val="002060"/>
                </a:solidFill>
                <a:effectLst/>
                <a:latin typeface="Times New Roman" panose="02020603050405020304" pitchFamily="18" charset="0"/>
              </a:rPr>
              <a:t> Bhattarai, </a:t>
            </a:r>
            <a:r>
              <a:rPr lang="en-IN" b="1" i="0" u="none" strike="noStrike" dirty="0" err="1">
                <a:solidFill>
                  <a:srgbClr val="002060"/>
                </a:solidFill>
                <a:effectLst/>
                <a:latin typeface="Times New Roman" panose="02020603050405020304" pitchFamily="18" charset="0"/>
              </a:rPr>
              <a:t>Joonwhoan</a:t>
            </a:r>
            <a:r>
              <a:rPr lang="en-IN" b="1" i="0" u="none" strike="noStrike" dirty="0">
                <a:solidFill>
                  <a:srgbClr val="002060"/>
                </a:solidFill>
                <a:effectLst/>
                <a:latin typeface="Times New Roman" panose="02020603050405020304" pitchFamily="18" charset="0"/>
              </a:rPr>
              <a:t> Lee, “Multi-modal, Multi-task and Multi-label for Music Genre Classification and Emotion Regression”, 2021 International Conference on Information and Communication Technology Convergence (ICTC)</a:t>
            </a:r>
            <a:r>
              <a:rPr lang="en-IN" b="1" i="0" u="none" strike="noStrike" dirty="0">
                <a:solidFill>
                  <a:srgbClr val="002060"/>
                </a:solidFill>
                <a:effectLst/>
                <a:latin typeface="Arial" panose="020B0604020202020204" pitchFamily="34" charset="0"/>
              </a:rPr>
              <a:t>.</a:t>
            </a:r>
            <a:endParaRPr lang="en-IN" dirty="0">
              <a:solidFill>
                <a:srgbClr val="002060"/>
              </a:solidFill>
            </a:endParaRPr>
          </a:p>
          <a:p>
            <a:pPr marL="0" indent="0" algn="just" rtl="0">
              <a:spcBef>
                <a:spcPts val="1200"/>
              </a:spcBef>
              <a:spcAft>
                <a:spcPts val="1200"/>
              </a:spcAft>
              <a:buNone/>
            </a:pPr>
            <a:r>
              <a:rPr lang="en-IN" b="1" i="0" u="none" strike="noStrike" dirty="0">
                <a:solidFill>
                  <a:srgbClr val="002060"/>
                </a:solidFill>
                <a:effectLst/>
                <a:latin typeface="Times New Roman" panose="02020603050405020304" pitchFamily="18" charset="0"/>
              </a:rPr>
              <a:t>4.  Anirudh </a:t>
            </a:r>
            <a:r>
              <a:rPr lang="en-IN" b="1" i="0" u="none" strike="noStrike" dirty="0" err="1">
                <a:solidFill>
                  <a:srgbClr val="002060"/>
                </a:solidFill>
                <a:effectLst/>
                <a:latin typeface="Times New Roman" panose="02020603050405020304" pitchFamily="18" charset="0"/>
              </a:rPr>
              <a:t>Ghildiyal</a:t>
            </a:r>
            <a:r>
              <a:rPr lang="en-IN" b="1" i="0" u="none" strike="noStrike" dirty="0">
                <a:solidFill>
                  <a:srgbClr val="002060"/>
                </a:solidFill>
                <a:effectLst/>
                <a:latin typeface="Times New Roman" panose="02020603050405020304" pitchFamily="18" charset="0"/>
              </a:rPr>
              <a:t>, Sachin Sharma, “Music Genre Classification Using Data Filtering Algorithm: An Artificial Intelligence Approach”, 2021 Third International Conference on Inventive Research in Computing Applications (ICIRCA).</a:t>
            </a:r>
            <a:endParaRPr lang="en-IN" dirty="0">
              <a:solidFill>
                <a:srgbClr val="002060"/>
              </a:solidFill>
              <a:latin typeface="Times New Roman" panose="02020603050405020304" pitchFamily="18" charset="0"/>
            </a:endParaRPr>
          </a:p>
          <a:p>
            <a:pPr marL="0" indent="0" algn="just" rtl="0">
              <a:spcBef>
                <a:spcPts val="1200"/>
              </a:spcBef>
              <a:spcAft>
                <a:spcPts val="1200"/>
              </a:spcAft>
              <a:buNone/>
            </a:pPr>
            <a:br>
              <a:rPr lang="en-IN" b="0" dirty="0">
                <a:solidFill>
                  <a:srgbClr val="002060"/>
                </a:solidFill>
                <a:effectLst/>
              </a:rPr>
            </a:br>
            <a:r>
              <a:rPr lang="en-IN" b="1" i="0" u="none" strike="noStrike" dirty="0">
                <a:solidFill>
                  <a:srgbClr val="002060"/>
                </a:solidFill>
                <a:effectLst/>
                <a:latin typeface="Times New Roman" panose="02020603050405020304" pitchFamily="18" charset="0"/>
              </a:rPr>
              <a:t>5.   H.A. </a:t>
            </a:r>
            <a:r>
              <a:rPr lang="en-IN" b="1" i="0" u="none" strike="noStrike" dirty="0" err="1">
                <a:solidFill>
                  <a:srgbClr val="002060"/>
                </a:solidFill>
                <a:effectLst/>
                <a:latin typeface="Times New Roman" panose="02020603050405020304" pitchFamily="18" charset="0"/>
              </a:rPr>
              <a:t>Hanafiah</a:t>
            </a:r>
            <a:r>
              <a:rPr lang="en-IN" b="1" i="0" u="none" strike="noStrike" dirty="0">
                <a:solidFill>
                  <a:srgbClr val="002060"/>
                </a:solidFill>
                <a:effectLst/>
                <a:latin typeface="Times New Roman" panose="02020603050405020304" pitchFamily="18" charset="0"/>
              </a:rPr>
              <a:t>, </a:t>
            </a:r>
            <a:r>
              <a:rPr lang="en-IN" b="1" i="0" u="none" strike="noStrike" dirty="0" err="1">
                <a:solidFill>
                  <a:srgbClr val="002060"/>
                </a:solidFill>
                <a:effectLst/>
                <a:latin typeface="Times New Roman" panose="02020603050405020304" pitchFamily="18" charset="0"/>
              </a:rPr>
              <a:t>M.A.Aziz,”A</a:t>
            </a:r>
            <a:r>
              <a:rPr lang="en-IN" b="1" i="0" u="none" strike="noStrike" dirty="0">
                <a:solidFill>
                  <a:srgbClr val="002060"/>
                </a:solidFill>
                <a:effectLst/>
                <a:latin typeface="Times New Roman" panose="02020603050405020304" pitchFamily="18" charset="0"/>
              </a:rPr>
              <a:t> comparative study of music genre classification using feature extraction techniques”, 2017 IEEE International Conference on Control System, Computing and Engineering</a:t>
            </a:r>
            <a:endParaRPr lang="en-IN" b="0" dirty="0">
              <a:solidFill>
                <a:srgbClr val="002060"/>
              </a:solidFill>
              <a:effectLst/>
            </a:endParaRPr>
          </a:p>
          <a:p>
            <a:pPr marL="0" indent="0">
              <a:buNone/>
            </a:pPr>
            <a:br>
              <a:rPr lang="en-IN" sz="1050" b="0" dirty="0">
                <a:solidFill>
                  <a:srgbClr val="002060"/>
                </a:solidFill>
                <a:effectLst/>
              </a:rPr>
            </a:br>
            <a:br>
              <a:rPr lang="en-IN" sz="1050" b="0" dirty="0">
                <a:solidFill>
                  <a:srgbClr val="002060"/>
                </a:solidFill>
                <a:effectLst/>
              </a:rPr>
            </a:br>
            <a:br>
              <a:rPr lang="en-IN" sz="1050" b="0" dirty="0">
                <a:solidFill>
                  <a:srgbClr val="002060"/>
                </a:solidFill>
                <a:effectLst/>
              </a:rPr>
            </a:br>
            <a:br>
              <a:rPr lang="en-IN" sz="1050" b="0" dirty="0">
                <a:solidFill>
                  <a:srgbClr val="002060"/>
                </a:solidFill>
                <a:effectLst/>
              </a:rPr>
            </a:br>
            <a:endParaRPr lang="en-IN" sz="1050" dirty="0">
              <a:solidFill>
                <a:srgbClr val="002060"/>
              </a:solidFill>
            </a:endParaRPr>
          </a:p>
        </p:txBody>
      </p:sp>
    </p:spTree>
    <p:extLst>
      <p:ext uri="{BB962C8B-B14F-4D97-AF65-F5344CB8AC3E}">
        <p14:creationId xmlns:p14="http://schemas.microsoft.com/office/powerpoint/2010/main" val="481975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AA71-7A10-0EA1-2B27-56B9128CA92F}"/>
              </a:ext>
            </a:extLst>
          </p:cNvPr>
          <p:cNvSpPr>
            <a:spLocks noGrp="1"/>
          </p:cNvSpPr>
          <p:nvPr>
            <p:ph type="title"/>
          </p:nvPr>
        </p:nvSpPr>
        <p:spPr>
          <a:xfrm>
            <a:off x="1159934" y="0"/>
            <a:ext cx="8596668" cy="1320800"/>
          </a:xfrm>
        </p:spPr>
        <p:txBody>
          <a:bodyPr/>
          <a:lstStyle/>
          <a:p>
            <a:pPr algn="ctr"/>
            <a:r>
              <a:rPr lang="en-IN" b="1" dirty="0">
                <a:latin typeface="Times New Roman" panose="02020603050405020304" pitchFamily="18" charset="0"/>
                <a:cs typeface="Times New Roman" panose="02020603050405020304" pitchFamily="18" charset="0"/>
              </a:rPr>
              <a:t>Reference Papers</a:t>
            </a:r>
          </a:p>
        </p:txBody>
      </p:sp>
      <p:sp>
        <p:nvSpPr>
          <p:cNvPr id="3" name="Content Placeholder 2">
            <a:extLst>
              <a:ext uri="{FF2B5EF4-FFF2-40B4-BE49-F238E27FC236}">
                <a16:creationId xmlns:a16="http://schemas.microsoft.com/office/drawing/2014/main" id="{78EA38EA-D5AE-C7EA-33C4-DAFAF264E65C}"/>
              </a:ext>
            </a:extLst>
          </p:cNvPr>
          <p:cNvSpPr>
            <a:spLocks noGrp="1"/>
          </p:cNvSpPr>
          <p:nvPr>
            <p:ph idx="1"/>
          </p:nvPr>
        </p:nvSpPr>
        <p:spPr>
          <a:xfrm>
            <a:off x="335935" y="660400"/>
            <a:ext cx="10244666" cy="5841999"/>
          </a:xfrm>
        </p:spPr>
        <p:txBody>
          <a:bodyPr>
            <a:noAutofit/>
          </a:bodyPr>
          <a:lstStyle/>
          <a:p>
            <a:pPr marL="0" indent="0" algn="just" rtl="0">
              <a:spcBef>
                <a:spcPts val="0"/>
              </a:spcBef>
              <a:spcAft>
                <a:spcPts val="0"/>
              </a:spcAft>
              <a:buNone/>
            </a:pPr>
            <a:br>
              <a:rPr lang="en-IN" sz="2000" b="0" dirty="0">
                <a:solidFill>
                  <a:srgbClr val="002060"/>
                </a:solidFill>
                <a:effectLst/>
              </a:rPr>
            </a:br>
            <a:r>
              <a:rPr lang="en-IN" sz="2000" b="1" i="0" u="none" strike="noStrike" dirty="0">
                <a:solidFill>
                  <a:srgbClr val="002060"/>
                </a:solidFill>
                <a:effectLst/>
                <a:latin typeface="Times New Roman" panose="02020603050405020304" pitchFamily="18" charset="0"/>
              </a:rPr>
              <a:t>6.   K. Han, K. Lee, J. </a:t>
            </a:r>
            <a:r>
              <a:rPr lang="en-IN" sz="2000" b="1" i="0" u="none" strike="noStrike" dirty="0" err="1">
                <a:solidFill>
                  <a:srgbClr val="002060"/>
                </a:solidFill>
                <a:effectLst/>
                <a:latin typeface="Times New Roman" panose="02020603050405020304" pitchFamily="18" charset="0"/>
              </a:rPr>
              <a:t>Lee,”Music</a:t>
            </a:r>
            <a:r>
              <a:rPr lang="en-IN" sz="2000" b="1" i="0" u="none" strike="noStrike" dirty="0">
                <a:solidFill>
                  <a:srgbClr val="002060"/>
                </a:solidFill>
                <a:effectLst/>
                <a:latin typeface="Times New Roman" panose="02020603050405020304" pitchFamily="18" charset="0"/>
              </a:rPr>
              <a:t> genre classification using deep learning with convolutional neural networks”, 2017 IEEE International Conference on Multimedia and Expo</a:t>
            </a:r>
            <a:endParaRPr lang="en-IN" sz="2000" b="0" dirty="0">
              <a:solidFill>
                <a:srgbClr val="002060"/>
              </a:solidFill>
              <a:effectLst/>
            </a:endParaRPr>
          </a:p>
          <a:p>
            <a:pPr marL="0" marR="101600" indent="0" rtl="0">
              <a:spcBef>
                <a:spcPts val="1200"/>
              </a:spcBef>
              <a:spcAft>
                <a:spcPts val="1200"/>
              </a:spcAft>
              <a:buNone/>
            </a:pPr>
            <a:r>
              <a:rPr lang="en-IN" sz="2000" b="1" i="0" u="none" strike="noStrike" dirty="0">
                <a:solidFill>
                  <a:srgbClr val="002060"/>
                </a:solidFill>
                <a:effectLst/>
                <a:latin typeface="Times New Roman" panose="02020603050405020304" pitchFamily="18" charset="0"/>
              </a:rPr>
              <a:t>7.   T. Zhang and J. Kuo, “Audio content analysis for online audiovisual data segmentation and classification”, Trans. Speech Audio Processing, May 2001.</a:t>
            </a:r>
            <a:endParaRPr lang="en-IN" sz="2000" b="0" dirty="0">
              <a:solidFill>
                <a:srgbClr val="002060"/>
              </a:solidFill>
              <a:effectLst/>
            </a:endParaRPr>
          </a:p>
          <a:p>
            <a:pPr marL="0" marR="101600" indent="0" rtl="0">
              <a:spcBef>
                <a:spcPts val="300"/>
              </a:spcBef>
              <a:spcAft>
                <a:spcPts val="0"/>
              </a:spcAft>
              <a:buNone/>
            </a:pPr>
            <a:r>
              <a:rPr lang="en-IN" sz="2000" b="1" i="0" u="none" strike="noStrike" dirty="0">
                <a:solidFill>
                  <a:srgbClr val="002060"/>
                </a:solidFill>
                <a:effectLst/>
                <a:latin typeface="Times New Roman" panose="02020603050405020304" pitchFamily="18" charset="0"/>
              </a:rPr>
              <a:t>8.   L. Lu, H.-J. Zhang and H. Jiang, “Content analysis for audio classification and segmentation”,2001 Speech and Audio Processing IEEE Transactions</a:t>
            </a:r>
            <a:r>
              <a:rPr lang="en-IN" sz="2000" b="1" i="0" u="none" strike="noStrike" dirty="0">
                <a:solidFill>
                  <a:srgbClr val="002060"/>
                </a:solidFill>
                <a:effectLst/>
                <a:latin typeface="Arial" panose="020B0604020202020204" pitchFamily="34" charset="0"/>
              </a:rPr>
              <a:t>.</a:t>
            </a:r>
            <a:endParaRPr lang="en-IN" sz="2000" b="0" dirty="0">
              <a:solidFill>
                <a:srgbClr val="002060"/>
              </a:solidFill>
              <a:effectLst/>
            </a:endParaRPr>
          </a:p>
          <a:p>
            <a:pPr marL="0" marR="101600" indent="0" rtl="0">
              <a:spcBef>
                <a:spcPts val="300"/>
              </a:spcBef>
              <a:spcAft>
                <a:spcPts val="0"/>
              </a:spcAft>
              <a:buNone/>
            </a:pPr>
            <a:endParaRPr lang="en-IN" sz="2000" i="0" u="none" strike="noStrike" dirty="0">
              <a:solidFill>
                <a:srgbClr val="002060"/>
              </a:solidFill>
              <a:latin typeface="Times New Roman" panose="02020603050405020304" pitchFamily="18" charset="0"/>
            </a:endParaRPr>
          </a:p>
          <a:p>
            <a:pPr marL="0" marR="101600" indent="0" rtl="0">
              <a:spcBef>
                <a:spcPts val="300"/>
              </a:spcBef>
              <a:spcAft>
                <a:spcPts val="0"/>
              </a:spcAft>
              <a:buNone/>
            </a:pPr>
            <a:r>
              <a:rPr lang="en-IN" sz="2000" b="1" i="0" u="none" strike="noStrike" dirty="0">
                <a:solidFill>
                  <a:srgbClr val="002060"/>
                </a:solidFill>
                <a:effectLst/>
                <a:latin typeface="Times New Roman" panose="02020603050405020304" pitchFamily="18" charset="0"/>
              </a:rPr>
              <a:t>9.    S. Sugianto and S. Suyanto, “Voting-based music genre classification using </a:t>
            </a:r>
            <a:r>
              <a:rPr lang="en-IN" sz="2000" b="1" i="0" u="none" strike="noStrike" dirty="0" err="1">
                <a:solidFill>
                  <a:srgbClr val="002060"/>
                </a:solidFill>
                <a:effectLst/>
                <a:latin typeface="Times New Roman" panose="02020603050405020304" pitchFamily="18" charset="0"/>
              </a:rPr>
              <a:t>melspectogram</a:t>
            </a:r>
            <a:r>
              <a:rPr lang="en-IN" sz="2000" b="1" i="0" u="none" strike="noStrike" dirty="0">
                <a:solidFill>
                  <a:srgbClr val="002060"/>
                </a:solidFill>
                <a:effectLst/>
                <a:latin typeface="Times New Roman" panose="02020603050405020304" pitchFamily="18" charset="0"/>
              </a:rPr>
              <a:t> and convolutional neural network”, 2000 International Seminar on Research of Information Technology and Intelligent Systems (ISRITI), 2000.</a:t>
            </a:r>
            <a:endParaRPr lang="en-IN" sz="2000" b="0" dirty="0">
              <a:solidFill>
                <a:srgbClr val="002060"/>
              </a:solidFill>
              <a:effectLst/>
            </a:endParaRPr>
          </a:p>
          <a:p>
            <a:pPr marR="101600" rtl="0">
              <a:spcBef>
                <a:spcPts val="300"/>
              </a:spcBef>
              <a:spcAft>
                <a:spcPts val="0"/>
              </a:spcAft>
            </a:pPr>
            <a:endParaRPr lang="en-IN" sz="2000" i="0" u="none" strike="noStrike" dirty="0">
              <a:solidFill>
                <a:srgbClr val="002060"/>
              </a:solidFill>
              <a:latin typeface="Times New Roman" panose="02020603050405020304" pitchFamily="18" charset="0"/>
            </a:endParaRPr>
          </a:p>
          <a:p>
            <a:pPr marL="0" marR="101600" indent="0" rtl="0">
              <a:spcBef>
                <a:spcPts val="300"/>
              </a:spcBef>
              <a:spcAft>
                <a:spcPts val="0"/>
              </a:spcAft>
              <a:buNone/>
            </a:pPr>
            <a:r>
              <a:rPr lang="en-IN" sz="2000" b="1" i="0" u="none" strike="noStrike" dirty="0">
                <a:solidFill>
                  <a:srgbClr val="002060"/>
                </a:solidFill>
                <a:effectLst/>
                <a:latin typeface="Times New Roman" panose="02020603050405020304" pitchFamily="18" charset="0"/>
              </a:rPr>
              <a:t>10.    Q. H. Nguyen et </a:t>
            </a:r>
            <a:r>
              <a:rPr lang="en-IN" sz="2000" b="1" i="0" u="none" strike="noStrike" dirty="0" err="1">
                <a:solidFill>
                  <a:srgbClr val="002060"/>
                </a:solidFill>
                <a:effectLst/>
                <a:latin typeface="Times New Roman" panose="02020603050405020304" pitchFamily="18" charset="0"/>
              </a:rPr>
              <a:t>al.,”Music</a:t>
            </a:r>
            <a:r>
              <a:rPr lang="en-IN" sz="2000" b="1" i="0" u="none" strike="noStrike" dirty="0">
                <a:solidFill>
                  <a:srgbClr val="002060"/>
                </a:solidFill>
                <a:effectLst/>
                <a:latin typeface="Times New Roman" panose="02020603050405020304" pitchFamily="18" charset="0"/>
              </a:rPr>
              <a:t> Genre Classification using Residual Attention Network”, Proceedings of 2000 International Conference on System Science and Engineering ICSSE 2000.</a:t>
            </a:r>
            <a:endParaRPr lang="en-IN" sz="2000" b="0" dirty="0">
              <a:solidFill>
                <a:srgbClr val="002060"/>
              </a:solidFill>
              <a:effectLst/>
            </a:endParaRPr>
          </a:p>
          <a:p>
            <a:pPr marL="0" indent="0">
              <a:buNone/>
            </a:pPr>
            <a:br>
              <a:rPr lang="en-IN" sz="2000" b="0" dirty="0">
                <a:solidFill>
                  <a:srgbClr val="002060"/>
                </a:solidFill>
                <a:effectLst/>
              </a:rPr>
            </a:br>
            <a:br>
              <a:rPr lang="en-IN" sz="2000" b="0" dirty="0">
                <a:solidFill>
                  <a:srgbClr val="002060"/>
                </a:solidFill>
                <a:effectLst/>
              </a:rPr>
            </a:br>
            <a:br>
              <a:rPr lang="en-IN" sz="2000" b="0" dirty="0">
                <a:solidFill>
                  <a:srgbClr val="002060"/>
                </a:solidFill>
                <a:effectLst/>
              </a:rPr>
            </a:br>
            <a:br>
              <a:rPr lang="en-IN" sz="2000" b="0" dirty="0">
                <a:solidFill>
                  <a:srgbClr val="002060"/>
                </a:solidFill>
                <a:effectLst/>
              </a:rPr>
            </a:br>
            <a:br>
              <a:rPr lang="en-IN" sz="2000" b="0" dirty="0">
                <a:solidFill>
                  <a:srgbClr val="002060"/>
                </a:solidFill>
                <a:effectLst/>
              </a:rPr>
            </a:br>
            <a:endParaRPr lang="en-IN" sz="2000" dirty="0">
              <a:solidFill>
                <a:srgbClr val="002060"/>
              </a:solidFill>
            </a:endParaRPr>
          </a:p>
        </p:txBody>
      </p:sp>
    </p:spTree>
    <p:extLst>
      <p:ext uri="{BB962C8B-B14F-4D97-AF65-F5344CB8AC3E}">
        <p14:creationId xmlns:p14="http://schemas.microsoft.com/office/powerpoint/2010/main" val="327937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AE215-4889-974C-3224-1AB7C5970ABF}"/>
              </a:ext>
            </a:extLst>
          </p:cNvPr>
          <p:cNvSpPr>
            <a:spLocks noGrp="1"/>
          </p:cNvSpPr>
          <p:nvPr>
            <p:ph type="title"/>
          </p:nvPr>
        </p:nvSpPr>
        <p:spPr>
          <a:xfrm>
            <a:off x="2732926" y="2665859"/>
            <a:ext cx="11147461" cy="1341063"/>
          </a:xfrm>
        </p:spPr>
        <p:txBody>
          <a:bodyPr>
            <a:normAutofit/>
          </a:bodyPr>
          <a:lstStyle/>
          <a:p>
            <a:r>
              <a:rPr lang="en-IN" sz="720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101337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B57F-12AB-17CB-7891-C685DCF0E48D}"/>
              </a:ext>
            </a:extLst>
          </p:cNvPr>
          <p:cNvSpPr>
            <a:spLocks noGrp="1"/>
          </p:cNvSpPr>
          <p:nvPr>
            <p:ph type="title"/>
          </p:nvPr>
        </p:nvSpPr>
        <p:spPr>
          <a:xfrm>
            <a:off x="687608" y="609600"/>
            <a:ext cx="8596668" cy="1320800"/>
          </a:xfrm>
        </p:spPr>
        <p:txBody>
          <a:bodyPr>
            <a:normAutofit/>
          </a:bodyPr>
          <a:lstStyle/>
          <a:p>
            <a:pPr algn="ctr"/>
            <a:r>
              <a:rPr lang="en-IN" sz="4000"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DEAA3538-5E9E-10A3-C369-B26BA1CDA322}"/>
              </a:ext>
            </a:extLst>
          </p:cNvPr>
          <p:cNvSpPr>
            <a:spLocks noGrp="1"/>
          </p:cNvSpPr>
          <p:nvPr>
            <p:ph idx="1"/>
          </p:nvPr>
        </p:nvSpPr>
        <p:spPr>
          <a:xfrm>
            <a:off x="841612" y="2112463"/>
            <a:ext cx="8596668" cy="3238650"/>
          </a:xfrm>
        </p:spPr>
        <p:txBody>
          <a:bodyPr>
            <a:noAutofit/>
          </a:bodyPr>
          <a:lstStyle/>
          <a:p>
            <a:pPr marL="0" indent="0" algn="just">
              <a:buNone/>
            </a:pPr>
            <a:r>
              <a:rPr lang="en-US" sz="2400" dirty="0">
                <a:solidFill>
                  <a:srgbClr val="002060"/>
                </a:solidFill>
                <a:effectLst/>
                <a:latin typeface="Times New Roman" panose="02020603050405020304" pitchFamily="18" charset="0"/>
                <a:ea typeface="Times New Roman" panose="02020603050405020304" pitchFamily="18" charset="0"/>
              </a:rPr>
              <a:t>1. </a:t>
            </a:r>
            <a:r>
              <a:rPr lang="en-US" sz="2400" b="1" dirty="0">
                <a:solidFill>
                  <a:srgbClr val="002060"/>
                </a:solidFill>
                <a:effectLst/>
                <a:latin typeface="Times New Roman" panose="02020603050405020304" pitchFamily="18" charset="0"/>
                <a:ea typeface="Times New Roman" panose="02020603050405020304" pitchFamily="18" charset="0"/>
              </a:rPr>
              <a:t>Expand genre coverage</a:t>
            </a:r>
            <a:r>
              <a:rPr lang="en-US" sz="2400" dirty="0">
                <a:solidFill>
                  <a:srgbClr val="002060"/>
                </a:solidFill>
                <a:effectLst/>
                <a:latin typeface="Times New Roman" panose="02020603050405020304" pitchFamily="18" charset="0"/>
                <a:ea typeface="Times New Roman" panose="02020603050405020304" pitchFamily="18" charset="0"/>
              </a:rPr>
              <a:t>: Extend the classification system to encompass a broader spectrum of music genres, including niche and emerging styles, to provide users with a more comprehensive and inclusive music browsing experience.</a:t>
            </a:r>
          </a:p>
          <a:p>
            <a:pPr marL="0" indent="0" algn="just">
              <a:buNone/>
            </a:pPr>
            <a:r>
              <a:rPr lang="en-US" sz="2400" dirty="0">
                <a:solidFill>
                  <a:srgbClr val="002060"/>
                </a:solidFill>
                <a:effectLst/>
                <a:latin typeface="Times New Roman" panose="02020603050405020304" pitchFamily="18" charset="0"/>
                <a:ea typeface="Times New Roman" panose="02020603050405020304" pitchFamily="18" charset="0"/>
              </a:rPr>
              <a:t>2. </a:t>
            </a:r>
            <a:r>
              <a:rPr lang="en-US" sz="2400" b="1" dirty="0">
                <a:solidFill>
                  <a:srgbClr val="002060"/>
                </a:solidFill>
                <a:effectLst/>
                <a:latin typeface="Times New Roman" panose="02020603050405020304" pitchFamily="18" charset="0"/>
                <a:ea typeface="Times New Roman" panose="02020603050405020304" pitchFamily="18" charset="0"/>
              </a:rPr>
              <a:t>Enhance accuracy</a:t>
            </a:r>
            <a:r>
              <a:rPr lang="en-US" sz="2400" dirty="0">
                <a:solidFill>
                  <a:srgbClr val="002060"/>
                </a:solidFill>
                <a:effectLst/>
                <a:latin typeface="Times New Roman" panose="02020603050405020304" pitchFamily="18" charset="0"/>
                <a:ea typeface="Times New Roman" panose="02020603050405020304" pitchFamily="18" charset="0"/>
              </a:rPr>
              <a:t>: Develop and refine music genre classification algorithms to achieve higher accuracy rates through advanced feature extraction techniques, classifier optimization, and ensemble learning methods.</a:t>
            </a:r>
          </a:p>
        </p:txBody>
      </p:sp>
    </p:spTree>
    <p:extLst>
      <p:ext uri="{BB962C8B-B14F-4D97-AF65-F5344CB8AC3E}">
        <p14:creationId xmlns:p14="http://schemas.microsoft.com/office/powerpoint/2010/main" val="967054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60FC81D4-E731-389A-1256-BBDF554CA4F9}"/>
              </a:ext>
            </a:extLst>
          </p:cNvPr>
          <p:cNvGraphicFramePr>
            <a:graphicFrameLocks noGrp="1"/>
          </p:cNvGraphicFramePr>
          <p:nvPr>
            <p:ph idx="1"/>
            <p:extLst>
              <p:ext uri="{D42A27DB-BD31-4B8C-83A1-F6EECF244321}">
                <p14:modId xmlns:p14="http://schemas.microsoft.com/office/powerpoint/2010/main" val="3104014436"/>
              </p:ext>
            </p:extLst>
          </p:nvPr>
        </p:nvGraphicFramePr>
        <p:xfrm>
          <a:off x="469900" y="630714"/>
          <a:ext cx="10058400" cy="5892901"/>
        </p:xfrm>
        <a:graphic>
          <a:graphicData uri="http://schemas.openxmlformats.org/drawingml/2006/table">
            <a:tbl>
              <a:tblPr/>
              <a:tblGrid>
                <a:gridCol w="567485">
                  <a:extLst>
                    <a:ext uri="{9D8B030D-6E8A-4147-A177-3AD203B41FA5}">
                      <a16:colId xmlns:a16="http://schemas.microsoft.com/office/drawing/2014/main" val="4134710202"/>
                    </a:ext>
                  </a:extLst>
                </a:gridCol>
                <a:gridCol w="3455875">
                  <a:extLst>
                    <a:ext uri="{9D8B030D-6E8A-4147-A177-3AD203B41FA5}">
                      <a16:colId xmlns:a16="http://schemas.microsoft.com/office/drawing/2014/main" val="344065702"/>
                    </a:ext>
                  </a:extLst>
                </a:gridCol>
                <a:gridCol w="2011680">
                  <a:extLst>
                    <a:ext uri="{9D8B030D-6E8A-4147-A177-3AD203B41FA5}">
                      <a16:colId xmlns:a16="http://schemas.microsoft.com/office/drawing/2014/main" val="2106294203"/>
                    </a:ext>
                  </a:extLst>
                </a:gridCol>
                <a:gridCol w="2011680">
                  <a:extLst>
                    <a:ext uri="{9D8B030D-6E8A-4147-A177-3AD203B41FA5}">
                      <a16:colId xmlns:a16="http://schemas.microsoft.com/office/drawing/2014/main" val="1378208038"/>
                    </a:ext>
                  </a:extLst>
                </a:gridCol>
                <a:gridCol w="2011680">
                  <a:extLst>
                    <a:ext uri="{9D8B030D-6E8A-4147-A177-3AD203B41FA5}">
                      <a16:colId xmlns:a16="http://schemas.microsoft.com/office/drawing/2014/main" val="3055672840"/>
                    </a:ext>
                  </a:extLst>
                </a:gridCol>
              </a:tblGrid>
              <a:tr h="172035">
                <a:tc>
                  <a:txBody>
                    <a:bodyPr/>
                    <a:lstStyle/>
                    <a:p>
                      <a:pPr algn="ctr" rtl="0" fontAlgn="b"/>
                      <a:r>
                        <a:rPr lang="en-IN" sz="1600" b="1" dirty="0">
                          <a:effectLst/>
                          <a:latin typeface="Times New Roman" panose="02020603050405020304" pitchFamily="18" charset="0"/>
                          <a:cs typeface="Times New Roman" panose="02020603050405020304" pitchFamily="18" charset="0"/>
                        </a:rPr>
                        <a:t>S.NO</a:t>
                      </a: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600" b="1">
                          <a:effectLst/>
                          <a:latin typeface="Times New Roman" panose="02020603050405020304" pitchFamily="18" charset="0"/>
                          <a:cs typeface="Times New Roman" panose="02020603050405020304" pitchFamily="18" charset="0"/>
                        </a:rPr>
                        <a:t>Author(s)</a:t>
                      </a: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600" b="1" dirty="0">
                          <a:effectLst/>
                          <a:latin typeface="Times New Roman" panose="02020603050405020304" pitchFamily="18" charset="0"/>
                          <a:cs typeface="Times New Roman" panose="02020603050405020304" pitchFamily="18" charset="0"/>
                        </a:rPr>
                        <a:t>Key Findings</a:t>
                      </a: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600" b="1">
                          <a:effectLst/>
                          <a:latin typeface="Times New Roman" panose="02020603050405020304" pitchFamily="18" charset="0"/>
                          <a:cs typeface="Times New Roman" panose="02020603050405020304" pitchFamily="18" charset="0"/>
                        </a:rPr>
                        <a:t>Approach</a:t>
                      </a: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600" b="1" dirty="0">
                          <a:effectLst/>
                          <a:latin typeface="Times New Roman" panose="02020603050405020304" pitchFamily="18" charset="0"/>
                          <a:cs typeface="Times New Roman" panose="02020603050405020304" pitchFamily="18" charset="0"/>
                        </a:rPr>
                        <a:t>Pros &amp; Cons</a:t>
                      </a: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9338236"/>
                  </a:ext>
                </a:extLst>
              </a:tr>
              <a:tr h="553462">
                <a:tc>
                  <a:txBody>
                    <a:bodyPr/>
                    <a:lstStyle/>
                    <a:p>
                      <a:pPr algn="ctr" rtl="0" fontAlgn="b"/>
                      <a:r>
                        <a:rPr lang="en-IN" sz="1200" dirty="0">
                          <a:effectLst/>
                          <a:latin typeface="Times New Roman" panose="02020603050405020304" pitchFamily="18" charset="0"/>
                          <a:cs typeface="Times New Roman" panose="02020603050405020304" pitchFamily="18" charset="0"/>
                        </a:rPr>
                        <a:t>1.</a:t>
                      </a:r>
                    </a:p>
                    <a:p>
                      <a:pPr algn="ctr" rtl="0" fontAlgn="b"/>
                      <a:endParaRPr lang="en-IN" sz="1200" dirty="0">
                        <a:effectLst/>
                        <a:latin typeface="Times New Roman" panose="02020603050405020304" pitchFamily="18" charset="0"/>
                        <a:cs typeface="Times New Roman" panose="02020603050405020304" pitchFamily="18" charset="0"/>
                      </a:endParaRP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dirty="0">
                          <a:effectLst/>
                          <a:latin typeface="Times New Roman" panose="02020603050405020304" pitchFamily="18" charset="0"/>
                          <a:cs typeface="Times New Roman" panose="02020603050405020304" pitchFamily="18" charset="0"/>
                        </a:rPr>
                        <a:t>Sung-Hyun Cho et al. (2022)</a:t>
                      </a:r>
                    </a:p>
                    <a:p>
                      <a:pPr algn="ctr" rtl="0" fontAlgn="b"/>
                      <a:endParaRPr lang="en-IN" sz="1200" dirty="0">
                        <a:effectLst/>
                        <a:latin typeface="Times New Roman" panose="02020603050405020304" pitchFamily="18" charset="0"/>
                        <a:cs typeface="Times New Roman" panose="02020603050405020304" pitchFamily="18" charset="0"/>
                      </a:endParaRP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200" dirty="0">
                          <a:effectLst/>
                          <a:latin typeface="Times New Roman" panose="02020603050405020304" pitchFamily="18" charset="0"/>
                          <a:cs typeface="Times New Roman" panose="02020603050405020304" pitchFamily="18" charset="0"/>
                        </a:rPr>
                        <a:t>Achieved 92.6% accuracy on GTZAN dataset</a:t>
                      </a: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200">
                          <a:effectLst/>
                          <a:latin typeface="Times New Roman" panose="02020603050405020304" pitchFamily="18" charset="0"/>
                          <a:cs typeface="Times New Roman" panose="02020603050405020304" pitchFamily="18" charset="0"/>
                        </a:rPr>
                        <a:t>Late fusion CNN with melspectrograms, chroma features, spectral contrast</a:t>
                      </a: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200" dirty="0">
                          <a:effectLst/>
                          <a:latin typeface="Times New Roman" panose="02020603050405020304" pitchFamily="18" charset="0"/>
                          <a:cs typeface="Times New Roman" panose="02020603050405020304" pitchFamily="18" charset="0"/>
                        </a:rPr>
                        <a:t>Effective, learns complementary representations, but complex architecture</a:t>
                      </a:r>
                    </a:p>
                  </a:txBody>
                  <a:tcPr marL="0" marR="0"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3168020"/>
                  </a:ext>
                </a:extLst>
              </a:tr>
              <a:tr h="495110">
                <a:tc>
                  <a:txBody>
                    <a:bodyPr/>
                    <a:lstStyle/>
                    <a:p>
                      <a:pPr algn="ctr" rtl="0" fontAlgn="b"/>
                      <a:r>
                        <a:rPr lang="en-IN" sz="1200" dirty="0">
                          <a:effectLst/>
                          <a:latin typeface="Times New Roman" panose="02020603050405020304" pitchFamily="18" charset="0"/>
                          <a:cs typeface="Times New Roman" panose="02020603050405020304" pitchFamily="18" charset="0"/>
                        </a:rPr>
                        <a:t>2.</a:t>
                      </a:r>
                    </a:p>
                    <a:p>
                      <a:pPr algn="ctr" rtl="0" fontAlgn="b"/>
                      <a:endParaRPr lang="en-IN" sz="1200" dirty="0">
                        <a:effectLst/>
                        <a:latin typeface="Times New Roman" panose="02020603050405020304" pitchFamily="18" charset="0"/>
                        <a:cs typeface="Times New Roman" panose="02020603050405020304" pitchFamily="18" charset="0"/>
                      </a:endParaRP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dirty="0">
                          <a:effectLst/>
                          <a:latin typeface="Times New Roman" panose="02020603050405020304" pitchFamily="18" charset="0"/>
                          <a:cs typeface="Times New Roman" panose="02020603050405020304" pitchFamily="18" charset="0"/>
                        </a:rPr>
                        <a:t>M </a:t>
                      </a:r>
                      <a:r>
                        <a:rPr lang="en-IN" sz="1400" dirty="0" err="1">
                          <a:effectLst/>
                          <a:latin typeface="Times New Roman" panose="02020603050405020304" pitchFamily="18" charset="0"/>
                          <a:cs typeface="Times New Roman" panose="02020603050405020304" pitchFamily="18" charset="0"/>
                        </a:rPr>
                        <a:t>Sambath</a:t>
                      </a:r>
                      <a:r>
                        <a:rPr lang="en-IN" sz="1400" dirty="0">
                          <a:effectLst/>
                          <a:latin typeface="Times New Roman" panose="02020603050405020304" pitchFamily="18" charset="0"/>
                          <a:cs typeface="Times New Roman" panose="02020603050405020304" pitchFamily="18" charset="0"/>
                        </a:rPr>
                        <a:t> et al. (2022)</a:t>
                      </a:r>
                    </a:p>
                    <a:p>
                      <a:pPr algn="ctr" rtl="0" fontAlgn="b"/>
                      <a:endParaRPr lang="en-IN" sz="1400" dirty="0">
                        <a:effectLst/>
                        <a:latin typeface="Times New Roman" panose="02020603050405020304" pitchFamily="18" charset="0"/>
                        <a:cs typeface="Times New Roman" panose="02020603050405020304" pitchFamily="18" charset="0"/>
                      </a:endParaRP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200">
                          <a:effectLst/>
                          <a:latin typeface="Times New Roman" panose="02020603050405020304" pitchFamily="18" charset="0"/>
                          <a:cs typeface="Times New Roman" panose="02020603050405020304" pitchFamily="18" charset="0"/>
                        </a:rPr>
                        <a:t>Achieved 93.8% accuracy on GTZAN dataset using InceptionV3</a:t>
                      </a: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200" dirty="0">
                          <a:effectLst/>
                          <a:latin typeface="Times New Roman" panose="02020603050405020304" pitchFamily="18" charset="0"/>
                          <a:cs typeface="Times New Roman" panose="02020603050405020304" pitchFamily="18" charset="0"/>
                        </a:rPr>
                        <a:t>CNN with </a:t>
                      </a:r>
                      <a:r>
                        <a:rPr lang="en-IN" sz="1200" dirty="0" err="1">
                          <a:effectLst/>
                          <a:latin typeface="Times New Roman" panose="02020603050405020304" pitchFamily="18" charset="0"/>
                          <a:cs typeface="Times New Roman" panose="02020603050405020304" pitchFamily="18" charset="0"/>
                        </a:rPr>
                        <a:t>mel</a:t>
                      </a:r>
                      <a:r>
                        <a:rPr lang="en-IN" sz="1200" dirty="0">
                          <a:effectLst/>
                          <a:latin typeface="Times New Roman" panose="02020603050405020304" pitchFamily="18" charset="0"/>
                          <a:cs typeface="Times New Roman" panose="02020603050405020304" pitchFamily="18" charset="0"/>
                        </a:rPr>
                        <a:t>-spectrogram features</a:t>
                      </a: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200">
                          <a:effectLst/>
                          <a:latin typeface="Times New Roman" panose="02020603050405020304" pitchFamily="18" charset="0"/>
                          <a:cs typeface="Times New Roman" panose="02020603050405020304" pitchFamily="18" charset="0"/>
                        </a:rPr>
                        <a:t>High accuracy, learns discriminative features, limited to audio data</a:t>
                      </a:r>
                    </a:p>
                  </a:txBody>
                  <a:tcPr marL="0" marR="0"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7642831"/>
                  </a:ext>
                </a:extLst>
              </a:tr>
              <a:tr h="571756">
                <a:tc>
                  <a:txBody>
                    <a:bodyPr/>
                    <a:lstStyle/>
                    <a:p>
                      <a:pPr algn="ctr" rtl="0" fontAlgn="b"/>
                      <a:r>
                        <a:rPr lang="en-IN" sz="1200" dirty="0">
                          <a:effectLst/>
                          <a:latin typeface="Times New Roman" panose="02020603050405020304" pitchFamily="18" charset="0"/>
                          <a:cs typeface="Times New Roman" panose="02020603050405020304" pitchFamily="18" charset="0"/>
                        </a:rPr>
                        <a:t>3.</a:t>
                      </a:r>
                    </a:p>
                    <a:p>
                      <a:pPr algn="ctr" rtl="0" fontAlgn="b"/>
                      <a:endParaRPr lang="en-IN" sz="1200" dirty="0">
                        <a:effectLst/>
                        <a:latin typeface="Times New Roman" panose="02020603050405020304" pitchFamily="18" charset="0"/>
                        <a:cs typeface="Times New Roman" panose="02020603050405020304" pitchFamily="18" charset="0"/>
                      </a:endParaRP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dirty="0" err="1">
                          <a:effectLst/>
                          <a:latin typeface="Times New Roman" panose="02020603050405020304" pitchFamily="18" charset="0"/>
                          <a:cs typeface="Times New Roman" panose="02020603050405020304" pitchFamily="18" charset="0"/>
                        </a:rPr>
                        <a:t>Yagya</a:t>
                      </a:r>
                      <a:r>
                        <a:rPr lang="en-IN" sz="1400" dirty="0">
                          <a:effectLst/>
                          <a:latin typeface="Times New Roman" panose="02020603050405020304" pitchFamily="18" charset="0"/>
                          <a:cs typeface="Times New Roman" panose="02020603050405020304" pitchFamily="18" charset="0"/>
                        </a:rPr>
                        <a:t> Raj </a:t>
                      </a:r>
                      <a:r>
                        <a:rPr lang="en-IN" sz="1400" dirty="0" err="1">
                          <a:effectLst/>
                          <a:latin typeface="Times New Roman" panose="02020603050405020304" pitchFamily="18" charset="0"/>
                          <a:cs typeface="Times New Roman" panose="02020603050405020304" pitchFamily="18" charset="0"/>
                        </a:rPr>
                        <a:t>Pandeya</a:t>
                      </a:r>
                      <a:r>
                        <a:rPr lang="en-IN" sz="1400" dirty="0">
                          <a:effectLst/>
                          <a:latin typeface="Times New Roman" panose="02020603050405020304" pitchFamily="18" charset="0"/>
                          <a:cs typeface="Times New Roman" panose="02020603050405020304" pitchFamily="18" charset="0"/>
                        </a:rPr>
                        <a:t> et al. (2021)</a:t>
                      </a:r>
                    </a:p>
                    <a:p>
                      <a:pPr algn="ctr" rtl="0" fontAlgn="b"/>
                      <a:endParaRPr lang="en-IN" sz="1400" dirty="0">
                        <a:effectLst/>
                        <a:latin typeface="Times New Roman" panose="02020603050405020304" pitchFamily="18" charset="0"/>
                        <a:cs typeface="Times New Roman" panose="02020603050405020304" pitchFamily="18" charset="0"/>
                      </a:endParaRP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200" dirty="0">
                          <a:effectLst/>
                          <a:latin typeface="Times New Roman" panose="02020603050405020304" pitchFamily="18" charset="0"/>
                          <a:cs typeface="Times New Roman" panose="02020603050405020304" pitchFamily="18" charset="0"/>
                        </a:rPr>
                        <a:t>Achieved state-of-the-art performance on Million Song Dataset (multi-modal, multi-task)</a:t>
                      </a: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200">
                          <a:effectLst/>
                          <a:latin typeface="Times New Roman" panose="02020603050405020304" pitchFamily="18" charset="0"/>
                          <a:cs typeface="Times New Roman" panose="02020603050405020304" pitchFamily="18" charset="0"/>
                        </a:rPr>
                        <a:t>Mel-spectrograms (audio), word embeddings (lyrics)</a:t>
                      </a: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200" dirty="0">
                          <a:effectLst/>
                          <a:latin typeface="Times New Roman" panose="02020603050405020304" pitchFamily="18" charset="0"/>
                          <a:cs typeface="Times New Roman" panose="02020603050405020304" pitchFamily="18" charset="0"/>
                        </a:rPr>
                        <a:t>Captures complex relationships, more complex to implement</a:t>
                      </a:r>
                    </a:p>
                  </a:txBody>
                  <a:tcPr marL="0" marR="0"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9868542"/>
                  </a:ext>
                </a:extLst>
              </a:tr>
              <a:tr h="538548">
                <a:tc>
                  <a:txBody>
                    <a:bodyPr/>
                    <a:lstStyle/>
                    <a:p>
                      <a:pPr algn="ctr" rtl="0" fontAlgn="b"/>
                      <a:r>
                        <a:rPr lang="da-DK" sz="1200" dirty="0">
                          <a:effectLst/>
                          <a:latin typeface="Times New Roman" panose="02020603050405020304" pitchFamily="18" charset="0"/>
                          <a:cs typeface="Times New Roman" panose="02020603050405020304" pitchFamily="18" charset="0"/>
                        </a:rPr>
                        <a:t>4.</a:t>
                      </a:r>
                    </a:p>
                    <a:p>
                      <a:pPr algn="ctr" rtl="0" fontAlgn="b"/>
                      <a:endParaRPr lang="da-DK" sz="1200" dirty="0">
                        <a:effectLst/>
                        <a:latin typeface="Times New Roman" panose="02020603050405020304" pitchFamily="18" charset="0"/>
                        <a:cs typeface="Times New Roman" panose="02020603050405020304" pitchFamily="18" charset="0"/>
                      </a:endParaRP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da-DK" sz="1400" dirty="0">
                          <a:effectLst/>
                          <a:latin typeface="Times New Roman" panose="02020603050405020304" pitchFamily="18" charset="0"/>
                          <a:cs typeface="Times New Roman" panose="02020603050405020304" pitchFamily="18" charset="0"/>
                        </a:rPr>
                        <a:t>Anirudh Ghildiyal et al. (2021)</a:t>
                      </a:r>
                    </a:p>
                    <a:p>
                      <a:pPr algn="ctr" rtl="0" fontAlgn="b"/>
                      <a:endParaRPr lang="da-DK" sz="1400" dirty="0">
                        <a:effectLst/>
                        <a:latin typeface="Times New Roman" panose="02020603050405020304" pitchFamily="18" charset="0"/>
                        <a:cs typeface="Times New Roman" panose="02020603050405020304" pitchFamily="18" charset="0"/>
                      </a:endParaRP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200" dirty="0">
                          <a:effectLst/>
                          <a:latin typeface="Times New Roman" panose="02020603050405020304" pitchFamily="18" charset="0"/>
                          <a:cs typeface="Times New Roman" panose="02020603050405020304" pitchFamily="18" charset="0"/>
                        </a:rPr>
                        <a:t>Achieved 89.3% accuracy on 10-genre dataset using SVM</a:t>
                      </a: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200">
                          <a:effectLst/>
                          <a:latin typeface="Times New Roman" panose="02020603050405020304" pitchFamily="18" charset="0"/>
                          <a:cs typeface="Times New Roman" panose="02020603050405020304" pitchFamily="18" charset="0"/>
                        </a:rPr>
                        <a:t>Machine learning with data filtering</a:t>
                      </a: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200">
                          <a:effectLst/>
                          <a:latin typeface="Times New Roman" panose="02020603050405020304" pitchFamily="18" charset="0"/>
                          <a:cs typeface="Times New Roman" panose="02020603050405020304" pitchFamily="18" charset="0"/>
                        </a:rPr>
                        <a:t>Improves performance of ML algorithms, limited to traditional ML techniques</a:t>
                      </a:r>
                    </a:p>
                  </a:txBody>
                  <a:tcPr marL="0" marR="0"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6686503"/>
                  </a:ext>
                </a:extLst>
              </a:tr>
              <a:tr h="347016">
                <a:tc>
                  <a:txBody>
                    <a:bodyPr/>
                    <a:lstStyle/>
                    <a:p>
                      <a:pPr algn="ctr" rtl="0" fontAlgn="b"/>
                      <a:r>
                        <a:rPr lang="da-DK" sz="1200" dirty="0">
                          <a:effectLst/>
                          <a:latin typeface="Times New Roman" panose="02020603050405020304" pitchFamily="18" charset="0"/>
                          <a:cs typeface="Times New Roman" panose="02020603050405020304" pitchFamily="18" charset="0"/>
                        </a:rPr>
                        <a:t>5.</a:t>
                      </a:r>
                    </a:p>
                    <a:p>
                      <a:pPr algn="ctr" rtl="0" fontAlgn="b"/>
                      <a:endParaRPr lang="da-DK" sz="1200" dirty="0">
                        <a:effectLst/>
                        <a:latin typeface="Times New Roman" panose="02020603050405020304" pitchFamily="18" charset="0"/>
                        <a:cs typeface="Times New Roman" panose="02020603050405020304" pitchFamily="18" charset="0"/>
                      </a:endParaRP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da-DK" sz="1400" dirty="0">
                          <a:effectLst/>
                          <a:latin typeface="Times New Roman" panose="02020603050405020304" pitchFamily="18" charset="0"/>
                          <a:cs typeface="Times New Roman" panose="02020603050405020304" pitchFamily="18" charset="0"/>
                        </a:rPr>
                        <a:t>H.A. Hanafiah et al. (2017)</a:t>
                      </a:r>
                    </a:p>
                    <a:p>
                      <a:pPr algn="ctr" rtl="0" fontAlgn="b"/>
                      <a:endParaRPr lang="da-DK" sz="1400" dirty="0">
                        <a:effectLst/>
                        <a:latin typeface="Times New Roman" panose="02020603050405020304" pitchFamily="18" charset="0"/>
                        <a:cs typeface="Times New Roman" panose="02020603050405020304" pitchFamily="18" charset="0"/>
                      </a:endParaRP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200" dirty="0">
                          <a:effectLst/>
                          <a:latin typeface="Times New Roman" panose="02020603050405020304" pitchFamily="18" charset="0"/>
                          <a:cs typeface="Times New Roman" panose="02020603050405020304" pitchFamily="18" charset="0"/>
                        </a:rPr>
                        <a:t>MFCC best performing feature (77.8% accuracy)</a:t>
                      </a: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200" dirty="0">
                          <a:effectLst/>
                          <a:latin typeface="Times New Roman" panose="02020603050405020304" pitchFamily="18" charset="0"/>
                          <a:cs typeface="Times New Roman" panose="02020603050405020304" pitchFamily="18" charset="0"/>
                        </a:rPr>
                        <a:t>Feature extraction with SVM (</a:t>
                      </a:r>
                      <a:r>
                        <a:rPr lang="en-US" sz="1200" dirty="0" err="1">
                          <a:effectLst/>
                          <a:latin typeface="Times New Roman" panose="02020603050405020304" pitchFamily="18" charset="0"/>
                          <a:cs typeface="Times New Roman" panose="02020603050405020304" pitchFamily="18" charset="0"/>
                        </a:rPr>
                        <a:t>mel</a:t>
                      </a:r>
                      <a:r>
                        <a:rPr lang="en-US" sz="1200" dirty="0">
                          <a:effectLst/>
                          <a:latin typeface="Times New Roman" panose="02020603050405020304" pitchFamily="18" charset="0"/>
                          <a:cs typeface="Times New Roman" panose="02020603050405020304" pitchFamily="18" charset="0"/>
                        </a:rPr>
                        <a:t>-frequency cepstral coefficients)</a:t>
                      </a: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200">
                          <a:effectLst/>
                          <a:latin typeface="Times New Roman" panose="02020603050405020304" pitchFamily="18" charset="0"/>
                          <a:cs typeface="Times New Roman" panose="02020603050405020304" pitchFamily="18" charset="0"/>
                        </a:rPr>
                        <a:t>Effective feature, lower accuracy compared to deep learning</a:t>
                      </a:r>
                    </a:p>
                  </a:txBody>
                  <a:tcPr marL="0" marR="0"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8814314"/>
                  </a:ext>
                </a:extLst>
              </a:tr>
              <a:tr h="538548">
                <a:tc>
                  <a:txBody>
                    <a:bodyPr/>
                    <a:lstStyle/>
                    <a:p>
                      <a:pPr algn="ctr" rtl="0" fontAlgn="b"/>
                      <a:r>
                        <a:rPr lang="en-IN" sz="1200" dirty="0">
                          <a:effectLst/>
                          <a:latin typeface="Times New Roman" panose="02020603050405020304" pitchFamily="18" charset="0"/>
                          <a:cs typeface="Times New Roman" panose="02020603050405020304" pitchFamily="18" charset="0"/>
                        </a:rPr>
                        <a:t>6.</a:t>
                      </a:r>
                    </a:p>
                    <a:p>
                      <a:pPr algn="ctr" rtl="0" fontAlgn="b"/>
                      <a:endParaRPr lang="en-IN" sz="1200" dirty="0">
                        <a:effectLst/>
                        <a:latin typeface="Times New Roman" panose="02020603050405020304" pitchFamily="18" charset="0"/>
                        <a:cs typeface="Times New Roman" panose="02020603050405020304" pitchFamily="18" charset="0"/>
                      </a:endParaRP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dirty="0">
                          <a:effectLst/>
                          <a:latin typeface="Times New Roman" panose="02020603050405020304" pitchFamily="18" charset="0"/>
                          <a:cs typeface="Times New Roman" panose="02020603050405020304" pitchFamily="18" charset="0"/>
                        </a:rPr>
                        <a:t>K. Han et al. (2017)</a:t>
                      </a:r>
                    </a:p>
                    <a:p>
                      <a:pPr algn="ctr" rtl="0" fontAlgn="b"/>
                      <a:endParaRPr lang="en-IN" sz="1400" dirty="0">
                        <a:effectLst/>
                        <a:latin typeface="Times New Roman" panose="02020603050405020304" pitchFamily="18" charset="0"/>
                        <a:cs typeface="Times New Roman" panose="02020603050405020304" pitchFamily="18" charset="0"/>
                      </a:endParaRP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200" dirty="0">
                          <a:effectLst/>
                          <a:latin typeface="Times New Roman" panose="02020603050405020304" pitchFamily="18" charset="0"/>
                          <a:cs typeface="Times New Roman" panose="02020603050405020304" pitchFamily="18" charset="0"/>
                        </a:rPr>
                        <a:t>Achieved 84.4% accuracy on 10-genre dataset using CNN</a:t>
                      </a: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200" dirty="0">
                          <a:effectLst/>
                          <a:latin typeface="Times New Roman" panose="02020603050405020304" pitchFamily="18" charset="0"/>
                          <a:cs typeface="Times New Roman" panose="02020603050405020304" pitchFamily="18" charset="0"/>
                        </a:rPr>
                        <a:t>Deep learning with convolutional neural networks</a:t>
                      </a: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200">
                          <a:effectLst/>
                          <a:latin typeface="Times New Roman" panose="02020603050405020304" pitchFamily="18" charset="0"/>
                          <a:cs typeface="Times New Roman" panose="02020603050405020304" pitchFamily="18" charset="0"/>
                        </a:rPr>
                        <a:t>High accuracy, requires significant computational resources</a:t>
                      </a:r>
                    </a:p>
                  </a:txBody>
                  <a:tcPr marL="0" marR="0"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3781700"/>
                  </a:ext>
                </a:extLst>
              </a:tr>
              <a:tr h="498417">
                <a:tc>
                  <a:txBody>
                    <a:bodyPr/>
                    <a:lstStyle/>
                    <a:p>
                      <a:pPr algn="ctr" rtl="0" fontAlgn="b"/>
                      <a:r>
                        <a:rPr lang="en-IN" sz="1200" dirty="0">
                          <a:effectLst/>
                          <a:latin typeface="Times New Roman" panose="02020603050405020304" pitchFamily="18" charset="0"/>
                          <a:cs typeface="Times New Roman" panose="02020603050405020304" pitchFamily="18" charset="0"/>
                        </a:rPr>
                        <a:t>7.</a:t>
                      </a:r>
                    </a:p>
                    <a:p>
                      <a:pPr algn="ctr" rtl="0" fontAlgn="b"/>
                      <a:endParaRPr lang="en-IN" sz="1200" dirty="0">
                        <a:effectLst/>
                        <a:latin typeface="Times New Roman" panose="02020603050405020304" pitchFamily="18" charset="0"/>
                        <a:cs typeface="Times New Roman" panose="02020603050405020304" pitchFamily="18" charset="0"/>
                      </a:endParaRP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dirty="0">
                          <a:effectLst/>
                          <a:latin typeface="Times New Roman" panose="02020603050405020304" pitchFamily="18" charset="0"/>
                          <a:cs typeface="Times New Roman" panose="02020603050405020304" pitchFamily="18" charset="0"/>
                        </a:rPr>
                        <a:t>T. Zhang &amp; J. Kuo (2001)</a:t>
                      </a:r>
                    </a:p>
                    <a:p>
                      <a:pPr algn="ctr" rtl="0" fontAlgn="b"/>
                      <a:endParaRPr lang="en-IN" sz="1400" dirty="0">
                        <a:effectLst/>
                        <a:latin typeface="Times New Roman" panose="02020603050405020304" pitchFamily="18" charset="0"/>
                        <a:cs typeface="Times New Roman" panose="02020603050405020304" pitchFamily="18" charset="0"/>
                      </a:endParaRP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200">
                          <a:effectLst/>
                          <a:latin typeface="Times New Roman" panose="02020603050405020304" pitchFamily="18" charset="0"/>
                          <a:cs typeface="Times New Roman" panose="02020603050405020304" pitchFamily="18" charset="0"/>
                        </a:rPr>
                        <a:t>90% accuracy in audio classification</a:t>
                      </a: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200" dirty="0">
                          <a:effectLst/>
                          <a:latin typeface="Times New Roman" panose="02020603050405020304" pitchFamily="18" charset="0"/>
                          <a:cs typeface="Times New Roman" panose="02020603050405020304" pitchFamily="18" charset="0"/>
                        </a:rPr>
                        <a:t>Audio content analysis for segmentation and classification</a:t>
                      </a: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200" dirty="0">
                          <a:effectLst/>
                          <a:latin typeface="Times New Roman" panose="02020603050405020304" pitchFamily="18" charset="0"/>
                          <a:cs typeface="Times New Roman" panose="02020603050405020304" pitchFamily="18" charset="0"/>
                        </a:rPr>
                        <a:t>Efficient, limited to basic audio classification</a:t>
                      </a:r>
                    </a:p>
                  </a:txBody>
                  <a:tcPr marL="0" marR="0"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5992370"/>
                  </a:ext>
                </a:extLst>
              </a:tr>
              <a:tr h="538548">
                <a:tc>
                  <a:txBody>
                    <a:bodyPr/>
                    <a:lstStyle/>
                    <a:p>
                      <a:pPr algn="ctr" rtl="0" fontAlgn="b"/>
                      <a:r>
                        <a:rPr lang="da-DK" sz="1200" dirty="0">
                          <a:effectLst/>
                          <a:latin typeface="Times New Roman" panose="02020603050405020304" pitchFamily="18" charset="0"/>
                          <a:cs typeface="Times New Roman" panose="02020603050405020304" pitchFamily="18" charset="0"/>
                        </a:rPr>
                        <a:t>8.</a:t>
                      </a:r>
                    </a:p>
                    <a:p>
                      <a:pPr algn="ctr" rtl="0" fontAlgn="b"/>
                      <a:endParaRPr lang="da-DK" sz="1200" dirty="0">
                        <a:effectLst/>
                        <a:latin typeface="Times New Roman" panose="02020603050405020304" pitchFamily="18" charset="0"/>
                        <a:cs typeface="Times New Roman" panose="02020603050405020304" pitchFamily="18" charset="0"/>
                      </a:endParaRP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da-DK" sz="1400" dirty="0">
                          <a:effectLst/>
                          <a:latin typeface="Times New Roman" panose="02020603050405020304" pitchFamily="18" charset="0"/>
                          <a:cs typeface="Times New Roman" panose="02020603050405020304" pitchFamily="18" charset="0"/>
                        </a:rPr>
                        <a:t>L. Lu et al. (2001)</a:t>
                      </a:r>
                    </a:p>
                    <a:p>
                      <a:pPr algn="ctr" rtl="0" fontAlgn="b"/>
                      <a:endParaRPr lang="da-DK" sz="1400" dirty="0">
                        <a:effectLst/>
                        <a:latin typeface="Times New Roman" panose="02020603050405020304" pitchFamily="18" charset="0"/>
                        <a:cs typeface="Times New Roman" panose="02020603050405020304" pitchFamily="18" charset="0"/>
                      </a:endParaRP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200">
                          <a:effectLst/>
                          <a:latin typeface="Times New Roman" panose="02020603050405020304" pitchFamily="18" charset="0"/>
                          <a:cs typeface="Times New Roman" panose="02020603050405020304" pitchFamily="18" charset="0"/>
                        </a:rPr>
                        <a:t>KNN and LSP-VQ for speech/non-speech discrimination</a:t>
                      </a: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200" dirty="0">
                          <a:effectLst/>
                          <a:latin typeface="Times New Roman" panose="02020603050405020304" pitchFamily="18" charset="0"/>
                          <a:cs typeface="Times New Roman" panose="02020603050405020304" pitchFamily="18" charset="0"/>
                        </a:rPr>
                        <a:t>Audio content analysis for classification and segmentation</a:t>
                      </a: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200" dirty="0">
                          <a:effectLst/>
                          <a:latin typeface="Times New Roman" panose="02020603050405020304" pitchFamily="18" charset="0"/>
                          <a:cs typeface="Times New Roman" panose="02020603050405020304" pitchFamily="18" charset="0"/>
                        </a:rPr>
                        <a:t>Robust, complex to implement for real-time applications</a:t>
                      </a:r>
                    </a:p>
                  </a:txBody>
                  <a:tcPr marL="0" marR="0"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2956427"/>
                  </a:ext>
                </a:extLst>
              </a:tr>
              <a:tr h="538548">
                <a:tc>
                  <a:txBody>
                    <a:bodyPr/>
                    <a:lstStyle/>
                    <a:p>
                      <a:pPr algn="ctr" rtl="0" fontAlgn="b"/>
                      <a:r>
                        <a:rPr lang="it-IT" sz="1200" dirty="0">
                          <a:effectLst/>
                          <a:latin typeface="Times New Roman" panose="02020603050405020304" pitchFamily="18" charset="0"/>
                          <a:cs typeface="Times New Roman" panose="02020603050405020304" pitchFamily="18" charset="0"/>
                        </a:rPr>
                        <a:t>9.</a:t>
                      </a:r>
                    </a:p>
                    <a:p>
                      <a:pPr algn="ctr" rtl="0" fontAlgn="b"/>
                      <a:endParaRPr lang="it-IT" sz="1200" dirty="0">
                        <a:effectLst/>
                        <a:latin typeface="Times New Roman" panose="02020603050405020304" pitchFamily="18" charset="0"/>
                        <a:cs typeface="Times New Roman" panose="02020603050405020304" pitchFamily="18" charset="0"/>
                      </a:endParaRP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it-IT" sz="1400" dirty="0">
                          <a:effectLst/>
                          <a:latin typeface="Times New Roman" panose="02020603050405020304" pitchFamily="18" charset="0"/>
                          <a:cs typeface="Times New Roman" panose="02020603050405020304" pitchFamily="18" charset="0"/>
                        </a:rPr>
                        <a:t>S. Sugianto &amp; S. Suyanto (2000)</a:t>
                      </a:r>
                    </a:p>
                    <a:p>
                      <a:pPr algn="ctr" rtl="0" fontAlgn="b"/>
                      <a:endParaRPr lang="it-IT" sz="1400" dirty="0">
                        <a:effectLst/>
                        <a:latin typeface="Times New Roman" panose="02020603050405020304" pitchFamily="18" charset="0"/>
                        <a:cs typeface="Times New Roman" panose="02020603050405020304" pitchFamily="18" charset="0"/>
                      </a:endParaRP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200">
                          <a:effectLst/>
                          <a:latin typeface="Times New Roman" panose="02020603050405020304" pitchFamily="18" charset="0"/>
                          <a:cs typeface="Times New Roman" panose="02020603050405020304" pitchFamily="18" charset="0"/>
                        </a:rPr>
                        <a:t>Voting scheme with CNN improved accuracy (71.87%)</a:t>
                      </a: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200">
                          <a:effectLst/>
                          <a:latin typeface="Times New Roman" panose="02020603050405020304" pitchFamily="18" charset="0"/>
                          <a:cs typeface="Times New Roman" panose="02020603050405020304" pitchFamily="18" charset="0"/>
                        </a:rPr>
                        <a:t>Mel-spectrogram and convolutional neural network</a:t>
                      </a: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200" dirty="0">
                          <a:effectLst/>
                          <a:latin typeface="Times New Roman" panose="02020603050405020304" pitchFamily="18" charset="0"/>
                          <a:cs typeface="Times New Roman" panose="02020603050405020304" pitchFamily="18" charset="0"/>
                        </a:rPr>
                        <a:t>More information captured compared to MFCC, lower accuracy</a:t>
                      </a:r>
                    </a:p>
                  </a:txBody>
                  <a:tcPr marL="0" marR="0"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3999615"/>
                  </a:ext>
                </a:extLst>
              </a:tr>
              <a:tr h="538548">
                <a:tc>
                  <a:txBody>
                    <a:bodyPr/>
                    <a:lstStyle/>
                    <a:p>
                      <a:pPr algn="ctr" rtl="0" fontAlgn="b"/>
                      <a:r>
                        <a:rPr lang="en-IN" sz="1200" dirty="0">
                          <a:effectLst/>
                          <a:latin typeface="Times New Roman" panose="02020603050405020304" pitchFamily="18" charset="0"/>
                          <a:cs typeface="Times New Roman" panose="02020603050405020304" pitchFamily="18" charset="0"/>
                        </a:rPr>
                        <a:t>10.</a:t>
                      </a:r>
                    </a:p>
                    <a:p>
                      <a:pPr algn="ctr" rtl="0" fontAlgn="b"/>
                      <a:endParaRPr lang="en-IN" sz="1200" dirty="0">
                        <a:effectLst/>
                        <a:latin typeface="Times New Roman" panose="02020603050405020304" pitchFamily="18" charset="0"/>
                        <a:cs typeface="Times New Roman" panose="02020603050405020304" pitchFamily="18" charset="0"/>
                      </a:endParaRP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400" dirty="0">
                          <a:effectLst/>
                          <a:latin typeface="Times New Roman" panose="02020603050405020304" pitchFamily="18" charset="0"/>
                          <a:cs typeface="Times New Roman" panose="02020603050405020304" pitchFamily="18" charset="0"/>
                        </a:rPr>
                        <a:t>Q. H. Nguyen et al. (2000)</a:t>
                      </a:r>
                    </a:p>
                    <a:p>
                      <a:pPr algn="ctr" rtl="0" fontAlgn="b"/>
                      <a:endParaRPr lang="en-IN" sz="1400" dirty="0">
                        <a:effectLst/>
                        <a:latin typeface="Times New Roman" panose="02020603050405020304" pitchFamily="18" charset="0"/>
                        <a:cs typeface="Times New Roman" panose="02020603050405020304" pitchFamily="18" charset="0"/>
                      </a:endParaRP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200">
                          <a:effectLst/>
                          <a:latin typeface="Times New Roman" panose="02020603050405020304" pitchFamily="18" charset="0"/>
                          <a:cs typeface="Times New Roman" panose="02020603050405020304" pitchFamily="18" charset="0"/>
                        </a:rPr>
                        <a:t>71.7% accuracy on Vietnamese music dataset</a:t>
                      </a: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200">
                          <a:effectLst/>
                          <a:latin typeface="Times New Roman" panose="02020603050405020304" pitchFamily="18" charset="0"/>
                          <a:cs typeface="Times New Roman" panose="02020603050405020304" pitchFamily="18" charset="0"/>
                        </a:rPr>
                        <a:t>Residual Attention Network (RAN)</a:t>
                      </a:r>
                    </a:p>
                  </a:txBody>
                  <a:tcPr marL="2098" marR="2098"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200" dirty="0">
                          <a:effectLst/>
                          <a:latin typeface="Times New Roman" panose="02020603050405020304" pitchFamily="18" charset="0"/>
                          <a:cs typeface="Times New Roman" panose="02020603050405020304" pitchFamily="18" charset="0"/>
                        </a:rPr>
                        <a:t>Efficient, lower accuracy compared to other deep learning methods</a:t>
                      </a:r>
                    </a:p>
                  </a:txBody>
                  <a:tcPr marL="0" marR="0" marT="1399" marB="139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5417786"/>
                  </a:ext>
                </a:extLst>
              </a:tr>
            </a:tbl>
          </a:graphicData>
        </a:graphic>
      </p:graphicFrame>
      <p:sp>
        <p:nvSpPr>
          <p:cNvPr id="6" name="TextBox 5">
            <a:extLst>
              <a:ext uri="{FF2B5EF4-FFF2-40B4-BE49-F238E27FC236}">
                <a16:creationId xmlns:a16="http://schemas.microsoft.com/office/drawing/2014/main" id="{F4F85F49-6A69-63B9-068E-36F2A6B1F166}"/>
              </a:ext>
            </a:extLst>
          </p:cNvPr>
          <p:cNvSpPr txBox="1"/>
          <p:nvPr/>
        </p:nvSpPr>
        <p:spPr>
          <a:xfrm>
            <a:off x="2273300" y="169049"/>
            <a:ext cx="5918200" cy="461665"/>
          </a:xfrm>
          <a:prstGeom prst="rect">
            <a:avLst/>
          </a:prstGeom>
          <a:noFill/>
        </p:spPr>
        <p:txBody>
          <a:bodyPr wrap="square" rtlCol="0">
            <a:spAutoFit/>
          </a:bodyPr>
          <a:lstStyle/>
          <a:p>
            <a:pPr algn="ctr"/>
            <a:r>
              <a:rPr lang="en-IN" sz="2400" b="1" dirty="0">
                <a:solidFill>
                  <a:schemeClr val="accent1"/>
                </a:solidFill>
                <a:latin typeface="Times New Roman" panose="02020603050405020304" pitchFamily="18" charset="0"/>
                <a:cs typeface="Times New Roman" panose="02020603050405020304" pitchFamily="18" charset="0"/>
              </a:rPr>
              <a:t>LITRATURE  REVIEW</a:t>
            </a:r>
          </a:p>
        </p:txBody>
      </p:sp>
    </p:spTree>
    <p:extLst>
      <p:ext uri="{BB962C8B-B14F-4D97-AF65-F5344CB8AC3E}">
        <p14:creationId xmlns:p14="http://schemas.microsoft.com/office/powerpoint/2010/main" val="3142752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B57F-12AB-17CB-7891-C685DCF0E48D}"/>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DRAWBACKS OF EXIXTING SYSTEM</a:t>
            </a:r>
          </a:p>
        </p:txBody>
      </p:sp>
      <p:sp>
        <p:nvSpPr>
          <p:cNvPr id="3" name="Content Placeholder 2">
            <a:extLst>
              <a:ext uri="{FF2B5EF4-FFF2-40B4-BE49-F238E27FC236}">
                <a16:creationId xmlns:a16="http://schemas.microsoft.com/office/drawing/2014/main" id="{DEAA3538-5E9E-10A3-C369-B26BA1CDA322}"/>
              </a:ext>
            </a:extLst>
          </p:cNvPr>
          <p:cNvSpPr>
            <a:spLocks noGrp="1"/>
          </p:cNvSpPr>
          <p:nvPr>
            <p:ph idx="1"/>
          </p:nvPr>
        </p:nvSpPr>
        <p:spPr>
          <a:xfrm>
            <a:off x="484971" y="1312122"/>
            <a:ext cx="8981394" cy="5545878"/>
          </a:xfrm>
        </p:spPr>
        <p:txBody>
          <a:bodyPr>
            <a:noAutofit/>
          </a:bodyPr>
          <a:lstStyle/>
          <a:p>
            <a:pPr marL="0" indent="0" algn="just">
              <a:buNone/>
            </a:pPr>
            <a:r>
              <a:rPr lang="en-US" sz="2150" dirty="0">
                <a:solidFill>
                  <a:srgbClr val="002060"/>
                </a:solidFill>
                <a:latin typeface="Times New Roman" panose="02020603050405020304" pitchFamily="18" charset="0"/>
              </a:rPr>
              <a:t>1. </a:t>
            </a:r>
            <a:r>
              <a:rPr lang="en-US" sz="2150" b="1" dirty="0">
                <a:solidFill>
                  <a:srgbClr val="002060"/>
                </a:solidFill>
                <a:latin typeface="Times New Roman" panose="02020603050405020304" pitchFamily="18" charset="0"/>
              </a:rPr>
              <a:t>Limited genre coverage</a:t>
            </a:r>
            <a:r>
              <a:rPr lang="en-US" sz="2150" dirty="0">
                <a:solidFill>
                  <a:srgbClr val="002060"/>
                </a:solidFill>
                <a:latin typeface="Times New Roman" panose="02020603050405020304" pitchFamily="18" charset="0"/>
              </a:rPr>
              <a:t>: Current systems often overlook or underrepresent various music genres, limiting their ability to accurately categorize diverse musical styles.</a:t>
            </a:r>
          </a:p>
          <a:p>
            <a:pPr marL="0" indent="0" algn="just">
              <a:buNone/>
            </a:pPr>
            <a:r>
              <a:rPr lang="en-US" sz="2150" dirty="0">
                <a:solidFill>
                  <a:srgbClr val="002060"/>
                </a:solidFill>
                <a:latin typeface="Times New Roman" panose="02020603050405020304" pitchFamily="18" charset="0"/>
              </a:rPr>
              <a:t>2. </a:t>
            </a:r>
            <a:r>
              <a:rPr lang="en-US" sz="2150" b="1" dirty="0">
                <a:solidFill>
                  <a:srgbClr val="002060"/>
                </a:solidFill>
                <a:latin typeface="Times New Roman" panose="02020603050405020304" pitchFamily="18" charset="0"/>
              </a:rPr>
              <a:t>Bias in training data</a:t>
            </a:r>
            <a:r>
              <a:rPr lang="en-US" sz="2150" dirty="0">
                <a:solidFill>
                  <a:srgbClr val="002060"/>
                </a:solidFill>
                <a:latin typeface="Times New Roman" panose="02020603050405020304" pitchFamily="18" charset="0"/>
              </a:rPr>
              <a:t>: Imbalanced datasets may skew classification results, favoring overrepresented genres and neglecting underrepresented ones.</a:t>
            </a:r>
          </a:p>
          <a:p>
            <a:pPr marL="0" indent="0" algn="just">
              <a:buNone/>
            </a:pPr>
            <a:r>
              <a:rPr lang="en-US" sz="2150" dirty="0">
                <a:solidFill>
                  <a:srgbClr val="002060"/>
                </a:solidFill>
                <a:latin typeface="Times New Roman" panose="02020603050405020304" pitchFamily="18" charset="0"/>
              </a:rPr>
              <a:t>3. </a:t>
            </a:r>
            <a:r>
              <a:rPr lang="en-US" sz="2150" b="1" dirty="0">
                <a:solidFill>
                  <a:srgbClr val="002060"/>
                </a:solidFill>
                <a:latin typeface="Times New Roman" panose="02020603050405020304" pitchFamily="18" charset="0"/>
              </a:rPr>
              <a:t>Ambiguous genre definitions</a:t>
            </a:r>
            <a:r>
              <a:rPr lang="en-US" sz="2150" dirty="0">
                <a:solidFill>
                  <a:srgbClr val="002060"/>
                </a:solidFill>
                <a:latin typeface="Times New Roman" panose="02020603050405020304" pitchFamily="18" charset="0"/>
              </a:rPr>
              <a:t>: Subjectivity in defining music genres poses challenges for classification accuracy, as genre boundaries can be unclear and open to interpretation.</a:t>
            </a:r>
          </a:p>
          <a:p>
            <a:pPr marL="0" indent="0" algn="just">
              <a:buNone/>
            </a:pPr>
            <a:r>
              <a:rPr lang="en-US" sz="2150" dirty="0">
                <a:solidFill>
                  <a:srgbClr val="002060"/>
                </a:solidFill>
                <a:latin typeface="Times New Roman" panose="02020603050405020304" pitchFamily="18" charset="0"/>
              </a:rPr>
              <a:t>4. </a:t>
            </a:r>
            <a:r>
              <a:rPr lang="en-US" sz="2150" b="1" dirty="0">
                <a:solidFill>
                  <a:srgbClr val="002060"/>
                </a:solidFill>
                <a:latin typeface="Times New Roman" panose="02020603050405020304" pitchFamily="18" charset="0"/>
              </a:rPr>
              <a:t>Intra-genre variation</a:t>
            </a:r>
            <a:r>
              <a:rPr lang="en-US" sz="2150" dirty="0">
                <a:solidFill>
                  <a:srgbClr val="002060"/>
                </a:solidFill>
                <a:latin typeface="Times New Roman" panose="02020603050405020304" pitchFamily="18" charset="0"/>
              </a:rPr>
              <a:t>: Significant variation within genres, including differences in style, instrumentation, and tempo, complicates accurate classification.</a:t>
            </a:r>
          </a:p>
          <a:p>
            <a:pPr marL="0" indent="0" algn="just">
              <a:buNone/>
            </a:pPr>
            <a:r>
              <a:rPr lang="en-US" sz="2150" dirty="0">
                <a:solidFill>
                  <a:srgbClr val="002060"/>
                </a:solidFill>
                <a:latin typeface="Times New Roman" panose="02020603050405020304" pitchFamily="18" charset="0"/>
              </a:rPr>
              <a:t>5. </a:t>
            </a:r>
            <a:r>
              <a:rPr lang="en-US" sz="2150" b="1" dirty="0">
                <a:solidFill>
                  <a:srgbClr val="002060"/>
                </a:solidFill>
                <a:latin typeface="Times New Roman" panose="02020603050405020304" pitchFamily="18" charset="0"/>
              </a:rPr>
              <a:t>Complexity of music compositions</a:t>
            </a:r>
            <a:r>
              <a:rPr lang="en-US" sz="2150" dirty="0">
                <a:solidFill>
                  <a:srgbClr val="002060"/>
                </a:solidFill>
                <a:latin typeface="Times New Roman" panose="02020603050405020304" pitchFamily="18" charset="0"/>
              </a:rPr>
              <a:t>: Music's multifaceted nature, including layering, dynamics, and cultural influences, presents challenges for classification systems in capturing genre characteristics accurately.</a:t>
            </a:r>
          </a:p>
          <a:p>
            <a:pPr marL="0" indent="0" algn="just">
              <a:buNone/>
            </a:pPr>
            <a:endParaRPr lang="en-US" sz="2150" dirty="0">
              <a:solidFill>
                <a:srgbClr val="002060"/>
              </a:solidFill>
              <a:latin typeface="Times New Roman" panose="02020603050405020304" pitchFamily="18" charset="0"/>
            </a:endParaRPr>
          </a:p>
          <a:p>
            <a:pPr marL="0" indent="0" algn="just">
              <a:buNone/>
            </a:pPr>
            <a:endParaRPr lang="en-US" sz="2150" dirty="0">
              <a:solidFill>
                <a:srgbClr val="002060"/>
              </a:solidFill>
              <a:latin typeface="Times New Roman" panose="02020603050405020304" pitchFamily="18" charset="0"/>
            </a:endParaRPr>
          </a:p>
          <a:p>
            <a:pPr marL="0" indent="0" algn="just">
              <a:buNone/>
            </a:pPr>
            <a:endParaRPr lang="en-IN" sz="2150" dirty="0">
              <a:solidFill>
                <a:srgbClr val="002060"/>
              </a:solidFill>
              <a:latin typeface="Times New Roman" panose="02020603050405020304" pitchFamily="18" charset="0"/>
            </a:endParaRPr>
          </a:p>
        </p:txBody>
      </p:sp>
    </p:spTree>
    <p:extLst>
      <p:ext uri="{BB962C8B-B14F-4D97-AF65-F5344CB8AC3E}">
        <p14:creationId xmlns:p14="http://schemas.microsoft.com/office/powerpoint/2010/main" val="1751883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Novel mathematical model for the classification of music and rhythmic genre  using deep neural network | Journal of Big Data | Full Text">
            <a:extLst>
              <a:ext uri="{FF2B5EF4-FFF2-40B4-BE49-F238E27FC236}">
                <a16:creationId xmlns:a16="http://schemas.microsoft.com/office/drawing/2014/main" id="{7236A6B4-4198-5449-8BA0-992C19BB5A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5472" y="2737091"/>
            <a:ext cx="5619750" cy="2616200"/>
          </a:xfrm>
          <a:prstGeom prst="rect">
            <a:avLst/>
          </a:prstGeom>
          <a:solidFill>
            <a:schemeClr val="bg1">
              <a:alpha val="0"/>
            </a:schemeClr>
          </a:solidFill>
        </p:spPr>
      </p:pic>
      <p:sp>
        <p:nvSpPr>
          <p:cNvPr id="4" name="Rectangle 3">
            <a:extLst>
              <a:ext uri="{FF2B5EF4-FFF2-40B4-BE49-F238E27FC236}">
                <a16:creationId xmlns:a16="http://schemas.microsoft.com/office/drawing/2014/main" id="{555CD2B3-4E08-D80D-3D45-8610573C6192}"/>
              </a:ext>
            </a:extLst>
          </p:cNvPr>
          <p:cNvSpPr/>
          <p:nvPr/>
        </p:nvSpPr>
        <p:spPr>
          <a:xfrm>
            <a:off x="3328970" y="4999661"/>
            <a:ext cx="852755" cy="25942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3248015A-A361-BF1B-FC22-FB94C3053FFC}"/>
              </a:ext>
            </a:extLst>
          </p:cNvPr>
          <p:cNvPicPr>
            <a:picLocks noChangeAspect="1"/>
          </p:cNvPicPr>
          <p:nvPr/>
        </p:nvPicPr>
        <p:blipFill>
          <a:blip r:embed="rId3"/>
          <a:stretch>
            <a:fillRect/>
          </a:stretch>
        </p:blipFill>
        <p:spPr>
          <a:xfrm>
            <a:off x="993465" y="262540"/>
            <a:ext cx="8687553" cy="963251"/>
          </a:xfrm>
          <a:prstGeom prst="rect">
            <a:avLst/>
          </a:prstGeom>
        </p:spPr>
      </p:pic>
      <p:pic>
        <p:nvPicPr>
          <p:cNvPr id="9" name="Picture 8">
            <a:extLst>
              <a:ext uri="{FF2B5EF4-FFF2-40B4-BE49-F238E27FC236}">
                <a16:creationId xmlns:a16="http://schemas.microsoft.com/office/drawing/2014/main" id="{C3EA749E-98FE-6A07-F570-4B7A78C79434}"/>
              </a:ext>
            </a:extLst>
          </p:cNvPr>
          <p:cNvPicPr>
            <a:picLocks noChangeAspect="1"/>
          </p:cNvPicPr>
          <p:nvPr/>
        </p:nvPicPr>
        <p:blipFill>
          <a:blip r:embed="rId4"/>
          <a:stretch>
            <a:fillRect/>
          </a:stretch>
        </p:blipFill>
        <p:spPr>
          <a:xfrm>
            <a:off x="7123079" y="1225791"/>
            <a:ext cx="2342982" cy="5073409"/>
          </a:xfrm>
          <a:prstGeom prst="rect">
            <a:avLst/>
          </a:prstGeom>
        </p:spPr>
      </p:pic>
      <p:sp>
        <p:nvSpPr>
          <p:cNvPr id="10" name="Rectangle 9">
            <a:extLst>
              <a:ext uri="{FF2B5EF4-FFF2-40B4-BE49-F238E27FC236}">
                <a16:creationId xmlns:a16="http://schemas.microsoft.com/office/drawing/2014/main" id="{EB1A3C52-ECAF-F041-AF27-57C9F4F9ACD1}"/>
              </a:ext>
            </a:extLst>
          </p:cNvPr>
          <p:cNvSpPr/>
          <p:nvPr/>
        </p:nvSpPr>
        <p:spPr>
          <a:xfrm>
            <a:off x="7209367" y="2197100"/>
            <a:ext cx="783166" cy="11853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4868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B57F-12AB-17CB-7891-C685DCF0E48D}"/>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PROPOSED WORK</a:t>
            </a:r>
          </a:p>
        </p:txBody>
      </p:sp>
      <p:sp>
        <p:nvSpPr>
          <p:cNvPr id="3" name="Content Placeholder 2">
            <a:extLst>
              <a:ext uri="{FF2B5EF4-FFF2-40B4-BE49-F238E27FC236}">
                <a16:creationId xmlns:a16="http://schemas.microsoft.com/office/drawing/2014/main" id="{DEAA3538-5E9E-10A3-C369-B26BA1CDA322}"/>
              </a:ext>
            </a:extLst>
          </p:cNvPr>
          <p:cNvSpPr>
            <a:spLocks noGrp="1"/>
          </p:cNvSpPr>
          <p:nvPr>
            <p:ph idx="1"/>
          </p:nvPr>
        </p:nvSpPr>
        <p:spPr>
          <a:xfrm>
            <a:off x="750486" y="1547941"/>
            <a:ext cx="8596668" cy="4564101"/>
          </a:xfrm>
        </p:spPr>
        <p:txBody>
          <a:bodyPr>
            <a:noAutofit/>
          </a:bodyPr>
          <a:lstStyle/>
          <a:p>
            <a:pPr marL="0" indent="0" algn="just">
              <a:buNone/>
            </a:pPr>
            <a:r>
              <a:rPr lang="en-IN" sz="2400" dirty="0">
                <a:solidFill>
                  <a:srgbClr val="002060"/>
                </a:solidFill>
                <a:latin typeface="Times New Roman" panose="02020603050405020304" pitchFamily="18" charset="0"/>
              </a:rPr>
              <a:t>1. Develop a music genre classification system for world music, integrating audio, textual, and visual features.</a:t>
            </a:r>
          </a:p>
          <a:p>
            <a:pPr marL="0" indent="0" algn="just">
              <a:buNone/>
            </a:pPr>
            <a:r>
              <a:rPr lang="en-IN" sz="2400" dirty="0">
                <a:solidFill>
                  <a:srgbClr val="002060"/>
                </a:solidFill>
                <a:latin typeface="Times New Roman" panose="02020603050405020304" pitchFamily="18" charset="0"/>
              </a:rPr>
              <a:t>2. World music encompasses diverse styles like folk, traditional, and indigenous music.</a:t>
            </a:r>
          </a:p>
          <a:p>
            <a:pPr marL="0" indent="0" algn="just">
              <a:buNone/>
            </a:pPr>
            <a:r>
              <a:rPr lang="en-IN" sz="2400" dirty="0">
                <a:solidFill>
                  <a:srgbClr val="002060"/>
                </a:solidFill>
                <a:latin typeface="Times New Roman" panose="02020603050405020304" pitchFamily="18" charset="0"/>
              </a:rPr>
              <a:t>3. Extract audio features using advanced methods like Mel-frequency cepstral coefficients (MFCCs) and pitch contours.</a:t>
            </a:r>
          </a:p>
          <a:p>
            <a:pPr marL="0" indent="0" algn="just">
              <a:buNone/>
            </a:pPr>
            <a:r>
              <a:rPr lang="en-IN" sz="2400" dirty="0">
                <a:solidFill>
                  <a:srgbClr val="002060"/>
                </a:solidFill>
                <a:latin typeface="Times New Roman" panose="02020603050405020304" pitchFamily="18" charset="0"/>
              </a:rPr>
              <a:t>4. Utilize natural language processing to </a:t>
            </a:r>
            <a:r>
              <a:rPr lang="en-IN" sz="2400" dirty="0" err="1">
                <a:solidFill>
                  <a:srgbClr val="002060"/>
                </a:solidFill>
                <a:latin typeface="Times New Roman" panose="02020603050405020304" pitchFamily="18" charset="0"/>
              </a:rPr>
              <a:t>analyze</a:t>
            </a:r>
            <a:r>
              <a:rPr lang="en-IN" sz="2400" dirty="0">
                <a:solidFill>
                  <a:srgbClr val="002060"/>
                </a:solidFill>
                <a:latin typeface="Times New Roman" panose="02020603050405020304" pitchFamily="18" charset="0"/>
              </a:rPr>
              <a:t> lyrics, extracting sentiment and topic information for textual features.</a:t>
            </a:r>
          </a:p>
          <a:p>
            <a:pPr marL="0" indent="0" algn="just">
              <a:buNone/>
            </a:pPr>
            <a:r>
              <a:rPr lang="en-IN" sz="2400" dirty="0">
                <a:solidFill>
                  <a:srgbClr val="002060"/>
                </a:solidFill>
                <a:latin typeface="Times New Roman" panose="02020603050405020304" pitchFamily="18" charset="0"/>
              </a:rPr>
              <a:t>5. Employ computer vision techniques to </a:t>
            </a:r>
            <a:r>
              <a:rPr lang="en-IN" sz="2400" dirty="0" err="1">
                <a:solidFill>
                  <a:srgbClr val="002060"/>
                </a:solidFill>
                <a:latin typeface="Times New Roman" panose="02020603050405020304" pitchFamily="18" charset="0"/>
              </a:rPr>
              <a:t>analyze</a:t>
            </a:r>
            <a:r>
              <a:rPr lang="en-IN" sz="2400" dirty="0">
                <a:solidFill>
                  <a:srgbClr val="002060"/>
                </a:solidFill>
                <a:latin typeface="Times New Roman" panose="02020603050405020304" pitchFamily="18" charset="0"/>
              </a:rPr>
              <a:t> album cover images, extracting </a:t>
            </a:r>
            <a:r>
              <a:rPr lang="en-IN" sz="2400" dirty="0" err="1">
                <a:solidFill>
                  <a:srgbClr val="002060"/>
                </a:solidFill>
                <a:latin typeface="Times New Roman" panose="02020603050405020304" pitchFamily="18" charset="0"/>
              </a:rPr>
              <a:t>color</a:t>
            </a:r>
            <a:r>
              <a:rPr lang="en-IN" sz="2400" dirty="0">
                <a:solidFill>
                  <a:srgbClr val="002060"/>
                </a:solidFill>
                <a:latin typeface="Times New Roman" panose="02020603050405020304" pitchFamily="18" charset="0"/>
              </a:rPr>
              <a:t> and texture information for visual features.</a:t>
            </a:r>
          </a:p>
          <a:p>
            <a:pPr marL="0" indent="0">
              <a:buNone/>
            </a:pPr>
            <a:br>
              <a:rPr lang="en-IN" sz="2000" dirty="0">
                <a:solidFill>
                  <a:schemeClr val="tx1"/>
                </a:solidFill>
              </a:rPr>
            </a:br>
            <a:endParaRPr lang="en-IN" sz="20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48275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B57F-12AB-17CB-7891-C685DCF0E48D}"/>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ARCHITECTURE</a:t>
            </a:r>
          </a:p>
        </p:txBody>
      </p:sp>
      <p:pic>
        <p:nvPicPr>
          <p:cNvPr id="1026" name="Picture 2" descr="An intelligent music genre analysis using feature extraction and  classification using deep learning techniques - ScienceDirect">
            <a:extLst>
              <a:ext uri="{FF2B5EF4-FFF2-40B4-BE49-F238E27FC236}">
                <a16:creationId xmlns:a16="http://schemas.microsoft.com/office/drawing/2014/main" id="{40E3AAEA-ECCC-164F-F0C9-7B83B88465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1400" y="1710267"/>
            <a:ext cx="8686799" cy="4220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718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B57F-12AB-17CB-7891-C685DCF0E48D}"/>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HARDWARE &amp; SOFTWARE</a:t>
            </a:r>
          </a:p>
        </p:txBody>
      </p:sp>
      <p:sp>
        <p:nvSpPr>
          <p:cNvPr id="3" name="Content Placeholder 2">
            <a:extLst>
              <a:ext uri="{FF2B5EF4-FFF2-40B4-BE49-F238E27FC236}">
                <a16:creationId xmlns:a16="http://schemas.microsoft.com/office/drawing/2014/main" id="{DEAA3538-5E9E-10A3-C369-B26BA1CDA322}"/>
              </a:ext>
            </a:extLst>
          </p:cNvPr>
          <p:cNvSpPr>
            <a:spLocks noGrp="1"/>
          </p:cNvSpPr>
          <p:nvPr>
            <p:ph idx="1"/>
          </p:nvPr>
        </p:nvSpPr>
        <p:spPr>
          <a:xfrm>
            <a:off x="952617" y="1490189"/>
            <a:ext cx="8596668" cy="4862484"/>
          </a:xfrm>
        </p:spPr>
        <p:txBody>
          <a:bodyPr>
            <a:noAutofit/>
          </a:bodyPr>
          <a:lstStyle/>
          <a:p>
            <a:pPr marL="0" indent="0">
              <a:buNone/>
            </a:pPr>
            <a:r>
              <a:rPr lang="en-IN" sz="2100" b="1" dirty="0">
                <a:solidFill>
                  <a:srgbClr val="002060"/>
                </a:solidFill>
                <a:latin typeface="Times New Roman" panose="02020603050405020304" pitchFamily="18" charset="0"/>
              </a:rPr>
              <a:t>HARDWARE REQUIREMENTS</a:t>
            </a:r>
          </a:p>
          <a:p>
            <a:pPr marL="0" indent="0">
              <a:buNone/>
            </a:pPr>
            <a:r>
              <a:rPr lang="en-IN" sz="2100" dirty="0">
                <a:solidFill>
                  <a:srgbClr val="002060"/>
                </a:solidFill>
                <a:latin typeface="Times New Roman" panose="02020603050405020304" pitchFamily="18" charset="0"/>
              </a:rPr>
              <a:t>Processor - minimum 8 cores for larger datasets</a:t>
            </a:r>
          </a:p>
          <a:p>
            <a:pPr marL="0" indent="0">
              <a:buNone/>
            </a:pPr>
            <a:r>
              <a:rPr lang="en-IN" sz="2100" dirty="0">
                <a:solidFill>
                  <a:srgbClr val="002060"/>
                </a:solidFill>
                <a:latin typeface="Times New Roman" panose="02020603050405020304" pitchFamily="18" charset="0"/>
              </a:rPr>
              <a:t>Minimum of 16 GB of RAM</a:t>
            </a:r>
          </a:p>
          <a:p>
            <a:pPr marL="0" indent="0">
              <a:buNone/>
            </a:pPr>
            <a:r>
              <a:rPr lang="en-IN" sz="2100" dirty="0">
                <a:solidFill>
                  <a:srgbClr val="002060"/>
                </a:solidFill>
                <a:latin typeface="Times New Roman" panose="02020603050405020304" pitchFamily="18" charset="0"/>
              </a:rPr>
              <a:t>GPU of 4 GB memory</a:t>
            </a:r>
          </a:p>
          <a:p>
            <a:pPr marL="0" indent="0">
              <a:buNone/>
            </a:pPr>
            <a:br>
              <a:rPr lang="en-IN" sz="2100" b="1" dirty="0">
                <a:solidFill>
                  <a:srgbClr val="002060"/>
                </a:solidFill>
                <a:latin typeface="Times New Roman" panose="02020603050405020304" pitchFamily="18" charset="0"/>
              </a:rPr>
            </a:br>
            <a:r>
              <a:rPr lang="en-IN" sz="2100" b="1" dirty="0">
                <a:solidFill>
                  <a:srgbClr val="002060"/>
                </a:solidFill>
                <a:latin typeface="Times New Roman" panose="02020603050405020304" pitchFamily="18" charset="0"/>
              </a:rPr>
              <a:t>SOFTWARE REQUIREMENTS</a:t>
            </a:r>
            <a:br>
              <a:rPr lang="en-IN" sz="2100" dirty="0">
                <a:solidFill>
                  <a:srgbClr val="002060"/>
                </a:solidFill>
                <a:latin typeface="Times New Roman" panose="02020603050405020304" pitchFamily="18" charset="0"/>
              </a:rPr>
            </a:br>
            <a:r>
              <a:rPr lang="en-IN" sz="2100" dirty="0">
                <a:solidFill>
                  <a:srgbClr val="002060"/>
                </a:solidFill>
                <a:latin typeface="Times New Roman" panose="02020603050405020304" pitchFamily="18" charset="0"/>
              </a:rPr>
              <a:t>Programming language - Python</a:t>
            </a:r>
          </a:p>
          <a:p>
            <a:pPr marL="0" indent="0">
              <a:buNone/>
            </a:pPr>
            <a:r>
              <a:rPr lang="en-IN" sz="2100" dirty="0">
                <a:solidFill>
                  <a:srgbClr val="002060"/>
                </a:solidFill>
                <a:latin typeface="Times New Roman" panose="02020603050405020304" pitchFamily="18" charset="0"/>
              </a:rPr>
              <a:t>Machine learning libraries - </a:t>
            </a:r>
            <a:r>
              <a:rPr lang="en-IN" sz="2100" dirty="0" err="1">
                <a:solidFill>
                  <a:srgbClr val="002060"/>
                </a:solidFill>
                <a:latin typeface="Times New Roman" panose="02020603050405020304" pitchFamily="18" charset="0"/>
              </a:rPr>
              <a:t>Tensorflow</a:t>
            </a:r>
            <a:r>
              <a:rPr lang="en-IN" sz="2100" dirty="0">
                <a:solidFill>
                  <a:srgbClr val="002060"/>
                </a:solidFill>
                <a:latin typeface="Times New Roman" panose="02020603050405020304" pitchFamily="18" charset="0"/>
              </a:rPr>
              <a:t>, </a:t>
            </a:r>
            <a:r>
              <a:rPr lang="en-IN" sz="2100" dirty="0" err="1">
                <a:solidFill>
                  <a:srgbClr val="002060"/>
                </a:solidFill>
                <a:latin typeface="Times New Roman" panose="02020603050405020304" pitchFamily="18" charset="0"/>
              </a:rPr>
              <a:t>Keras</a:t>
            </a:r>
            <a:r>
              <a:rPr lang="en-IN" sz="2100" dirty="0">
                <a:solidFill>
                  <a:srgbClr val="002060"/>
                </a:solidFill>
                <a:latin typeface="Times New Roman" panose="02020603050405020304" pitchFamily="18" charset="0"/>
              </a:rPr>
              <a:t>, </a:t>
            </a:r>
            <a:r>
              <a:rPr lang="en-IN" sz="2100" dirty="0" err="1">
                <a:solidFill>
                  <a:srgbClr val="002060"/>
                </a:solidFill>
                <a:latin typeface="Times New Roman" panose="02020603050405020304" pitchFamily="18" charset="0"/>
              </a:rPr>
              <a:t>PyTorch</a:t>
            </a:r>
            <a:r>
              <a:rPr lang="en-IN" sz="2100" dirty="0">
                <a:solidFill>
                  <a:srgbClr val="002060"/>
                </a:solidFill>
                <a:latin typeface="Times New Roman" panose="02020603050405020304" pitchFamily="18" charset="0"/>
              </a:rPr>
              <a:t>, Scikit- Learn</a:t>
            </a:r>
          </a:p>
          <a:p>
            <a:pPr marL="0" indent="0">
              <a:buNone/>
            </a:pPr>
            <a:r>
              <a:rPr lang="en-IN" sz="2100" dirty="0">
                <a:solidFill>
                  <a:srgbClr val="002060"/>
                </a:solidFill>
                <a:latin typeface="Times New Roman" panose="02020603050405020304" pitchFamily="18" charset="0"/>
              </a:rPr>
              <a:t>Audio Processing Libraries - </a:t>
            </a:r>
            <a:r>
              <a:rPr lang="en-IN" sz="2100" dirty="0" err="1">
                <a:solidFill>
                  <a:srgbClr val="002060"/>
                </a:solidFill>
                <a:latin typeface="Times New Roman" panose="02020603050405020304" pitchFamily="18" charset="0"/>
              </a:rPr>
              <a:t>Librosa</a:t>
            </a:r>
            <a:r>
              <a:rPr lang="en-IN" sz="2100" dirty="0">
                <a:solidFill>
                  <a:srgbClr val="002060"/>
                </a:solidFill>
                <a:latin typeface="Times New Roman" panose="02020603050405020304" pitchFamily="18" charset="0"/>
              </a:rPr>
              <a:t>, </a:t>
            </a:r>
            <a:r>
              <a:rPr lang="en-IN" sz="2100" dirty="0" err="1">
                <a:solidFill>
                  <a:srgbClr val="002060"/>
                </a:solidFill>
                <a:latin typeface="Times New Roman" panose="02020603050405020304" pitchFamily="18" charset="0"/>
              </a:rPr>
              <a:t>pydub</a:t>
            </a:r>
            <a:r>
              <a:rPr lang="en-IN" sz="2100" dirty="0">
                <a:solidFill>
                  <a:srgbClr val="002060"/>
                </a:solidFill>
                <a:latin typeface="Times New Roman" panose="02020603050405020304" pitchFamily="18" charset="0"/>
              </a:rPr>
              <a:t>, </a:t>
            </a:r>
            <a:r>
              <a:rPr lang="en-IN" sz="2100" dirty="0" err="1">
                <a:solidFill>
                  <a:srgbClr val="002060"/>
                </a:solidFill>
                <a:latin typeface="Times New Roman" panose="02020603050405020304" pitchFamily="18" charset="0"/>
              </a:rPr>
              <a:t>audioread</a:t>
            </a:r>
            <a:endParaRPr lang="en-IN" sz="2100" dirty="0">
              <a:solidFill>
                <a:srgbClr val="002060"/>
              </a:solidFill>
              <a:latin typeface="Times New Roman" panose="02020603050405020304" pitchFamily="18" charset="0"/>
            </a:endParaRPr>
          </a:p>
          <a:p>
            <a:pPr marL="0" indent="0">
              <a:buNone/>
            </a:pPr>
            <a:r>
              <a:rPr lang="en-IN" sz="2100" dirty="0">
                <a:solidFill>
                  <a:srgbClr val="002060"/>
                </a:solidFill>
                <a:latin typeface="Times New Roman" panose="02020603050405020304" pitchFamily="18" charset="0"/>
              </a:rPr>
              <a:t>Data Visualization - Matplotlib, Seaborn, </a:t>
            </a:r>
            <a:r>
              <a:rPr lang="en-IN" sz="2100" dirty="0" err="1">
                <a:solidFill>
                  <a:srgbClr val="002060"/>
                </a:solidFill>
                <a:latin typeface="Times New Roman" panose="02020603050405020304" pitchFamily="18" charset="0"/>
              </a:rPr>
              <a:t>Plotly</a:t>
            </a:r>
            <a:endParaRPr lang="en-IN" sz="2100" dirty="0">
              <a:solidFill>
                <a:srgbClr val="002060"/>
              </a:solidFill>
              <a:latin typeface="Times New Roman" panose="02020603050405020304" pitchFamily="18" charset="0"/>
            </a:endParaRPr>
          </a:p>
          <a:p>
            <a:pPr marL="0" indent="0">
              <a:buNone/>
            </a:pPr>
            <a:r>
              <a:rPr lang="en-IN" sz="2100" dirty="0">
                <a:solidFill>
                  <a:srgbClr val="002060"/>
                </a:solidFill>
                <a:latin typeface="Times New Roman" panose="02020603050405020304" pitchFamily="18" charset="0"/>
              </a:rPr>
              <a:t>Integrated Development Environment - </a:t>
            </a:r>
            <a:r>
              <a:rPr lang="en-IN" sz="2100" dirty="0" err="1">
                <a:solidFill>
                  <a:srgbClr val="002060"/>
                </a:solidFill>
                <a:latin typeface="Times New Roman" panose="02020603050405020304" pitchFamily="18" charset="0"/>
              </a:rPr>
              <a:t>Jupyter</a:t>
            </a:r>
            <a:r>
              <a:rPr lang="en-IN" sz="2100" dirty="0">
                <a:solidFill>
                  <a:srgbClr val="002060"/>
                </a:solidFill>
                <a:latin typeface="Times New Roman" panose="02020603050405020304" pitchFamily="18" charset="0"/>
              </a:rPr>
              <a:t> Notebook</a:t>
            </a:r>
            <a:br>
              <a:rPr lang="en-IN" sz="2100" dirty="0">
                <a:solidFill>
                  <a:srgbClr val="002060"/>
                </a:solidFill>
                <a:latin typeface="Times New Roman" panose="02020603050405020304" pitchFamily="18" charset="0"/>
              </a:rPr>
            </a:br>
            <a:br>
              <a:rPr lang="en-IN" sz="2100" b="0" dirty="0">
                <a:solidFill>
                  <a:schemeClr val="tx1"/>
                </a:solidFill>
                <a:effectLst/>
              </a:rPr>
            </a:br>
            <a:endParaRPr lang="en-IN" sz="21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57115322"/>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320</TotalTime>
  <Words>1831</Words>
  <Application>Microsoft Office PowerPoint</Application>
  <PresentationFormat>Widescreen</PresentationFormat>
  <Paragraphs>168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Times New Roman</vt:lpstr>
      <vt:lpstr>Trebuchet MS</vt:lpstr>
      <vt:lpstr>Wingdings 3</vt:lpstr>
      <vt:lpstr>Facet</vt:lpstr>
      <vt:lpstr>PowerPoint Presentation</vt:lpstr>
      <vt:lpstr>ABSTRACT </vt:lpstr>
      <vt:lpstr>OBJECTIVE</vt:lpstr>
      <vt:lpstr>PowerPoint Presentation</vt:lpstr>
      <vt:lpstr>DRAWBACKS OF EXIXTING SYSTEM</vt:lpstr>
      <vt:lpstr>PowerPoint Presentation</vt:lpstr>
      <vt:lpstr>PROPOSED WORK</vt:lpstr>
      <vt:lpstr>ARCHITECTURE</vt:lpstr>
      <vt:lpstr>HARDWARE &amp; SOFTWARE</vt:lpstr>
      <vt:lpstr>PROGRAM IMPLEMENTATION</vt:lpstr>
      <vt:lpstr>PROGRAM IMPLEMENTATION</vt:lpstr>
      <vt:lpstr>PROGRAM IMPLEMENTATION</vt:lpstr>
      <vt:lpstr>PROGRAM IMPLEMENTATION</vt:lpstr>
      <vt:lpstr>PROGRAM IMPLEMENTATION</vt:lpstr>
      <vt:lpstr>PROGRAM IMPLEMENTATION</vt:lpstr>
      <vt:lpstr>PROGRAM IMPLEMENTATION</vt:lpstr>
      <vt:lpstr>PROGRAM IMPLEMENTATION</vt:lpstr>
      <vt:lpstr>PowerPoint Presentation</vt:lpstr>
      <vt:lpstr>PowerPoint Presentation</vt:lpstr>
      <vt:lpstr>PowerPoint Presentation</vt:lpstr>
      <vt:lpstr>FUTURE WORKS</vt:lpstr>
      <vt:lpstr>Reference Papers</vt:lpstr>
      <vt:lpstr>Reference Papers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CAROL JEFFRI J.A</dc:creator>
  <cp:lastModifiedBy>CAROL JEFFRI J.A</cp:lastModifiedBy>
  <cp:revision>50</cp:revision>
  <dcterms:created xsi:type="dcterms:W3CDTF">2024-04-06T07:51:39Z</dcterms:created>
  <dcterms:modified xsi:type="dcterms:W3CDTF">2024-05-02T01:37:46Z</dcterms:modified>
</cp:coreProperties>
</file>