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QmxV7R3DuPuEXVq70Mssf7Mah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1D5C"/>
    <a:srgbClr val="5C1D38"/>
    <a:srgbClr val="7A64B5"/>
    <a:srgbClr val="DCB3E4"/>
    <a:srgbClr val="EE4F60"/>
    <a:srgbClr val="4472C4"/>
    <a:srgbClr val="785292"/>
    <a:srgbClr val="18153B"/>
    <a:srgbClr val="392165"/>
    <a:srgbClr val="34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24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153B"/>
            </a:gs>
            <a:gs pos="100000">
              <a:srgbClr val="392165"/>
            </a:gs>
            <a:gs pos="49000">
              <a:srgbClr val="34164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;p1">
            <a:extLst>
              <a:ext uri="{FF2B5EF4-FFF2-40B4-BE49-F238E27FC236}">
                <a16:creationId xmlns:a16="http://schemas.microsoft.com/office/drawing/2014/main" id="{62A65248-0C9F-3927-5A91-9006206D0D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gradFill flip="none" rotWithShape="1">
            <a:gsLst>
              <a:gs pos="0">
                <a:srgbClr val="18153B"/>
              </a:gs>
              <a:gs pos="100000">
                <a:srgbClr val="392165"/>
              </a:gs>
              <a:gs pos="49000">
                <a:srgbClr val="34164A"/>
              </a:gs>
            </a:gsLst>
            <a:lin ang="13500000" scaled="1"/>
            <a:tileRect/>
          </a:gradFill>
          <a:ln w="12700" cap="flat" cmpd="sng">
            <a:solidFill>
              <a:srgbClr val="0B0A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474E45-11BD-2CAB-FBBD-FFB774123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74" y="841347"/>
            <a:ext cx="2131312" cy="6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4DDFB0B-1D42-8DA4-A469-F51E4EAB1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73" y="697168"/>
            <a:ext cx="5319485" cy="53194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D867DC6-958C-DDFA-B623-9035C4929DCF}"/>
              </a:ext>
            </a:extLst>
          </p:cNvPr>
          <p:cNvSpPr txBox="1"/>
          <p:nvPr/>
        </p:nvSpPr>
        <p:spPr>
          <a:xfrm>
            <a:off x="551542" y="2061027"/>
            <a:ext cx="560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C71D5C"/>
                </a:solidFill>
                <a:latin typeface="Bahnschrift SemiBold" panose="020B0502040204020203" pitchFamily="34" charset="0"/>
              </a:rPr>
              <a:t>RELATÓRIO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DB4C8A-D5CD-2D1F-A557-5C78DB75F795}"/>
              </a:ext>
            </a:extLst>
          </p:cNvPr>
          <p:cNvSpPr txBox="1"/>
          <p:nvPr/>
        </p:nvSpPr>
        <p:spPr>
          <a:xfrm>
            <a:off x="1095828" y="3135085"/>
            <a:ext cx="5493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FINANCEIRO</a:t>
            </a:r>
            <a:endParaRPr lang="pt-BR" sz="72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365E925-5F51-AA9B-4502-23BAA1E9918C}"/>
              </a:ext>
            </a:extLst>
          </p:cNvPr>
          <p:cNvGrpSpPr/>
          <p:nvPr/>
        </p:nvGrpSpPr>
        <p:grpSpPr>
          <a:xfrm>
            <a:off x="902174" y="5208208"/>
            <a:ext cx="3328741" cy="808445"/>
            <a:chOff x="793316" y="4688110"/>
            <a:chExt cx="3328741" cy="808445"/>
          </a:xfrm>
        </p:grpSpPr>
        <p:sp>
          <p:nvSpPr>
            <p:cNvPr id="7" name="Fluxograma: Terminação 6">
              <a:extLst>
                <a:ext uri="{FF2B5EF4-FFF2-40B4-BE49-F238E27FC236}">
                  <a16:creationId xmlns:a16="http://schemas.microsoft.com/office/drawing/2014/main" id="{D3168AC3-A002-99E2-3EEE-EFFA56CBB02F}"/>
                </a:ext>
              </a:extLst>
            </p:cNvPr>
            <p:cNvSpPr/>
            <p:nvPr/>
          </p:nvSpPr>
          <p:spPr>
            <a:xfrm>
              <a:off x="902175" y="4775201"/>
              <a:ext cx="3074740" cy="634272"/>
            </a:xfrm>
            <a:prstGeom prst="flowChartTerminator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4DE0544-203B-8022-0BD6-27BD1C4097FA}"/>
                </a:ext>
              </a:extLst>
            </p:cNvPr>
            <p:cNvSpPr txBox="1"/>
            <p:nvPr/>
          </p:nvSpPr>
          <p:spPr>
            <a:xfrm>
              <a:off x="995097" y="4860718"/>
              <a:ext cx="2836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&gt;&gt; IR PARA RELATÓRIO</a:t>
              </a:r>
              <a:endParaRPr lang="pt-BR" sz="2000" dirty="0"/>
            </a:p>
          </p:txBody>
        </p:sp>
        <p:sp>
          <p:nvSpPr>
            <p:cNvPr id="9" name="Fluxograma: Terminação 8">
              <a:extLst>
                <a:ext uri="{FF2B5EF4-FFF2-40B4-BE49-F238E27FC236}">
                  <a16:creationId xmlns:a16="http://schemas.microsoft.com/office/drawing/2014/main" id="{C39D9183-2B91-5D45-3275-E340B9228D30}"/>
                </a:ext>
              </a:extLst>
            </p:cNvPr>
            <p:cNvSpPr/>
            <p:nvPr/>
          </p:nvSpPr>
          <p:spPr>
            <a:xfrm>
              <a:off x="793316" y="4688110"/>
              <a:ext cx="3328741" cy="808445"/>
            </a:xfrm>
            <a:prstGeom prst="flowChartTerminator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984BDC-2564-43BF-3D09-8F1DDAD3EBF4}"/>
              </a:ext>
            </a:extLst>
          </p:cNvPr>
          <p:cNvSpPr txBox="1"/>
          <p:nvPr/>
        </p:nvSpPr>
        <p:spPr>
          <a:xfrm>
            <a:off x="9521371" y="6299200"/>
            <a:ext cx="249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Feito por: Carolina Kisaki</a:t>
            </a:r>
          </a:p>
        </p:txBody>
      </p:sp>
    </p:spTree>
    <p:extLst>
      <p:ext uri="{BB962C8B-B14F-4D97-AF65-F5344CB8AC3E}">
        <p14:creationId xmlns:p14="http://schemas.microsoft.com/office/powerpoint/2010/main" val="292768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153B"/>
            </a:gs>
            <a:gs pos="100000">
              <a:srgbClr val="392165"/>
            </a:gs>
            <a:gs pos="49000">
              <a:srgbClr val="34164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;p1">
            <a:extLst>
              <a:ext uri="{FF2B5EF4-FFF2-40B4-BE49-F238E27FC236}">
                <a16:creationId xmlns:a16="http://schemas.microsoft.com/office/drawing/2014/main" id="{FAF04D3B-FA61-CD53-081E-8C3BEAC789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gradFill flip="none" rotWithShape="1">
            <a:gsLst>
              <a:gs pos="0">
                <a:srgbClr val="18153B"/>
              </a:gs>
              <a:gs pos="100000">
                <a:srgbClr val="392165"/>
              </a:gs>
              <a:gs pos="49000">
                <a:srgbClr val="34164A"/>
              </a:gs>
            </a:gsLst>
            <a:lin ang="2700000" scaled="1"/>
            <a:tileRect/>
          </a:gradFill>
          <a:ln w="12700" cap="flat" cmpd="sng">
            <a:solidFill>
              <a:srgbClr val="0B0A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984BDC-2564-43BF-3D09-8F1DDAD3EBF4}"/>
              </a:ext>
            </a:extLst>
          </p:cNvPr>
          <p:cNvSpPr txBox="1"/>
          <p:nvPr/>
        </p:nvSpPr>
        <p:spPr>
          <a:xfrm>
            <a:off x="9521371" y="6299200"/>
            <a:ext cx="249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Feito por: Carolina Kisaki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501B39-5DDF-49FB-497F-68F887CE0CAD}"/>
              </a:ext>
            </a:extLst>
          </p:cNvPr>
          <p:cNvSpPr txBox="1"/>
          <p:nvPr/>
        </p:nvSpPr>
        <p:spPr>
          <a:xfrm>
            <a:off x="1959799" y="361512"/>
            <a:ext cx="2756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Sales Report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A139BE1-76B0-2EE3-BDA8-F0642C79ADA0}"/>
              </a:ext>
            </a:extLst>
          </p:cNvPr>
          <p:cNvCxnSpPr>
            <a:cxnSpLocks/>
          </p:cNvCxnSpPr>
          <p:nvPr/>
        </p:nvCxnSpPr>
        <p:spPr>
          <a:xfrm>
            <a:off x="2027756" y="913760"/>
            <a:ext cx="224971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CF54086C-0E7E-6509-6122-7C655808838D}"/>
              </a:ext>
            </a:extLst>
          </p:cNvPr>
          <p:cNvSpPr/>
          <p:nvPr/>
        </p:nvSpPr>
        <p:spPr>
          <a:xfrm>
            <a:off x="1172" y="0"/>
            <a:ext cx="829994" cy="6858000"/>
          </a:xfrm>
          <a:prstGeom prst="rect">
            <a:avLst/>
          </a:prstGeom>
          <a:solidFill>
            <a:srgbClr val="C71D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Gráfico 17" descr="Tendência ascendente">
            <a:extLst>
              <a:ext uri="{FF2B5EF4-FFF2-40B4-BE49-F238E27FC236}">
                <a16:creationId xmlns:a16="http://schemas.microsoft.com/office/drawing/2014/main" id="{87C7457D-16B3-3485-8CCE-05BA7768A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7959" y="298393"/>
            <a:ext cx="733865" cy="733865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4A5A321-415F-FA32-32A7-CEDAD1D8EC2A}"/>
              </a:ext>
            </a:extLst>
          </p:cNvPr>
          <p:cNvGrpSpPr/>
          <p:nvPr/>
        </p:nvGrpSpPr>
        <p:grpSpPr>
          <a:xfrm>
            <a:off x="129539" y="2096714"/>
            <a:ext cx="570915" cy="2334610"/>
            <a:chOff x="129539" y="2096714"/>
            <a:chExt cx="570915" cy="2334610"/>
          </a:xfrm>
        </p:grpSpPr>
        <p:pic>
          <p:nvPicPr>
            <p:cNvPr id="19" name="Gráfico 18" descr="Tendência ascendente">
              <a:extLst>
                <a:ext uri="{FF2B5EF4-FFF2-40B4-BE49-F238E27FC236}">
                  <a16:creationId xmlns:a16="http://schemas.microsoft.com/office/drawing/2014/main" id="{6D2F6EEC-F6FE-16DE-0335-3CA0B9E2E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938" y="2096714"/>
              <a:ext cx="511209" cy="461855"/>
            </a:xfrm>
            <a:prstGeom prst="rect">
              <a:avLst/>
            </a:prstGeom>
          </p:spPr>
        </p:pic>
        <p:pic>
          <p:nvPicPr>
            <p:cNvPr id="20" name="Gráfico 19" descr="Moedas">
              <a:extLst>
                <a:ext uri="{FF2B5EF4-FFF2-40B4-BE49-F238E27FC236}">
                  <a16:creationId xmlns:a16="http://schemas.microsoft.com/office/drawing/2014/main" id="{FF2556AC-872F-91DD-E762-3A395145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938" y="2558569"/>
              <a:ext cx="521008" cy="470708"/>
            </a:xfrm>
            <a:prstGeom prst="rect">
              <a:avLst/>
            </a:prstGeom>
          </p:spPr>
        </p:pic>
        <p:pic>
          <p:nvPicPr>
            <p:cNvPr id="21" name="Gráfico 20" descr="Pódio">
              <a:extLst>
                <a:ext uri="{FF2B5EF4-FFF2-40B4-BE49-F238E27FC236}">
                  <a16:creationId xmlns:a16="http://schemas.microsoft.com/office/drawing/2014/main" id="{BE71ECDE-8342-5854-BDC7-C143EE0B6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8938" y="3001896"/>
              <a:ext cx="541516" cy="489236"/>
            </a:xfrm>
            <a:prstGeom prst="rect">
              <a:avLst/>
            </a:prstGeom>
          </p:spPr>
        </p:pic>
        <p:pic>
          <p:nvPicPr>
            <p:cNvPr id="22" name="Gráfico 21" descr="Gráfico de barras">
              <a:extLst>
                <a:ext uri="{FF2B5EF4-FFF2-40B4-BE49-F238E27FC236}">
                  <a16:creationId xmlns:a16="http://schemas.microsoft.com/office/drawing/2014/main" id="{835FB2AA-69B4-226E-093B-CB8D43809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282" y="3472604"/>
              <a:ext cx="546321" cy="493577"/>
            </a:xfrm>
            <a:prstGeom prst="rect">
              <a:avLst/>
            </a:prstGeom>
          </p:spPr>
        </p:pic>
        <p:pic>
          <p:nvPicPr>
            <p:cNvPr id="23" name="Gráfico 22" descr="Hierarquia">
              <a:extLst>
                <a:ext uri="{FF2B5EF4-FFF2-40B4-BE49-F238E27FC236}">
                  <a16:creationId xmlns:a16="http://schemas.microsoft.com/office/drawing/2014/main" id="{1555BE3C-8C39-B28D-7BE0-5503292AF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9539" y="3916348"/>
              <a:ext cx="570006" cy="514976"/>
            </a:xfrm>
            <a:prstGeom prst="rect">
              <a:avLst/>
            </a:prstGeom>
          </p:spPr>
        </p:pic>
      </p:grpSp>
      <p:pic>
        <p:nvPicPr>
          <p:cNvPr id="27" name="Gráfico 26" descr="Início">
            <a:extLst>
              <a:ext uri="{FF2B5EF4-FFF2-40B4-BE49-F238E27FC236}">
                <a16:creationId xmlns:a16="http://schemas.microsoft.com/office/drawing/2014/main" id="{56706F37-952F-5FB0-2C8A-B0356227A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8938" y="141713"/>
            <a:ext cx="514976" cy="5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7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153B"/>
            </a:gs>
            <a:gs pos="100000">
              <a:srgbClr val="392165"/>
            </a:gs>
            <a:gs pos="49000">
              <a:srgbClr val="34164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4027FB29-E883-745F-4AA2-EEDF3702A9E4}"/>
              </a:ext>
            </a:extLst>
          </p:cNvPr>
          <p:cNvSpPr/>
          <p:nvPr/>
        </p:nvSpPr>
        <p:spPr>
          <a:xfrm>
            <a:off x="1172" y="0"/>
            <a:ext cx="829994" cy="6858000"/>
          </a:xfrm>
          <a:prstGeom prst="rect">
            <a:avLst/>
          </a:prstGeom>
          <a:solidFill>
            <a:srgbClr val="C71D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984BDC-2564-43BF-3D09-8F1DDAD3EBF4}"/>
              </a:ext>
            </a:extLst>
          </p:cNvPr>
          <p:cNvSpPr txBox="1"/>
          <p:nvPr/>
        </p:nvSpPr>
        <p:spPr>
          <a:xfrm>
            <a:off x="9521371" y="6473368"/>
            <a:ext cx="249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Feito por: Carolina Kisaki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501B39-5DDF-49FB-497F-68F887CE0CAD}"/>
              </a:ext>
            </a:extLst>
          </p:cNvPr>
          <p:cNvSpPr txBox="1"/>
          <p:nvPr/>
        </p:nvSpPr>
        <p:spPr>
          <a:xfrm>
            <a:off x="1847255" y="192699"/>
            <a:ext cx="365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Detalhes de Vendas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A139BE1-76B0-2EE3-BDA8-F0642C79ADA0}"/>
              </a:ext>
            </a:extLst>
          </p:cNvPr>
          <p:cNvCxnSpPr>
            <a:cxnSpLocks/>
          </p:cNvCxnSpPr>
          <p:nvPr/>
        </p:nvCxnSpPr>
        <p:spPr>
          <a:xfrm>
            <a:off x="1915212" y="744947"/>
            <a:ext cx="35850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4527D84-A3ED-33B2-ECEA-914556E28988}"/>
              </a:ext>
            </a:extLst>
          </p:cNvPr>
          <p:cNvSpPr/>
          <p:nvPr/>
        </p:nvSpPr>
        <p:spPr>
          <a:xfrm>
            <a:off x="1209822" y="4276583"/>
            <a:ext cx="10808007" cy="2219906"/>
          </a:xfrm>
          <a:prstGeom prst="roundRect">
            <a:avLst/>
          </a:prstGeom>
          <a:solidFill>
            <a:srgbClr val="C71D5C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 descr="Moedas">
            <a:extLst>
              <a:ext uri="{FF2B5EF4-FFF2-40B4-BE49-F238E27FC236}">
                <a16:creationId xmlns:a16="http://schemas.microsoft.com/office/drawing/2014/main" id="{D17F40D5-7C29-3E80-D341-91029806D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336" y="189182"/>
            <a:ext cx="747932" cy="747932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AFC7CDD-3B68-59C4-6A48-C4EE9F73D194}"/>
              </a:ext>
            </a:extLst>
          </p:cNvPr>
          <p:cNvGrpSpPr/>
          <p:nvPr/>
        </p:nvGrpSpPr>
        <p:grpSpPr>
          <a:xfrm>
            <a:off x="129539" y="2096714"/>
            <a:ext cx="570915" cy="2334610"/>
            <a:chOff x="129539" y="2096714"/>
            <a:chExt cx="570915" cy="2334610"/>
          </a:xfrm>
        </p:grpSpPr>
        <p:pic>
          <p:nvPicPr>
            <p:cNvPr id="42" name="Gráfico 41" descr="Tendência ascendente">
              <a:extLst>
                <a:ext uri="{FF2B5EF4-FFF2-40B4-BE49-F238E27FC236}">
                  <a16:creationId xmlns:a16="http://schemas.microsoft.com/office/drawing/2014/main" id="{75EA390D-FEB6-7D52-2210-93A7CB633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938" y="2096714"/>
              <a:ext cx="511209" cy="461855"/>
            </a:xfrm>
            <a:prstGeom prst="rect">
              <a:avLst/>
            </a:prstGeom>
          </p:spPr>
        </p:pic>
        <p:pic>
          <p:nvPicPr>
            <p:cNvPr id="43" name="Gráfico 42" descr="Moedas">
              <a:extLst>
                <a:ext uri="{FF2B5EF4-FFF2-40B4-BE49-F238E27FC236}">
                  <a16:creationId xmlns:a16="http://schemas.microsoft.com/office/drawing/2014/main" id="{28B49ED5-F17B-6032-7978-D92BA6523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938" y="2558569"/>
              <a:ext cx="521008" cy="470708"/>
            </a:xfrm>
            <a:prstGeom prst="rect">
              <a:avLst/>
            </a:prstGeom>
          </p:spPr>
        </p:pic>
        <p:pic>
          <p:nvPicPr>
            <p:cNvPr id="44" name="Gráfico 43" descr="Pódio">
              <a:extLst>
                <a:ext uri="{FF2B5EF4-FFF2-40B4-BE49-F238E27FC236}">
                  <a16:creationId xmlns:a16="http://schemas.microsoft.com/office/drawing/2014/main" id="{0B8D5331-920D-AF07-A050-143A9B51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8938" y="3001896"/>
              <a:ext cx="541516" cy="489236"/>
            </a:xfrm>
            <a:prstGeom prst="rect">
              <a:avLst/>
            </a:prstGeom>
          </p:spPr>
        </p:pic>
        <p:pic>
          <p:nvPicPr>
            <p:cNvPr id="45" name="Gráfico 44" descr="Gráfico de barras">
              <a:extLst>
                <a:ext uri="{FF2B5EF4-FFF2-40B4-BE49-F238E27FC236}">
                  <a16:creationId xmlns:a16="http://schemas.microsoft.com/office/drawing/2014/main" id="{98B9AB97-DA88-5AB2-A6B3-A8E27A394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282" y="3472604"/>
              <a:ext cx="546321" cy="493577"/>
            </a:xfrm>
            <a:prstGeom prst="rect">
              <a:avLst/>
            </a:prstGeom>
          </p:spPr>
        </p:pic>
        <p:pic>
          <p:nvPicPr>
            <p:cNvPr id="46" name="Gráfico 45" descr="Hierarquia">
              <a:extLst>
                <a:ext uri="{FF2B5EF4-FFF2-40B4-BE49-F238E27FC236}">
                  <a16:creationId xmlns:a16="http://schemas.microsoft.com/office/drawing/2014/main" id="{E82431D3-C049-8DEA-FA5D-CF2281A10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9539" y="3916348"/>
              <a:ext cx="570006" cy="514976"/>
            </a:xfrm>
            <a:prstGeom prst="rect">
              <a:avLst/>
            </a:prstGeom>
          </p:spPr>
        </p:pic>
      </p:grpSp>
      <p:pic>
        <p:nvPicPr>
          <p:cNvPr id="47" name="Gráfico 46" descr="Início">
            <a:extLst>
              <a:ext uri="{FF2B5EF4-FFF2-40B4-BE49-F238E27FC236}">
                <a16:creationId xmlns:a16="http://schemas.microsoft.com/office/drawing/2014/main" id="{81737455-1C65-8804-3CA5-87A9D203B3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8938" y="141713"/>
            <a:ext cx="514976" cy="5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4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153B"/>
            </a:gs>
            <a:gs pos="100000">
              <a:srgbClr val="392165"/>
            </a:gs>
            <a:gs pos="49000">
              <a:srgbClr val="34164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;p1">
            <a:extLst>
              <a:ext uri="{FF2B5EF4-FFF2-40B4-BE49-F238E27FC236}">
                <a16:creationId xmlns:a16="http://schemas.microsoft.com/office/drawing/2014/main" id="{73BD4CF4-9483-3E9C-13F3-DD8F43F0E6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gradFill flip="none" rotWithShape="1">
            <a:gsLst>
              <a:gs pos="0">
                <a:srgbClr val="18153B"/>
              </a:gs>
              <a:gs pos="100000">
                <a:srgbClr val="392165"/>
              </a:gs>
              <a:gs pos="49000">
                <a:srgbClr val="34164A"/>
              </a:gs>
            </a:gsLst>
            <a:path path="circle">
              <a:fillToRect r="100000" b="100000"/>
            </a:path>
            <a:tileRect l="-100000" t="-100000"/>
          </a:gradFill>
          <a:ln w="12700" cap="flat" cmpd="sng">
            <a:solidFill>
              <a:srgbClr val="0B0A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984BDC-2564-43BF-3D09-8F1DDAD3EBF4}"/>
              </a:ext>
            </a:extLst>
          </p:cNvPr>
          <p:cNvSpPr txBox="1"/>
          <p:nvPr/>
        </p:nvSpPr>
        <p:spPr>
          <a:xfrm>
            <a:off x="9521371" y="6473368"/>
            <a:ext cx="249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Feito por: Carolina Kisaki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501B39-5DDF-49FB-497F-68F887CE0CAD}"/>
              </a:ext>
            </a:extLst>
          </p:cNvPr>
          <p:cNvSpPr txBox="1"/>
          <p:nvPr/>
        </p:nvSpPr>
        <p:spPr>
          <a:xfrm>
            <a:off x="2016065" y="192699"/>
            <a:ext cx="158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TOP N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A139BE1-76B0-2EE3-BDA8-F0642C79ADA0}"/>
              </a:ext>
            </a:extLst>
          </p:cNvPr>
          <p:cNvCxnSpPr>
            <a:cxnSpLocks/>
          </p:cNvCxnSpPr>
          <p:nvPr/>
        </p:nvCxnSpPr>
        <p:spPr>
          <a:xfrm>
            <a:off x="2084022" y="744947"/>
            <a:ext cx="116560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áfico 3" descr="Pódio">
            <a:extLst>
              <a:ext uri="{FF2B5EF4-FFF2-40B4-BE49-F238E27FC236}">
                <a16:creationId xmlns:a16="http://schemas.microsoft.com/office/drawing/2014/main" id="{6471BA32-6282-CB24-4B1E-D8CB7227D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1382" y="65623"/>
            <a:ext cx="777372" cy="777372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8816E9D-323F-F30F-5F75-72C8A05CAA51}"/>
              </a:ext>
            </a:extLst>
          </p:cNvPr>
          <p:cNvSpPr/>
          <p:nvPr/>
        </p:nvSpPr>
        <p:spPr>
          <a:xfrm>
            <a:off x="1172" y="0"/>
            <a:ext cx="829994" cy="6858000"/>
          </a:xfrm>
          <a:prstGeom prst="rect">
            <a:avLst/>
          </a:prstGeom>
          <a:solidFill>
            <a:srgbClr val="C71D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5DD9171-C46A-7ADB-8F60-1FCDDFCEBD74}"/>
              </a:ext>
            </a:extLst>
          </p:cNvPr>
          <p:cNvGrpSpPr/>
          <p:nvPr/>
        </p:nvGrpSpPr>
        <p:grpSpPr>
          <a:xfrm>
            <a:off x="129539" y="2096714"/>
            <a:ext cx="570915" cy="2334610"/>
            <a:chOff x="129539" y="2096714"/>
            <a:chExt cx="570915" cy="2334610"/>
          </a:xfrm>
        </p:grpSpPr>
        <p:pic>
          <p:nvPicPr>
            <p:cNvPr id="24" name="Gráfico 23" descr="Tendência ascendente">
              <a:extLst>
                <a:ext uri="{FF2B5EF4-FFF2-40B4-BE49-F238E27FC236}">
                  <a16:creationId xmlns:a16="http://schemas.microsoft.com/office/drawing/2014/main" id="{AC469A8D-1282-08AB-C1FB-1740573C1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938" y="2096714"/>
              <a:ext cx="511209" cy="461855"/>
            </a:xfrm>
            <a:prstGeom prst="rect">
              <a:avLst/>
            </a:prstGeom>
          </p:spPr>
        </p:pic>
        <p:pic>
          <p:nvPicPr>
            <p:cNvPr id="25" name="Gráfico 24" descr="Moedas">
              <a:extLst>
                <a:ext uri="{FF2B5EF4-FFF2-40B4-BE49-F238E27FC236}">
                  <a16:creationId xmlns:a16="http://schemas.microsoft.com/office/drawing/2014/main" id="{CECFDD23-4D92-87E6-AAC0-1CFAFA989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8938" y="2558569"/>
              <a:ext cx="521008" cy="470708"/>
            </a:xfrm>
            <a:prstGeom prst="rect">
              <a:avLst/>
            </a:prstGeom>
          </p:spPr>
        </p:pic>
        <p:pic>
          <p:nvPicPr>
            <p:cNvPr id="26" name="Gráfico 25" descr="Pódio">
              <a:extLst>
                <a:ext uri="{FF2B5EF4-FFF2-40B4-BE49-F238E27FC236}">
                  <a16:creationId xmlns:a16="http://schemas.microsoft.com/office/drawing/2014/main" id="{9406D8C0-D524-CC14-3396-55D08715B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938" y="3001896"/>
              <a:ext cx="541516" cy="489236"/>
            </a:xfrm>
            <a:prstGeom prst="rect">
              <a:avLst/>
            </a:prstGeom>
          </p:spPr>
        </p:pic>
        <p:pic>
          <p:nvPicPr>
            <p:cNvPr id="27" name="Gráfico 26" descr="Gráfico de barras">
              <a:extLst>
                <a:ext uri="{FF2B5EF4-FFF2-40B4-BE49-F238E27FC236}">
                  <a16:creationId xmlns:a16="http://schemas.microsoft.com/office/drawing/2014/main" id="{854F3B2E-97C5-6FA9-36C5-0E236C3E4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282" y="3472604"/>
              <a:ext cx="546321" cy="493577"/>
            </a:xfrm>
            <a:prstGeom prst="rect">
              <a:avLst/>
            </a:prstGeom>
          </p:spPr>
        </p:pic>
        <p:pic>
          <p:nvPicPr>
            <p:cNvPr id="28" name="Gráfico 27" descr="Hierarquia">
              <a:extLst>
                <a:ext uri="{FF2B5EF4-FFF2-40B4-BE49-F238E27FC236}">
                  <a16:creationId xmlns:a16="http://schemas.microsoft.com/office/drawing/2014/main" id="{559DB9E7-9B55-69B1-CECE-AF757F69F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9539" y="3916348"/>
              <a:ext cx="570006" cy="514976"/>
            </a:xfrm>
            <a:prstGeom prst="rect">
              <a:avLst/>
            </a:prstGeom>
          </p:spPr>
        </p:pic>
      </p:grpSp>
      <p:pic>
        <p:nvPicPr>
          <p:cNvPr id="29" name="Gráfico 28" descr="Início">
            <a:extLst>
              <a:ext uri="{FF2B5EF4-FFF2-40B4-BE49-F238E27FC236}">
                <a16:creationId xmlns:a16="http://schemas.microsoft.com/office/drawing/2014/main" id="{6E2C115E-0A43-EC39-202E-148FAFBE07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8938" y="141713"/>
            <a:ext cx="514976" cy="5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153B"/>
            </a:gs>
            <a:gs pos="100000">
              <a:srgbClr val="392165"/>
            </a:gs>
            <a:gs pos="49000">
              <a:srgbClr val="34164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984BDC-2564-43BF-3D09-8F1DDAD3EBF4}"/>
              </a:ext>
            </a:extLst>
          </p:cNvPr>
          <p:cNvSpPr txBox="1"/>
          <p:nvPr/>
        </p:nvSpPr>
        <p:spPr>
          <a:xfrm>
            <a:off x="9521371" y="6473368"/>
            <a:ext cx="249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Feito por: Carolina Kisaki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501B39-5DDF-49FB-497F-68F887CE0CAD}"/>
              </a:ext>
            </a:extLst>
          </p:cNvPr>
          <p:cNvSpPr txBox="1"/>
          <p:nvPr/>
        </p:nvSpPr>
        <p:spPr>
          <a:xfrm>
            <a:off x="1720649" y="192699"/>
            <a:ext cx="365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Análise de Dados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A139BE1-76B0-2EE3-BDA8-F0642C79ADA0}"/>
              </a:ext>
            </a:extLst>
          </p:cNvPr>
          <p:cNvCxnSpPr>
            <a:cxnSpLocks/>
          </p:cNvCxnSpPr>
          <p:nvPr/>
        </p:nvCxnSpPr>
        <p:spPr>
          <a:xfrm>
            <a:off x="1788606" y="744947"/>
            <a:ext cx="319135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áfico 3" descr="Gráfico de barras">
            <a:extLst>
              <a:ext uri="{FF2B5EF4-FFF2-40B4-BE49-F238E27FC236}">
                <a16:creationId xmlns:a16="http://schemas.microsoft.com/office/drawing/2014/main" id="{F8EEA14B-3E03-9AD5-EAF6-6B41A4FD8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842" y="104378"/>
            <a:ext cx="784270" cy="78427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E6EA7C2-A442-3FAC-5F6D-AC316E74A697}"/>
              </a:ext>
            </a:extLst>
          </p:cNvPr>
          <p:cNvSpPr/>
          <p:nvPr/>
        </p:nvSpPr>
        <p:spPr>
          <a:xfrm>
            <a:off x="1172" y="0"/>
            <a:ext cx="829994" cy="6858000"/>
          </a:xfrm>
          <a:prstGeom prst="rect">
            <a:avLst/>
          </a:prstGeom>
          <a:solidFill>
            <a:srgbClr val="C71D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47E22F3-B0C1-875E-7493-0B38779F16C3}"/>
              </a:ext>
            </a:extLst>
          </p:cNvPr>
          <p:cNvGrpSpPr/>
          <p:nvPr/>
        </p:nvGrpSpPr>
        <p:grpSpPr>
          <a:xfrm>
            <a:off x="129539" y="2096714"/>
            <a:ext cx="570915" cy="2334610"/>
            <a:chOff x="129539" y="2096714"/>
            <a:chExt cx="570915" cy="2334610"/>
          </a:xfrm>
        </p:grpSpPr>
        <p:pic>
          <p:nvPicPr>
            <p:cNvPr id="16" name="Gráfico 15" descr="Tendência ascendente">
              <a:extLst>
                <a:ext uri="{FF2B5EF4-FFF2-40B4-BE49-F238E27FC236}">
                  <a16:creationId xmlns:a16="http://schemas.microsoft.com/office/drawing/2014/main" id="{8FDF37E6-8252-04E5-B03E-F30087814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938" y="2096714"/>
              <a:ext cx="511209" cy="461855"/>
            </a:xfrm>
            <a:prstGeom prst="rect">
              <a:avLst/>
            </a:prstGeom>
          </p:spPr>
        </p:pic>
        <p:pic>
          <p:nvPicPr>
            <p:cNvPr id="17" name="Gráfico 16" descr="Moedas">
              <a:extLst>
                <a:ext uri="{FF2B5EF4-FFF2-40B4-BE49-F238E27FC236}">
                  <a16:creationId xmlns:a16="http://schemas.microsoft.com/office/drawing/2014/main" id="{3625F253-42F0-1644-19F2-6732E2B49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8938" y="2558569"/>
              <a:ext cx="521008" cy="470708"/>
            </a:xfrm>
            <a:prstGeom prst="rect">
              <a:avLst/>
            </a:prstGeom>
          </p:spPr>
        </p:pic>
        <p:pic>
          <p:nvPicPr>
            <p:cNvPr id="18" name="Gráfico 17" descr="Pódio">
              <a:extLst>
                <a:ext uri="{FF2B5EF4-FFF2-40B4-BE49-F238E27FC236}">
                  <a16:creationId xmlns:a16="http://schemas.microsoft.com/office/drawing/2014/main" id="{A9D12A60-C2E6-A964-F65B-E57BEBC2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8938" y="3001896"/>
              <a:ext cx="541516" cy="489236"/>
            </a:xfrm>
            <a:prstGeom prst="rect">
              <a:avLst/>
            </a:prstGeom>
          </p:spPr>
        </p:pic>
        <p:pic>
          <p:nvPicPr>
            <p:cNvPr id="19" name="Gráfico 18" descr="Gráfico de barras">
              <a:extLst>
                <a:ext uri="{FF2B5EF4-FFF2-40B4-BE49-F238E27FC236}">
                  <a16:creationId xmlns:a16="http://schemas.microsoft.com/office/drawing/2014/main" id="{E860ED0B-6F85-D179-72B0-8478D66AE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282" y="3472604"/>
              <a:ext cx="546321" cy="493577"/>
            </a:xfrm>
            <a:prstGeom prst="rect">
              <a:avLst/>
            </a:prstGeom>
          </p:spPr>
        </p:pic>
        <p:pic>
          <p:nvPicPr>
            <p:cNvPr id="20" name="Gráfico 19" descr="Hierarquia">
              <a:extLst>
                <a:ext uri="{FF2B5EF4-FFF2-40B4-BE49-F238E27FC236}">
                  <a16:creationId xmlns:a16="http://schemas.microsoft.com/office/drawing/2014/main" id="{D261E1C9-A109-515D-3DFE-F46FC43A8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9539" y="3916348"/>
              <a:ext cx="570006" cy="514976"/>
            </a:xfrm>
            <a:prstGeom prst="rect">
              <a:avLst/>
            </a:prstGeom>
          </p:spPr>
        </p:pic>
      </p:grpSp>
      <p:pic>
        <p:nvPicPr>
          <p:cNvPr id="21" name="Gráfico 20" descr="Início">
            <a:extLst>
              <a:ext uri="{FF2B5EF4-FFF2-40B4-BE49-F238E27FC236}">
                <a16:creationId xmlns:a16="http://schemas.microsoft.com/office/drawing/2014/main" id="{0403B26C-B8BC-918B-3CAC-A9B2B17858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8938" y="141713"/>
            <a:ext cx="514976" cy="5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6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153B"/>
            </a:gs>
            <a:gs pos="100000">
              <a:srgbClr val="392165"/>
            </a:gs>
            <a:gs pos="49000">
              <a:srgbClr val="34164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;p1">
            <a:extLst>
              <a:ext uri="{FF2B5EF4-FFF2-40B4-BE49-F238E27FC236}">
                <a16:creationId xmlns:a16="http://schemas.microsoft.com/office/drawing/2014/main" id="{3A301DD3-AD5D-709B-D37C-1793AB9F61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gradFill flip="none" rotWithShape="1">
            <a:gsLst>
              <a:gs pos="0">
                <a:srgbClr val="18153B"/>
              </a:gs>
              <a:gs pos="100000">
                <a:srgbClr val="392165"/>
              </a:gs>
              <a:gs pos="49000">
                <a:srgbClr val="34164A"/>
              </a:gs>
            </a:gsLst>
            <a:lin ang="18900000" scaled="1"/>
            <a:tileRect/>
          </a:gradFill>
          <a:ln w="12700" cap="flat" cmpd="sng">
            <a:solidFill>
              <a:srgbClr val="0B0A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984BDC-2564-43BF-3D09-8F1DDAD3EBF4}"/>
              </a:ext>
            </a:extLst>
          </p:cNvPr>
          <p:cNvSpPr txBox="1"/>
          <p:nvPr/>
        </p:nvSpPr>
        <p:spPr>
          <a:xfrm>
            <a:off x="9521371" y="6473368"/>
            <a:ext cx="249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Feito por: Carolina Kisaki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501B39-5DDF-49FB-497F-68F887CE0CAD}"/>
              </a:ext>
            </a:extLst>
          </p:cNvPr>
          <p:cNvSpPr txBox="1"/>
          <p:nvPr/>
        </p:nvSpPr>
        <p:spPr>
          <a:xfrm>
            <a:off x="1917593" y="192699"/>
            <a:ext cx="5214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Categorias e Clusterização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A139BE1-76B0-2EE3-BDA8-F0642C79ADA0}"/>
              </a:ext>
            </a:extLst>
          </p:cNvPr>
          <p:cNvCxnSpPr>
            <a:cxnSpLocks/>
          </p:cNvCxnSpPr>
          <p:nvPr/>
        </p:nvCxnSpPr>
        <p:spPr>
          <a:xfrm>
            <a:off x="1985550" y="744947"/>
            <a:ext cx="462626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áfico 3" descr="Hierarquia">
            <a:extLst>
              <a:ext uri="{FF2B5EF4-FFF2-40B4-BE49-F238E27FC236}">
                <a16:creationId xmlns:a16="http://schemas.microsoft.com/office/drawing/2014/main" id="{5CD6BD84-5112-1CE8-24EB-4CCCEDD7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071" y="118844"/>
            <a:ext cx="818271" cy="81827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A91408B-BA35-A488-85A1-5CE123D4B1B8}"/>
              </a:ext>
            </a:extLst>
          </p:cNvPr>
          <p:cNvSpPr/>
          <p:nvPr/>
        </p:nvSpPr>
        <p:spPr>
          <a:xfrm>
            <a:off x="1172" y="0"/>
            <a:ext cx="829994" cy="6858000"/>
          </a:xfrm>
          <a:prstGeom prst="rect">
            <a:avLst/>
          </a:prstGeom>
          <a:solidFill>
            <a:srgbClr val="C71D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6B8DB29-AB73-D339-328F-14C47070EEC3}"/>
              </a:ext>
            </a:extLst>
          </p:cNvPr>
          <p:cNvGrpSpPr/>
          <p:nvPr/>
        </p:nvGrpSpPr>
        <p:grpSpPr>
          <a:xfrm>
            <a:off x="129539" y="2096714"/>
            <a:ext cx="570915" cy="2334610"/>
            <a:chOff x="129539" y="2096714"/>
            <a:chExt cx="570915" cy="2334610"/>
          </a:xfrm>
        </p:grpSpPr>
        <p:pic>
          <p:nvPicPr>
            <p:cNvPr id="16" name="Gráfico 15" descr="Tendência ascendente">
              <a:extLst>
                <a:ext uri="{FF2B5EF4-FFF2-40B4-BE49-F238E27FC236}">
                  <a16:creationId xmlns:a16="http://schemas.microsoft.com/office/drawing/2014/main" id="{2765A215-E591-9B3C-D737-C870A4C91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938" y="2096714"/>
              <a:ext cx="511209" cy="461855"/>
            </a:xfrm>
            <a:prstGeom prst="rect">
              <a:avLst/>
            </a:prstGeom>
          </p:spPr>
        </p:pic>
        <p:pic>
          <p:nvPicPr>
            <p:cNvPr id="17" name="Gráfico 16" descr="Moedas">
              <a:extLst>
                <a:ext uri="{FF2B5EF4-FFF2-40B4-BE49-F238E27FC236}">
                  <a16:creationId xmlns:a16="http://schemas.microsoft.com/office/drawing/2014/main" id="{181EC9B7-2AB9-C908-C8AB-663689CE2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8938" y="2558569"/>
              <a:ext cx="521008" cy="470708"/>
            </a:xfrm>
            <a:prstGeom prst="rect">
              <a:avLst/>
            </a:prstGeom>
          </p:spPr>
        </p:pic>
        <p:pic>
          <p:nvPicPr>
            <p:cNvPr id="18" name="Gráfico 17" descr="Pódio">
              <a:extLst>
                <a:ext uri="{FF2B5EF4-FFF2-40B4-BE49-F238E27FC236}">
                  <a16:creationId xmlns:a16="http://schemas.microsoft.com/office/drawing/2014/main" id="{07F3ECC5-0E53-0FAE-3DFC-ABAC53D16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8938" y="3001896"/>
              <a:ext cx="541516" cy="489236"/>
            </a:xfrm>
            <a:prstGeom prst="rect">
              <a:avLst/>
            </a:prstGeom>
          </p:spPr>
        </p:pic>
        <p:pic>
          <p:nvPicPr>
            <p:cNvPr id="19" name="Gráfico 18" descr="Gráfico de barras">
              <a:extLst>
                <a:ext uri="{FF2B5EF4-FFF2-40B4-BE49-F238E27FC236}">
                  <a16:creationId xmlns:a16="http://schemas.microsoft.com/office/drawing/2014/main" id="{F85D3877-DFD7-7C71-DABE-1C7BAFFEB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282" y="3472604"/>
              <a:ext cx="546321" cy="493577"/>
            </a:xfrm>
            <a:prstGeom prst="rect">
              <a:avLst/>
            </a:prstGeom>
          </p:spPr>
        </p:pic>
        <p:pic>
          <p:nvPicPr>
            <p:cNvPr id="20" name="Gráfico 19" descr="Hierarquia">
              <a:extLst>
                <a:ext uri="{FF2B5EF4-FFF2-40B4-BE49-F238E27FC236}">
                  <a16:creationId xmlns:a16="http://schemas.microsoft.com/office/drawing/2014/main" id="{286FD392-B8D2-AA7C-242C-5D3A7E81A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539" y="3916348"/>
              <a:ext cx="570006" cy="514976"/>
            </a:xfrm>
            <a:prstGeom prst="rect">
              <a:avLst/>
            </a:prstGeom>
          </p:spPr>
        </p:pic>
      </p:grpSp>
      <p:pic>
        <p:nvPicPr>
          <p:cNvPr id="21" name="Gráfico 20" descr="Início">
            <a:extLst>
              <a:ext uri="{FF2B5EF4-FFF2-40B4-BE49-F238E27FC236}">
                <a16:creationId xmlns:a16="http://schemas.microsoft.com/office/drawing/2014/main" id="{2EA9FEE2-96D4-A628-657D-9DB3D74683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8938" y="141713"/>
            <a:ext cx="514976" cy="514976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1962142-2E8B-7073-6C2E-D18617CE2492}"/>
              </a:ext>
            </a:extLst>
          </p:cNvPr>
          <p:cNvSpPr/>
          <p:nvPr/>
        </p:nvSpPr>
        <p:spPr>
          <a:xfrm rot="16200000">
            <a:off x="6952926" y="1671602"/>
            <a:ext cx="6639429" cy="3579643"/>
          </a:xfrm>
          <a:prstGeom prst="roundRect">
            <a:avLst/>
          </a:prstGeom>
          <a:solidFill>
            <a:srgbClr val="C71D5C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047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49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Bahnschrift SemiBold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Alon Pinheiro</dc:creator>
  <cp:lastModifiedBy>Carolina Kisaki</cp:lastModifiedBy>
  <cp:revision>5</cp:revision>
  <dcterms:created xsi:type="dcterms:W3CDTF">2021-09-28T22:09:29Z</dcterms:created>
  <dcterms:modified xsi:type="dcterms:W3CDTF">2024-09-18T20:06:41Z</dcterms:modified>
</cp:coreProperties>
</file>