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8000663"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8"/>
    <p:restoredTop sz="97823"/>
  </p:normalViewPr>
  <p:slideViewPr>
    <p:cSldViewPr snapToGrid="0">
      <p:cViewPr>
        <p:scale>
          <a:sx n="98" d="100"/>
          <a:sy n="98" d="100"/>
        </p:scale>
        <p:origin x="780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50050" y="2945943"/>
            <a:ext cx="15300564" cy="6266897"/>
          </a:xfrm>
        </p:spPr>
        <p:txBody>
          <a:bodyPr anchor="b"/>
          <a:lstStyle>
            <a:lvl1pPr algn="ctr">
              <a:defRPr sz="11812"/>
            </a:lvl1pPr>
          </a:lstStyle>
          <a:p>
            <a:r>
              <a:rPr lang="fr-FR"/>
              <a:t>Modifiez le style du titre</a:t>
            </a:r>
            <a:endParaRPr lang="en-US" dirty="0"/>
          </a:p>
        </p:txBody>
      </p:sp>
      <p:sp>
        <p:nvSpPr>
          <p:cNvPr id="3" name="Subtitle 2"/>
          <p:cNvSpPr>
            <a:spLocks noGrp="1"/>
          </p:cNvSpPr>
          <p:nvPr>
            <p:ph type="subTitle" idx="1"/>
          </p:nvPr>
        </p:nvSpPr>
        <p:spPr>
          <a:xfrm>
            <a:off x="2250083" y="9454516"/>
            <a:ext cx="13500497" cy="4345992"/>
          </a:xfrm>
        </p:spPr>
        <p:txBody>
          <a:bodyPr/>
          <a:lstStyle>
            <a:lvl1pPr marL="0" indent="0" algn="ctr">
              <a:buNone/>
              <a:defRPr sz="4725"/>
            </a:lvl1pPr>
            <a:lvl2pPr marL="900044" indent="0" algn="ctr">
              <a:buNone/>
              <a:defRPr sz="3937"/>
            </a:lvl2pPr>
            <a:lvl3pPr marL="1800088" indent="0" algn="ctr">
              <a:buNone/>
              <a:defRPr sz="3543"/>
            </a:lvl3pPr>
            <a:lvl4pPr marL="2700132" indent="0" algn="ctr">
              <a:buNone/>
              <a:defRPr sz="3150"/>
            </a:lvl4pPr>
            <a:lvl5pPr marL="3600176" indent="0" algn="ctr">
              <a:buNone/>
              <a:defRPr sz="3150"/>
            </a:lvl5pPr>
            <a:lvl6pPr marL="4500220" indent="0" algn="ctr">
              <a:buNone/>
              <a:defRPr sz="3150"/>
            </a:lvl6pPr>
            <a:lvl7pPr marL="5400264" indent="0" algn="ctr">
              <a:buNone/>
              <a:defRPr sz="3150"/>
            </a:lvl7pPr>
            <a:lvl8pPr marL="6300307" indent="0" algn="ctr">
              <a:buNone/>
              <a:defRPr sz="3150"/>
            </a:lvl8pPr>
            <a:lvl9pPr marL="7200351" indent="0" algn="ctr">
              <a:buNone/>
              <a:defRPr sz="315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CA74667-30EF-5B4F-8667-43AB41DF5C67}" type="datetimeFigureOut">
              <a:rPr lang="fr-FR" smtClean="0"/>
              <a:t>20/07/2024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25164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CA74667-30EF-5B4F-8667-43AB41DF5C67}" type="datetimeFigureOut">
              <a:rPr lang="fr-FR" smtClean="0"/>
              <a:t>20/07/2024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304922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5" y="958369"/>
            <a:ext cx="3881393" cy="1525473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37546" y="958369"/>
            <a:ext cx="11419171" cy="1525473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CA74667-30EF-5B4F-8667-43AB41DF5C67}" type="datetimeFigureOut">
              <a:rPr lang="fr-FR" smtClean="0"/>
              <a:t>20/07/2024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140657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CA74667-30EF-5B4F-8667-43AB41DF5C67}" type="datetimeFigureOut">
              <a:rPr lang="fr-FR" smtClean="0"/>
              <a:t>20/07/2024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8001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28171" y="4487671"/>
            <a:ext cx="15525572" cy="7487774"/>
          </a:xfrm>
        </p:spPr>
        <p:txBody>
          <a:bodyPr anchor="b"/>
          <a:lstStyle>
            <a:lvl1pPr>
              <a:defRPr sz="11812"/>
            </a:lvl1pPr>
          </a:lstStyle>
          <a:p>
            <a:r>
              <a:rPr lang="fr-FR"/>
              <a:t>Modifiez le style du titre</a:t>
            </a:r>
            <a:endParaRPr lang="en-US" dirty="0"/>
          </a:p>
        </p:txBody>
      </p:sp>
      <p:sp>
        <p:nvSpPr>
          <p:cNvPr id="3" name="Text Placeholder 2"/>
          <p:cNvSpPr>
            <a:spLocks noGrp="1"/>
          </p:cNvSpPr>
          <p:nvPr>
            <p:ph type="body" idx="1"/>
          </p:nvPr>
        </p:nvSpPr>
        <p:spPr>
          <a:xfrm>
            <a:off x="1228171" y="12046282"/>
            <a:ext cx="15525572" cy="3937644"/>
          </a:xfrm>
        </p:spPr>
        <p:txBody>
          <a:bodyPr/>
          <a:lstStyle>
            <a:lvl1pPr marL="0" indent="0">
              <a:buNone/>
              <a:defRPr sz="4725">
                <a:solidFill>
                  <a:schemeClr val="tx1">
                    <a:tint val="82000"/>
                  </a:schemeClr>
                </a:solidFill>
              </a:defRPr>
            </a:lvl1pPr>
            <a:lvl2pPr marL="900044" indent="0">
              <a:buNone/>
              <a:defRPr sz="3937">
                <a:solidFill>
                  <a:schemeClr val="tx1">
                    <a:tint val="82000"/>
                  </a:schemeClr>
                </a:solidFill>
              </a:defRPr>
            </a:lvl2pPr>
            <a:lvl3pPr marL="1800088" indent="0">
              <a:buNone/>
              <a:defRPr sz="3543">
                <a:solidFill>
                  <a:schemeClr val="tx1">
                    <a:tint val="82000"/>
                  </a:schemeClr>
                </a:solidFill>
              </a:defRPr>
            </a:lvl3pPr>
            <a:lvl4pPr marL="2700132" indent="0">
              <a:buNone/>
              <a:defRPr sz="3150">
                <a:solidFill>
                  <a:schemeClr val="tx1">
                    <a:tint val="82000"/>
                  </a:schemeClr>
                </a:solidFill>
              </a:defRPr>
            </a:lvl4pPr>
            <a:lvl5pPr marL="3600176" indent="0">
              <a:buNone/>
              <a:defRPr sz="3150">
                <a:solidFill>
                  <a:schemeClr val="tx1">
                    <a:tint val="82000"/>
                  </a:schemeClr>
                </a:solidFill>
              </a:defRPr>
            </a:lvl5pPr>
            <a:lvl6pPr marL="4500220" indent="0">
              <a:buNone/>
              <a:defRPr sz="3150">
                <a:solidFill>
                  <a:schemeClr val="tx1">
                    <a:tint val="82000"/>
                  </a:schemeClr>
                </a:solidFill>
              </a:defRPr>
            </a:lvl6pPr>
            <a:lvl7pPr marL="5400264" indent="0">
              <a:buNone/>
              <a:defRPr sz="3150">
                <a:solidFill>
                  <a:schemeClr val="tx1">
                    <a:tint val="82000"/>
                  </a:schemeClr>
                </a:solidFill>
              </a:defRPr>
            </a:lvl7pPr>
            <a:lvl8pPr marL="6300307" indent="0">
              <a:buNone/>
              <a:defRPr sz="3150">
                <a:solidFill>
                  <a:schemeClr val="tx1">
                    <a:tint val="82000"/>
                  </a:schemeClr>
                </a:solidFill>
              </a:defRPr>
            </a:lvl8pPr>
            <a:lvl9pPr marL="7200351" indent="0">
              <a:buNone/>
              <a:defRPr sz="315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CA74667-30EF-5B4F-8667-43AB41DF5C67}" type="datetimeFigureOut">
              <a:rPr lang="fr-FR" smtClean="0"/>
              <a:t>20/07/2024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406562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37545" y="4791843"/>
            <a:ext cx="7650282" cy="1142125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9112836" y="4791843"/>
            <a:ext cx="7650282" cy="1142125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CA74667-30EF-5B4F-8667-43AB41DF5C67}" type="datetimeFigureOut">
              <a:rPr lang="fr-FR" smtClean="0"/>
              <a:t>20/07/2024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145432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958373"/>
            <a:ext cx="15525572" cy="3479296"/>
          </a:xfrm>
        </p:spPr>
        <p:txBody>
          <a:bodyPr/>
          <a:lstStyle/>
          <a:p>
            <a:r>
              <a:rPr lang="fr-FR"/>
              <a:t>Modifiez le style du titre</a:t>
            </a:r>
            <a:endParaRPr lang="en-US" dirty="0"/>
          </a:p>
        </p:txBody>
      </p:sp>
      <p:sp>
        <p:nvSpPr>
          <p:cNvPr id="3" name="Text Placeholder 2"/>
          <p:cNvSpPr>
            <a:spLocks noGrp="1"/>
          </p:cNvSpPr>
          <p:nvPr>
            <p:ph type="body" idx="1"/>
          </p:nvPr>
        </p:nvSpPr>
        <p:spPr>
          <a:xfrm>
            <a:off x="1239892" y="4412664"/>
            <a:ext cx="7615123" cy="2162578"/>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fr-FR"/>
              <a:t>Cliquez pour modifier les styles du texte du masque</a:t>
            </a:r>
          </a:p>
        </p:txBody>
      </p:sp>
      <p:sp>
        <p:nvSpPr>
          <p:cNvPr id="4" name="Content Placeholder 3"/>
          <p:cNvSpPr>
            <a:spLocks noGrp="1"/>
          </p:cNvSpPr>
          <p:nvPr>
            <p:ph sz="half" idx="2"/>
          </p:nvPr>
        </p:nvSpPr>
        <p:spPr>
          <a:xfrm>
            <a:off x="1239892" y="6575242"/>
            <a:ext cx="7615123" cy="967119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9112837" y="4412664"/>
            <a:ext cx="7652626" cy="2162578"/>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fr-FR"/>
              <a:t>Cliquez pour modifier les styles du texte du masque</a:t>
            </a:r>
          </a:p>
        </p:txBody>
      </p:sp>
      <p:sp>
        <p:nvSpPr>
          <p:cNvPr id="6" name="Content Placeholder 5"/>
          <p:cNvSpPr>
            <a:spLocks noGrp="1"/>
          </p:cNvSpPr>
          <p:nvPr>
            <p:ph sz="quarter" idx="4"/>
          </p:nvPr>
        </p:nvSpPr>
        <p:spPr>
          <a:xfrm>
            <a:off x="9112837" y="6575242"/>
            <a:ext cx="7652626" cy="967119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CA74667-30EF-5B4F-8667-43AB41DF5C67}" type="datetimeFigureOut">
              <a:rPr lang="fr-FR" smtClean="0"/>
              <a:t>20/07/2024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256719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CA74667-30EF-5B4F-8667-43AB41DF5C67}" type="datetimeFigureOut">
              <a:rPr lang="fr-FR" smtClean="0"/>
              <a:t>20/07/2024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54709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74667-30EF-5B4F-8667-43AB41DF5C67}" type="datetimeFigureOut">
              <a:rPr lang="fr-FR" smtClean="0"/>
              <a:t>20/07/2024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107648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39890" y="1200044"/>
            <a:ext cx="5805682" cy="4200155"/>
          </a:xfrm>
        </p:spPr>
        <p:txBody>
          <a:bodyPr anchor="b"/>
          <a:lstStyle>
            <a:lvl1pPr>
              <a:defRPr sz="6300"/>
            </a:lvl1pPr>
          </a:lstStyle>
          <a:p>
            <a:r>
              <a:rPr lang="fr-FR"/>
              <a:t>Modifiez le style du titre</a:t>
            </a:r>
            <a:endParaRPr lang="en-US" dirty="0"/>
          </a:p>
        </p:txBody>
      </p:sp>
      <p:sp>
        <p:nvSpPr>
          <p:cNvPr id="3" name="Content Placeholder 2"/>
          <p:cNvSpPr>
            <a:spLocks noGrp="1"/>
          </p:cNvSpPr>
          <p:nvPr>
            <p:ph idx="1"/>
          </p:nvPr>
        </p:nvSpPr>
        <p:spPr>
          <a:xfrm>
            <a:off x="7652626" y="2591766"/>
            <a:ext cx="9112836" cy="12792138"/>
          </a:xfrm>
        </p:spPr>
        <p:txBody>
          <a:bodyPr/>
          <a:lstStyle>
            <a:lvl1pPr>
              <a:defRPr sz="6300"/>
            </a:lvl1pPr>
            <a:lvl2pPr>
              <a:defRPr sz="5512"/>
            </a:lvl2pPr>
            <a:lvl3pPr>
              <a:defRPr sz="4725"/>
            </a:lvl3pPr>
            <a:lvl4pPr>
              <a:defRPr sz="3937"/>
            </a:lvl4pPr>
            <a:lvl5pPr>
              <a:defRPr sz="3937"/>
            </a:lvl5pPr>
            <a:lvl6pPr>
              <a:defRPr sz="3937"/>
            </a:lvl6pPr>
            <a:lvl7pPr>
              <a:defRPr sz="3937"/>
            </a:lvl7pPr>
            <a:lvl8pPr>
              <a:defRPr sz="3937"/>
            </a:lvl8pPr>
            <a:lvl9pPr>
              <a:defRPr sz="393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39890" y="5400199"/>
            <a:ext cx="5805682" cy="10004536"/>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CA74667-30EF-5B4F-8667-43AB41DF5C67}" type="datetimeFigureOut">
              <a:rPr lang="fr-FR" smtClean="0"/>
              <a:t>20/07/2024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211152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39890" y="1200044"/>
            <a:ext cx="5805682" cy="4200155"/>
          </a:xfrm>
        </p:spPr>
        <p:txBody>
          <a:bodyPr anchor="b"/>
          <a:lstStyle>
            <a:lvl1pPr>
              <a:defRPr sz="6300"/>
            </a:lvl1pPr>
          </a:lstStyle>
          <a:p>
            <a:r>
              <a:rPr lang="fr-FR"/>
              <a:t>Modifiez le style du titre</a:t>
            </a:r>
            <a:endParaRPr lang="en-US" dirty="0"/>
          </a:p>
        </p:txBody>
      </p:sp>
      <p:sp>
        <p:nvSpPr>
          <p:cNvPr id="3" name="Picture Placeholder 2"/>
          <p:cNvSpPr>
            <a:spLocks noGrp="1" noChangeAspect="1"/>
          </p:cNvSpPr>
          <p:nvPr>
            <p:ph type="pic" idx="1"/>
          </p:nvPr>
        </p:nvSpPr>
        <p:spPr>
          <a:xfrm>
            <a:off x="7652626" y="2591766"/>
            <a:ext cx="9112836" cy="12792138"/>
          </a:xfrm>
        </p:spPr>
        <p:txBody>
          <a:bodyPr anchor="t"/>
          <a:lstStyle>
            <a:lvl1pPr marL="0" indent="0">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fr-FR"/>
              <a:t>Cliquez sur l'icône pour ajouter une image</a:t>
            </a:r>
            <a:endParaRPr lang="en-US" dirty="0"/>
          </a:p>
        </p:txBody>
      </p:sp>
      <p:sp>
        <p:nvSpPr>
          <p:cNvPr id="4" name="Text Placeholder 3"/>
          <p:cNvSpPr>
            <a:spLocks noGrp="1"/>
          </p:cNvSpPr>
          <p:nvPr>
            <p:ph type="body" sz="half" idx="2"/>
          </p:nvPr>
        </p:nvSpPr>
        <p:spPr>
          <a:xfrm>
            <a:off x="1239890" y="5400199"/>
            <a:ext cx="5805682" cy="10004536"/>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CA74667-30EF-5B4F-8667-43AB41DF5C67}" type="datetimeFigureOut">
              <a:rPr lang="fr-FR" smtClean="0"/>
              <a:t>20/07/2024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206665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958373"/>
            <a:ext cx="15525572" cy="347929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37546" y="4791843"/>
            <a:ext cx="15525572" cy="1142125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37546" y="16683952"/>
            <a:ext cx="4050149" cy="958369"/>
          </a:xfrm>
          <a:prstGeom prst="rect">
            <a:avLst/>
          </a:prstGeom>
        </p:spPr>
        <p:txBody>
          <a:bodyPr vert="horz" lIns="91440" tIns="45720" rIns="91440" bIns="45720" rtlCol="0" anchor="ctr"/>
          <a:lstStyle>
            <a:lvl1pPr algn="l">
              <a:defRPr sz="2362">
                <a:solidFill>
                  <a:schemeClr val="tx1">
                    <a:tint val="82000"/>
                  </a:schemeClr>
                </a:solidFill>
              </a:defRPr>
            </a:lvl1pPr>
          </a:lstStyle>
          <a:p>
            <a:fld id="{0CA74667-30EF-5B4F-8667-43AB41DF5C67}" type="datetimeFigureOut">
              <a:rPr lang="fr-FR" smtClean="0"/>
              <a:t>20/07/2024</a:t>
            </a:fld>
            <a:endParaRPr lang="fr-FR"/>
          </a:p>
        </p:txBody>
      </p:sp>
      <p:sp>
        <p:nvSpPr>
          <p:cNvPr id="5" name="Footer Placeholder 4"/>
          <p:cNvSpPr>
            <a:spLocks noGrp="1"/>
          </p:cNvSpPr>
          <p:nvPr>
            <p:ph type="ftr" sz="quarter" idx="3"/>
          </p:nvPr>
        </p:nvSpPr>
        <p:spPr>
          <a:xfrm>
            <a:off x="5962720" y="16683952"/>
            <a:ext cx="6075224" cy="958369"/>
          </a:xfrm>
          <a:prstGeom prst="rect">
            <a:avLst/>
          </a:prstGeom>
        </p:spPr>
        <p:txBody>
          <a:bodyPr vert="horz" lIns="91440" tIns="45720" rIns="91440" bIns="45720" rtlCol="0" anchor="ctr"/>
          <a:lstStyle>
            <a:lvl1pPr algn="ctr">
              <a:defRPr sz="2362">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12712968" y="16683952"/>
            <a:ext cx="4050149" cy="958369"/>
          </a:xfrm>
          <a:prstGeom prst="rect">
            <a:avLst/>
          </a:prstGeom>
        </p:spPr>
        <p:txBody>
          <a:bodyPr vert="horz" lIns="91440" tIns="45720" rIns="91440" bIns="45720" rtlCol="0" anchor="ctr"/>
          <a:lstStyle>
            <a:lvl1pPr algn="r">
              <a:defRPr sz="2362">
                <a:solidFill>
                  <a:schemeClr val="tx1">
                    <a:tint val="82000"/>
                  </a:schemeClr>
                </a:solidFill>
              </a:defRPr>
            </a:lvl1pPr>
          </a:lstStyle>
          <a:p>
            <a:fld id="{8AD7D253-690A-D744-B868-07A26CFE1529}" type="slidenum">
              <a:rPr lang="fr-FR" smtClean="0"/>
              <a:t>‹N°›</a:t>
            </a:fld>
            <a:endParaRPr lang="fr-FR"/>
          </a:p>
        </p:txBody>
      </p:sp>
    </p:spTree>
    <p:extLst>
      <p:ext uri="{BB962C8B-B14F-4D97-AF65-F5344CB8AC3E}">
        <p14:creationId xmlns:p14="http://schemas.microsoft.com/office/powerpoint/2010/main" val="1157230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00088" rtl="0" eaLnBrk="1" latinLnBrk="0" hangingPunct="1">
        <a:lnSpc>
          <a:spcPct val="90000"/>
        </a:lnSpc>
        <a:spcBef>
          <a:spcPct val="0"/>
        </a:spcBef>
        <a:buNone/>
        <a:defRPr sz="8662" kern="1200">
          <a:solidFill>
            <a:schemeClr val="tx1"/>
          </a:solidFill>
          <a:latin typeface="+mj-lt"/>
          <a:ea typeface="+mj-ea"/>
          <a:cs typeface="+mj-cs"/>
        </a:defRPr>
      </a:lvl1pPr>
    </p:titleStyle>
    <p:bodyStyle>
      <a:lvl1pPr marL="450022" indent="-450022" algn="l" defTabSz="1800088" rtl="0" eaLnBrk="1" latinLnBrk="0" hangingPunct="1">
        <a:lnSpc>
          <a:spcPct val="90000"/>
        </a:lnSpc>
        <a:spcBef>
          <a:spcPts val="1969"/>
        </a:spcBef>
        <a:buFont typeface="Arial" panose="020B0604020202020204" pitchFamily="34" charset="0"/>
        <a:buChar char="•"/>
        <a:defRPr sz="5512" kern="1200">
          <a:solidFill>
            <a:schemeClr val="tx1"/>
          </a:solidFill>
          <a:latin typeface="+mn-lt"/>
          <a:ea typeface="+mn-ea"/>
          <a:cs typeface="+mn-cs"/>
        </a:defRPr>
      </a:lvl1pPr>
      <a:lvl2pPr marL="1350066" indent="-450022" algn="l" defTabSz="1800088" rtl="0" eaLnBrk="1" latinLnBrk="0" hangingPunct="1">
        <a:lnSpc>
          <a:spcPct val="90000"/>
        </a:lnSpc>
        <a:spcBef>
          <a:spcPts val="984"/>
        </a:spcBef>
        <a:buFont typeface="Arial" panose="020B0604020202020204" pitchFamily="34" charset="0"/>
        <a:buChar char="•"/>
        <a:defRPr sz="4725" kern="1200">
          <a:solidFill>
            <a:schemeClr val="tx1"/>
          </a:solidFill>
          <a:latin typeface="+mn-lt"/>
          <a:ea typeface="+mn-ea"/>
          <a:cs typeface="+mn-cs"/>
        </a:defRPr>
      </a:lvl2pPr>
      <a:lvl3pPr marL="2250110" indent="-450022" algn="l" defTabSz="1800088" rtl="0" eaLnBrk="1" latinLnBrk="0" hangingPunct="1">
        <a:lnSpc>
          <a:spcPct val="90000"/>
        </a:lnSpc>
        <a:spcBef>
          <a:spcPts val="984"/>
        </a:spcBef>
        <a:buFont typeface="Arial" panose="020B0604020202020204" pitchFamily="34" charset="0"/>
        <a:buChar char="•"/>
        <a:defRPr sz="3937" kern="1200">
          <a:solidFill>
            <a:schemeClr val="tx1"/>
          </a:solidFill>
          <a:latin typeface="+mn-lt"/>
          <a:ea typeface="+mn-ea"/>
          <a:cs typeface="+mn-cs"/>
        </a:defRPr>
      </a:lvl3pPr>
      <a:lvl4pPr marL="3150154"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4pPr>
      <a:lvl5pPr marL="4050198"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5pPr>
      <a:lvl6pPr marL="4950242"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6pPr>
      <a:lvl7pPr marL="5850285"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7pPr>
      <a:lvl8pPr marL="6750329"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8pPr>
      <a:lvl9pPr marL="7650373"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BF731D7E-5089-FF91-C841-8A0B78F7F287}"/>
              </a:ext>
            </a:extLst>
          </p:cNvPr>
          <p:cNvGraphicFramePr>
            <a:graphicFrameLocks noGrp="1"/>
          </p:cNvGraphicFramePr>
          <p:nvPr>
            <p:extLst>
              <p:ext uri="{D42A27DB-BD31-4B8C-83A1-F6EECF244321}">
                <p14:modId xmlns:p14="http://schemas.microsoft.com/office/powerpoint/2010/main" val="339034237"/>
              </p:ext>
            </p:extLst>
          </p:nvPr>
        </p:nvGraphicFramePr>
        <p:xfrm>
          <a:off x="3000110" y="1493520"/>
          <a:ext cx="12000444" cy="6797040"/>
        </p:xfrm>
        <a:graphic>
          <a:graphicData uri="http://schemas.openxmlformats.org/drawingml/2006/table">
            <a:tbl>
              <a:tblPr firstRow="1" bandRow="1">
                <a:tableStyleId>{5C22544A-7EE6-4342-B048-85BDC9FD1C3A}</a:tableStyleId>
              </a:tblPr>
              <a:tblGrid>
                <a:gridCol w="1000037">
                  <a:extLst>
                    <a:ext uri="{9D8B030D-6E8A-4147-A177-3AD203B41FA5}">
                      <a16:colId xmlns:a16="http://schemas.microsoft.com/office/drawing/2014/main" val="1268341789"/>
                    </a:ext>
                  </a:extLst>
                </a:gridCol>
                <a:gridCol w="1000037">
                  <a:extLst>
                    <a:ext uri="{9D8B030D-6E8A-4147-A177-3AD203B41FA5}">
                      <a16:colId xmlns:a16="http://schemas.microsoft.com/office/drawing/2014/main" val="2832210967"/>
                    </a:ext>
                  </a:extLst>
                </a:gridCol>
                <a:gridCol w="1000037">
                  <a:extLst>
                    <a:ext uri="{9D8B030D-6E8A-4147-A177-3AD203B41FA5}">
                      <a16:colId xmlns:a16="http://schemas.microsoft.com/office/drawing/2014/main" val="1805498973"/>
                    </a:ext>
                  </a:extLst>
                </a:gridCol>
                <a:gridCol w="1000037">
                  <a:extLst>
                    <a:ext uri="{9D8B030D-6E8A-4147-A177-3AD203B41FA5}">
                      <a16:colId xmlns:a16="http://schemas.microsoft.com/office/drawing/2014/main" val="2485105952"/>
                    </a:ext>
                  </a:extLst>
                </a:gridCol>
                <a:gridCol w="1000037">
                  <a:extLst>
                    <a:ext uri="{9D8B030D-6E8A-4147-A177-3AD203B41FA5}">
                      <a16:colId xmlns:a16="http://schemas.microsoft.com/office/drawing/2014/main" val="3964227663"/>
                    </a:ext>
                  </a:extLst>
                </a:gridCol>
                <a:gridCol w="1000037">
                  <a:extLst>
                    <a:ext uri="{9D8B030D-6E8A-4147-A177-3AD203B41FA5}">
                      <a16:colId xmlns:a16="http://schemas.microsoft.com/office/drawing/2014/main" val="64550695"/>
                    </a:ext>
                  </a:extLst>
                </a:gridCol>
                <a:gridCol w="1000037">
                  <a:extLst>
                    <a:ext uri="{9D8B030D-6E8A-4147-A177-3AD203B41FA5}">
                      <a16:colId xmlns:a16="http://schemas.microsoft.com/office/drawing/2014/main" val="3553355386"/>
                    </a:ext>
                  </a:extLst>
                </a:gridCol>
                <a:gridCol w="1000037">
                  <a:extLst>
                    <a:ext uri="{9D8B030D-6E8A-4147-A177-3AD203B41FA5}">
                      <a16:colId xmlns:a16="http://schemas.microsoft.com/office/drawing/2014/main" val="824836253"/>
                    </a:ext>
                  </a:extLst>
                </a:gridCol>
                <a:gridCol w="1000037">
                  <a:extLst>
                    <a:ext uri="{9D8B030D-6E8A-4147-A177-3AD203B41FA5}">
                      <a16:colId xmlns:a16="http://schemas.microsoft.com/office/drawing/2014/main" val="2312968349"/>
                    </a:ext>
                  </a:extLst>
                </a:gridCol>
                <a:gridCol w="1000037">
                  <a:extLst>
                    <a:ext uri="{9D8B030D-6E8A-4147-A177-3AD203B41FA5}">
                      <a16:colId xmlns:a16="http://schemas.microsoft.com/office/drawing/2014/main" val="788290344"/>
                    </a:ext>
                  </a:extLst>
                </a:gridCol>
                <a:gridCol w="1000037">
                  <a:extLst>
                    <a:ext uri="{9D8B030D-6E8A-4147-A177-3AD203B41FA5}">
                      <a16:colId xmlns:a16="http://schemas.microsoft.com/office/drawing/2014/main" val="4081077510"/>
                    </a:ext>
                  </a:extLst>
                </a:gridCol>
                <a:gridCol w="1000037">
                  <a:extLst>
                    <a:ext uri="{9D8B030D-6E8A-4147-A177-3AD203B41FA5}">
                      <a16:colId xmlns:a16="http://schemas.microsoft.com/office/drawing/2014/main" val="1459879581"/>
                    </a:ext>
                  </a:extLst>
                </a:gridCol>
              </a:tblGrid>
              <a:tr h="6797040">
                <a:tc>
                  <a:txBody>
                    <a:bodyPr/>
                    <a:lstStyle/>
                    <a:p>
                      <a:pPr algn="ctr"/>
                      <a:r>
                        <a:rPr lang="fr-FR" sz="1400" b="1" dirty="0">
                          <a:solidFill>
                            <a:schemeClr val="tx1"/>
                          </a:solidFill>
                          <a:latin typeface="Calibri" panose="020F0502020204030204" pitchFamily="34" charset="0"/>
                          <a:cs typeface="Calibri" panose="020F0502020204030204" pitchFamily="34" charset="0"/>
                        </a:rPr>
                        <a:t>octobre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novembre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décembre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janvier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février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mars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avril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mai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juin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juillet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aout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septembre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230295762"/>
                  </a:ext>
                </a:extLst>
              </a:tr>
            </a:tbl>
          </a:graphicData>
        </a:graphic>
      </p:graphicFrame>
      <p:sp>
        <p:nvSpPr>
          <p:cNvPr id="5" name="Rectangle : coins arrondis 4">
            <a:extLst>
              <a:ext uri="{FF2B5EF4-FFF2-40B4-BE49-F238E27FC236}">
                <a16:creationId xmlns:a16="http://schemas.microsoft.com/office/drawing/2014/main" id="{7FA10D63-FB2F-EA8D-8DF8-CCA2FAB1CCEA}"/>
              </a:ext>
            </a:extLst>
          </p:cNvPr>
          <p:cNvSpPr/>
          <p:nvPr/>
        </p:nvSpPr>
        <p:spPr>
          <a:xfrm>
            <a:off x="3548748" y="2209800"/>
            <a:ext cx="1449971" cy="320040"/>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00D57990-16A9-23BE-76D4-7E78CECB9D31}"/>
              </a:ext>
            </a:extLst>
          </p:cNvPr>
          <p:cNvSpPr/>
          <p:nvPr/>
        </p:nvSpPr>
        <p:spPr>
          <a:xfrm>
            <a:off x="5545189" y="3086100"/>
            <a:ext cx="4456940" cy="32004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7F351D9D-4179-9A38-74DE-E5D3A667D5A9}"/>
              </a:ext>
            </a:extLst>
          </p:cNvPr>
          <p:cNvSpPr/>
          <p:nvPr/>
        </p:nvSpPr>
        <p:spPr>
          <a:xfrm>
            <a:off x="8379828" y="3962400"/>
            <a:ext cx="5610491" cy="32004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9AC4181B-5EE2-0A58-53D7-DE8C1F91B80A}"/>
              </a:ext>
            </a:extLst>
          </p:cNvPr>
          <p:cNvSpPr/>
          <p:nvPr/>
        </p:nvSpPr>
        <p:spPr>
          <a:xfrm>
            <a:off x="7008229" y="4838700"/>
            <a:ext cx="992771" cy="320040"/>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BED950E3-DAB5-B096-C133-3E7707D08FB0}"/>
              </a:ext>
            </a:extLst>
          </p:cNvPr>
          <p:cNvSpPr txBox="1"/>
          <p:nvPr/>
        </p:nvSpPr>
        <p:spPr>
          <a:xfrm>
            <a:off x="502920" y="2209800"/>
            <a:ext cx="2497189" cy="320040"/>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Gestion de projet</a:t>
            </a:r>
          </a:p>
        </p:txBody>
      </p:sp>
      <p:sp>
        <p:nvSpPr>
          <p:cNvPr id="11" name="ZoneTexte 10">
            <a:extLst>
              <a:ext uri="{FF2B5EF4-FFF2-40B4-BE49-F238E27FC236}">
                <a16:creationId xmlns:a16="http://schemas.microsoft.com/office/drawing/2014/main" id="{80C20576-572F-F551-C07F-C6415D1597F8}"/>
              </a:ext>
            </a:extLst>
          </p:cNvPr>
          <p:cNvSpPr txBox="1"/>
          <p:nvPr/>
        </p:nvSpPr>
        <p:spPr>
          <a:xfrm>
            <a:off x="502919" y="3086100"/>
            <a:ext cx="2497189" cy="320040"/>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Site web</a:t>
            </a:r>
          </a:p>
        </p:txBody>
      </p:sp>
      <p:sp>
        <p:nvSpPr>
          <p:cNvPr id="12" name="ZoneTexte 11">
            <a:extLst>
              <a:ext uri="{FF2B5EF4-FFF2-40B4-BE49-F238E27FC236}">
                <a16:creationId xmlns:a16="http://schemas.microsoft.com/office/drawing/2014/main" id="{8637146F-6CDC-E593-F051-4237503B29D9}"/>
              </a:ext>
            </a:extLst>
          </p:cNvPr>
          <p:cNvSpPr txBox="1"/>
          <p:nvPr/>
        </p:nvSpPr>
        <p:spPr>
          <a:xfrm>
            <a:off x="502919" y="3962400"/>
            <a:ext cx="2497189" cy="320040"/>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Prédiction éco-score</a:t>
            </a:r>
          </a:p>
        </p:txBody>
      </p:sp>
      <p:sp>
        <p:nvSpPr>
          <p:cNvPr id="13" name="ZoneTexte 12">
            <a:extLst>
              <a:ext uri="{FF2B5EF4-FFF2-40B4-BE49-F238E27FC236}">
                <a16:creationId xmlns:a16="http://schemas.microsoft.com/office/drawing/2014/main" id="{062ECFFA-3720-23A3-CC3E-FB07D4E63641}"/>
              </a:ext>
            </a:extLst>
          </p:cNvPr>
          <p:cNvSpPr txBox="1"/>
          <p:nvPr/>
        </p:nvSpPr>
        <p:spPr>
          <a:xfrm>
            <a:off x="502919" y="4838700"/>
            <a:ext cx="2497189" cy="320040"/>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Gestion des données collecte</a:t>
            </a:r>
          </a:p>
        </p:txBody>
      </p:sp>
      <p:sp>
        <p:nvSpPr>
          <p:cNvPr id="14" name="ZoneTexte 13">
            <a:extLst>
              <a:ext uri="{FF2B5EF4-FFF2-40B4-BE49-F238E27FC236}">
                <a16:creationId xmlns:a16="http://schemas.microsoft.com/office/drawing/2014/main" id="{E9C357C9-7D35-37C8-5D9B-6E31FE0F511C}"/>
              </a:ext>
            </a:extLst>
          </p:cNvPr>
          <p:cNvSpPr txBox="1"/>
          <p:nvPr/>
        </p:nvSpPr>
        <p:spPr>
          <a:xfrm>
            <a:off x="502919" y="5715000"/>
            <a:ext cx="2497189" cy="320040"/>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Dashboard</a:t>
            </a:r>
          </a:p>
        </p:txBody>
      </p:sp>
      <p:sp>
        <p:nvSpPr>
          <p:cNvPr id="16" name="Rectangle : coins arrondis 15">
            <a:extLst>
              <a:ext uri="{FF2B5EF4-FFF2-40B4-BE49-F238E27FC236}">
                <a16:creationId xmlns:a16="http://schemas.microsoft.com/office/drawing/2014/main" id="{5CCE3BA4-080B-DF0D-BCBE-293EAC5ADB72}"/>
              </a:ext>
            </a:extLst>
          </p:cNvPr>
          <p:cNvSpPr/>
          <p:nvPr/>
        </p:nvSpPr>
        <p:spPr>
          <a:xfrm>
            <a:off x="5545189" y="5715000"/>
            <a:ext cx="4456940" cy="32004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B13B7E86-9CA3-E03E-93FC-F46B15FCBBDA}"/>
              </a:ext>
            </a:extLst>
          </p:cNvPr>
          <p:cNvSpPr/>
          <p:nvPr/>
        </p:nvSpPr>
        <p:spPr>
          <a:xfrm>
            <a:off x="11185073" y="2209800"/>
            <a:ext cx="2805246" cy="32004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63614D77-35AE-44AA-1A13-66634B1078AB}"/>
              </a:ext>
            </a:extLst>
          </p:cNvPr>
          <p:cNvSpPr/>
          <p:nvPr/>
        </p:nvSpPr>
        <p:spPr>
          <a:xfrm>
            <a:off x="5545186" y="3086100"/>
            <a:ext cx="3205781" cy="320040"/>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D31821D6-C348-A788-3FF4-D202C7B5E750}"/>
              </a:ext>
            </a:extLst>
          </p:cNvPr>
          <p:cNvSpPr/>
          <p:nvPr/>
        </p:nvSpPr>
        <p:spPr>
          <a:xfrm>
            <a:off x="6484665" y="5715000"/>
            <a:ext cx="1305097" cy="320040"/>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DFAEB507-D467-1A38-9116-5BB510AF67B5}"/>
              </a:ext>
            </a:extLst>
          </p:cNvPr>
          <p:cNvSpPr/>
          <p:nvPr/>
        </p:nvSpPr>
        <p:spPr>
          <a:xfrm>
            <a:off x="10401539" y="3962400"/>
            <a:ext cx="3152415" cy="320040"/>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D0AACA73-B301-E848-94F7-C7F4BE174A31}"/>
              </a:ext>
            </a:extLst>
          </p:cNvPr>
          <p:cNvSpPr/>
          <p:nvPr/>
        </p:nvSpPr>
        <p:spPr>
          <a:xfrm>
            <a:off x="11185073" y="2209800"/>
            <a:ext cx="2368881" cy="320040"/>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74A08EDC-B98D-0131-D1D8-A7A031CAD57A}"/>
              </a:ext>
            </a:extLst>
          </p:cNvPr>
          <p:cNvSpPr/>
          <p:nvPr/>
        </p:nvSpPr>
        <p:spPr>
          <a:xfrm>
            <a:off x="1970755" y="8938261"/>
            <a:ext cx="1458246" cy="320039"/>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 coins arrondis 25">
            <a:extLst>
              <a:ext uri="{FF2B5EF4-FFF2-40B4-BE49-F238E27FC236}">
                <a16:creationId xmlns:a16="http://schemas.microsoft.com/office/drawing/2014/main" id="{7BB55828-58B6-7120-3896-6890F4F6F4EE}"/>
              </a:ext>
            </a:extLst>
          </p:cNvPr>
          <p:cNvSpPr/>
          <p:nvPr/>
        </p:nvSpPr>
        <p:spPr>
          <a:xfrm>
            <a:off x="1970755" y="9563100"/>
            <a:ext cx="1458246" cy="320039"/>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DD283ADB-1A78-0ED5-90DD-EF15ACA29420}"/>
              </a:ext>
            </a:extLst>
          </p:cNvPr>
          <p:cNvSpPr txBox="1"/>
          <p:nvPr/>
        </p:nvSpPr>
        <p:spPr>
          <a:xfrm>
            <a:off x="3635821" y="8938260"/>
            <a:ext cx="4593779" cy="307777"/>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Temps nécessaire à la réalisation de la tache </a:t>
            </a:r>
          </a:p>
        </p:txBody>
      </p:sp>
      <p:sp>
        <p:nvSpPr>
          <p:cNvPr id="29" name="ZoneTexte 28">
            <a:extLst>
              <a:ext uri="{FF2B5EF4-FFF2-40B4-BE49-F238E27FC236}">
                <a16:creationId xmlns:a16="http://schemas.microsoft.com/office/drawing/2014/main" id="{BD4154EB-6146-253A-2492-54ADFA444355}"/>
              </a:ext>
            </a:extLst>
          </p:cNvPr>
          <p:cNvSpPr txBox="1"/>
          <p:nvPr/>
        </p:nvSpPr>
        <p:spPr>
          <a:xfrm>
            <a:off x="3635820" y="9563100"/>
            <a:ext cx="4593779" cy="307777"/>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Temps de travail estimé consacré à la tache </a:t>
            </a:r>
          </a:p>
        </p:txBody>
      </p:sp>
    </p:spTree>
    <p:extLst>
      <p:ext uri="{BB962C8B-B14F-4D97-AF65-F5344CB8AC3E}">
        <p14:creationId xmlns:p14="http://schemas.microsoft.com/office/powerpoint/2010/main" val="347318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30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22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257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05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897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2892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540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579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02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2CB4A8F-0A33-6FD5-D13F-4D65BBF9B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821" y="167690"/>
            <a:ext cx="1267452" cy="1589630"/>
          </a:xfrm>
          <a:prstGeom prst="rect">
            <a:avLst/>
          </a:prstGeom>
        </p:spPr>
      </p:pic>
      <p:pic>
        <p:nvPicPr>
          <p:cNvPr id="6" name="Image 5">
            <a:extLst>
              <a:ext uri="{FF2B5EF4-FFF2-40B4-BE49-F238E27FC236}">
                <a16:creationId xmlns:a16="http://schemas.microsoft.com/office/drawing/2014/main" id="{A29911BB-83C9-25AE-19D2-33F0598F676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907"/>
          <a:stretch/>
        </p:blipFill>
        <p:spPr bwMode="auto">
          <a:xfrm>
            <a:off x="2883575" y="295550"/>
            <a:ext cx="1066165" cy="1461770"/>
          </a:xfrm>
          <a:prstGeom prst="rect">
            <a:avLst/>
          </a:prstGeom>
          <a:ln>
            <a:noFill/>
          </a:ln>
          <a:extLst>
            <a:ext uri="{53640926-AAD7-44D8-BBD7-CCE9431645EC}">
              <a14:shadowObscured xmlns:a14="http://schemas.microsoft.com/office/drawing/2010/main"/>
            </a:ext>
          </a:extLst>
        </p:spPr>
      </p:pic>
      <p:pic>
        <p:nvPicPr>
          <p:cNvPr id="9" name="Image 8">
            <a:extLst>
              <a:ext uri="{FF2B5EF4-FFF2-40B4-BE49-F238E27FC236}">
                <a16:creationId xmlns:a16="http://schemas.microsoft.com/office/drawing/2014/main" id="{554476B4-9A90-5910-4418-8A466474C3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2069" y="2585860"/>
            <a:ext cx="1267452" cy="1589630"/>
          </a:xfrm>
          <a:prstGeom prst="rect">
            <a:avLst/>
          </a:prstGeom>
        </p:spPr>
      </p:pic>
      <p:sp>
        <p:nvSpPr>
          <p:cNvPr id="10" name="Ellipse 9">
            <a:extLst>
              <a:ext uri="{FF2B5EF4-FFF2-40B4-BE49-F238E27FC236}">
                <a16:creationId xmlns:a16="http://schemas.microsoft.com/office/drawing/2014/main" id="{E3D5AACB-22A5-A308-527D-10C8D3CEA169}"/>
              </a:ext>
            </a:extLst>
          </p:cNvPr>
          <p:cNvSpPr>
            <a:spLocks noChangeAspect="1"/>
          </p:cNvSpPr>
          <p:nvPr/>
        </p:nvSpPr>
        <p:spPr>
          <a:xfrm>
            <a:off x="1370621" y="2829520"/>
            <a:ext cx="1036320" cy="1036320"/>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pic>
        <p:nvPicPr>
          <p:cNvPr id="19" name="Image 18">
            <a:extLst>
              <a:ext uri="{FF2B5EF4-FFF2-40B4-BE49-F238E27FC236}">
                <a16:creationId xmlns:a16="http://schemas.microsoft.com/office/drawing/2014/main" id="{33981F28-31B0-2ED3-CDBB-1CCAC2646B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1161" y="2585860"/>
            <a:ext cx="1267452" cy="1589630"/>
          </a:xfrm>
          <a:prstGeom prst="rect">
            <a:avLst/>
          </a:prstGeom>
        </p:spPr>
      </p:pic>
      <p:sp>
        <p:nvSpPr>
          <p:cNvPr id="20" name="Ellipse 19">
            <a:extLst>
              <a:ext uri="{FF2B5EF4-FFF2-40B4-BE49-F238E27FC236}">
                <a16:creationId xmlns:a16="http://schemas.microsoft.com/office/drawing/2014/main" id="{E82B4EC3-ADF9-037A-7C0C-C5692248358F}"/>
              </a:ext>
            </a:extLst>
          </p:cNvPr>
          <p:cNvSpPr>
            <a:spLocks noChangeAspect="1"/>
          </p:cNvSpPr>
          <p:nvPr/>
        </p:nvSpPr>
        <p:spPr>
          <a:xfrm>
            <a:off x="2929713" y="2829520"/>
            <a:ext cx="1036320" cy="10363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pic>
        <p:nvPicPr>
          <p:cNvPr id="23" name="Image 22">
            <a:extLst>
              <a:ext uri="{FF2B5EF4-FFF2-40B4-BE49-F238E27FC236}">
                <a16:creationId xmlns:a16="http://schemas.microsoft.com/office/drawing/2014/main" id="{0E8D5D02-419D-1776-8E79-CA6BD14D8EE7}"/>
              </a:ext>
            </a:extLst>
          </p:cNvPr>
          <p:cNvPicPr>
            <a:picLocks noChangeAspect="1"/>
          </p:cNvPicPr>
          <p:nvPr/>
        </p:nvPicPr>
        <p:blipFill>
          <a:blip r:embed="rId2" cstate="print">
            <a:extLst>
              <a:ext uri="{28A0092B-C50C-407E-A947-70E740481C1C}">
                <a14:useLocalDpi xmlns:a14="http://schemas.microsoft.com/office/drawing/2010/main" val="0"/>
              </a:ext>
            </a:extLst>
          </a:blip>
          <a:srcRect l="3831" t="15328" r="14405" b="19479"/>
          <a:stretch>
            <a:fillRect/>
          </a:stretch>
        </p:blipFill>
        <p:spPr>
          <a:xfrm>
            <a:off x="4440253" y="2829520"/>
            <a:ext cx="1036320" cy="1036320"/>
          </a:xfrm>
          <a:custGeom>
            <a:avLst/>
            <a:gdLst>
              <a:gd name="connsiteX0" fmla="*/ 518160 w 1036320"/>
              <a:gd name="connsiteY0" fmla="*/ 0 h 1036320"/>
              <a:gd name="connsiteX1" fmla="*/ 1036320 w 1036320"/>
              <a:gd name="connsiteY1" fmla="*/ 518160 h 1036320"/>
              <a:gd name="connsiteX2" fmla="*/ 518160 w 1036320"/>
              <a:gd name="connsiteY2" fmla="*/ 1036320 h 1036320"/>
              <a:gd name="connsiteX3" fmla="*/ 0 w 1036320"/>
              <a:gd name="connsiteY3" fmla="*/ 518160 h 1036320"/>
              <a:gd name="connsiteX4" fmla="*/ 518160 w 1036320"/>
              <a:gd name="connsiteY4" fmla="*/ 0 h 103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0" h="1036320">
                <a:moveTo>
                  <a:pt x="518160" y="0"/>
                </a:moveTo>
                <a:cubicBezTo>
                  <a:pt x="804332" y="0"/>
                  <a:pt x="1036320" y="231988"/>
                  <a:pt x="1036320" y="518160"/>
                </a:cubicBezTo>
                <a:cubicBezTo>
                  <a:pt x="1036320" y="804332"/>
                  <a:pt x="804332" y="1036320"/>
                  <a:pt x="518160" y="1036320"/>
                </a:cubicBezTo>
                <a:cubicBezTo>
                  <a:pt x="231988" y="1036320"/>
                  <a:pt x="0" y="804332"/>
                  <a:pt x="0" y="518160"/>
                </a:cubicBezTo>
                <a:cubicBezTo>
                  <a:pt x="0" y="231988"/>
                  <a:pt x="231988" y="0"/>
                  <a:pt x="518160" y="0"/>
                </a:cubicBezTo>
                <a:close/>
              </a:path>
            </a:pathLst>
          </a:custGeom>
        </p:spPr>
      </p:pic>
      <p:pic>
        <p:nvPicPr>
          <p:cNvPr id="24" name="Image 23">
            <a:extLst>
              <a:ext uri="{FF2B5EF4-FFF2-40B4-BE49-F238E27FC236}">
                <a16:creationId xmlns:a16="http://schemas.microsoft.com/office/drawing/2014/main" id="{145BDC78-7380-1696-5BA4-F75CD4913A0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907"/>
          <a:stretch/>
        </p:blipFill>
        <p:spPr bwMode="auto">
          <a:xfrm>
            <a:off x="1322069" y="4419150"/>
            <a:ext cx="1087873" cy="1491532"/>
          </a:xfrm>
          <a:prstGeom prst="rect">
            <a:avLst/>
          </a:prstGeom>
          <a:ln>
            <a:noFill/>
          </a:ln>
          <a:extLst>
            <a:ext uri="{53640926-AAD7-44D8-BBD7-CCE9431645EC}">
              <a14:shadowObscured xmlns:a14="http://schemas.microsoft.com/office/drawing/2010/main"/>
            </a:ext>
          </a:extLst>
        </p:spPr>
      </p:pic>
      <p:sp>
        <p:nvSpPr>
          <p:cNvPr id="25" name="Ellipse 24">
            <a:extLst>
              <a:ext uri="{FF2B5EF4-FFF2-40B4-BE49-F238E27FC236}">
                <a16:creationId xmlns:a16="http://schemas.microsoft.com/office/drawing/2014/main" id="{F989BD8A-B032-F4C5-1180-D73D0C8AE319}"/>
              </a:ext>
            </a:extLst>
          </p:cNvPr>
          <p:cNvSpPr>
            <a:spLocks noChangeAspect="1"/>
          </p:cNvSpPr>
          <p:nvPr/>
        </p:nvSpPr>
        <p:spPr>
          <a:xfrm>
            <a:off x="1347845" y="4485870"/>
            <a:ext cx="1036320" cy="1036320"/>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pic>
        <p:nvPicPr>
          <p:cNvPr id="26" name="Image 25">
            <a:extLst>
              <a:ext uri="{FF2B5EF4-FFF2-40B4-BE49-F238E27FC236}">
                <a16:creationId xmlns:a16="http://schemas.microsoft.com/office/drawing/2014/main" id="{B099AA77-EC91-E829-F78B-AE9A155231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907"/>
          <a:stretch/>
        </p:blipFill>
        <p:spPr bwMode="auto">
          <a:xfrm>
            <a:off x="2929713" y="4419150"/>
            <a:ext cx="1087873" cy="1491532"/>
          </a:xfrm>
          <a:prstGeom prst="rect">
            <a:avLst/>
          </a:prstGeom>
          <a:ln>
            <a:noFill/>
          </a:ln>
          <a:extLst>
            <a:ext uri="{53640926-AAD7-44D8-BBD7-CCE9431645EC}">
              <a14:shadowObscured xmlns:a14="http://schemas.microsoft.com/office/drawing/2010/main"/>
            </a:ext>
          </a:extLst>
        </p:spPr>
      </p:pic>
      <p:sp>
        <p:nvSpPr>
          <p:cNvPr id="27" name="Ellipse 26">
            <a:extLst>
              <a:ext uri="{FF2B5EF4-FFF2-40B4-BE49-F238E27FC236}">
                <a16:creationId xmlns:a16="http://schemas.microsoft.com/office/drawing/2014/main" id="{EB0F84D1-8FF4-A912-E6E7-5E0EC844D754}"/>
              </a:ext>
            </a:extLst>
          </p:cNvPr>
          <p:cNvSpPr>
            <a:spLocks noChangeAspect="1"/>
          </p:cNvSpPr>
          <p:nvPr/>
        </p:nvSpPr>
        <p:spPr>
          <a:xfrm>
            <a:off x="2955489" y="4485870"/>
            <a:ext cx="1036320" cy="10363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pic>
        <p:nvPicPr>
          <p:cNvPr id="30" name="Image 29">
            <a:extLst>
              <a:ext uri="{FF2B5EF4-FFF2-40B4-BE49-F238E27FC236}">
                <a16:creationId xmlns:a16="http://schemas.microsoft.com/office/drawing/2014/main" id="{7AC0A900-D7D5-01A0-3810-81D5CC61C7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9" t="26356" r="2369" b="20080"/>
          <a:stretch/>
        </p:blipFill>
        <p:spPr bwMode="auto">
          <a:xfrm>
            <a:off x="4537357" y="4485870"/>
            <a:ext cx="1036320" cy="1036320"/>
          </a:xfrm>
          <a:custGeom>
            <a:avLst/>
            <a:gdLst>
              <a:gd name="connsiteX0" fmla="*/ 518160 w 1036320"/>
              <a:gd name="connsiteY0" fmla="*/ 0 h 1036320"/>
              <a:gd name="connsiteX1" fmla="*/ 1036320 w 1036320"/>
              <a:gd name="connsiteY1" fmla="*/ 518160 h 1036320"/>
              <a:gd name="connsiteX2" fmla="*/ 518160 w 1036320"/>
              <a:gd name="connsiteY2" fmla="*/ 1036320 h 1036320"/>
              <a:gd name="connsiteX3" fmla="*/ 0 w 1036320"/>
              <a:gd name="connsiteY3" fmla="*/ 518160 h 1036320"/>
              <a:gd name="connsiteX4" fmla="*/ 518160 w 1036320"/>
              <a:gd name="connsiteY4" fmla="*/ 0 h 103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0" h="1036320">
                <a:moveTo>
                  <a:pt x="518160" y="0"/>
                </a:moveTo>
                <a:cubicBezTo>
                  <a:pt x="804332" y="0"/>
                  <a:pt x="1036320" y="231988"/>
                  <a:pt x="1036320" y="518160"/>
                </a:cubicBezTo>
                <a:cubicBezTo>
                  <a:pt x="1036320" y="804332"/>
                  <a:pt x="804332" y="1036320"/>
                  <a:pt x="518160" y="1036320"/>
                </a:cubicBezTo>
                <a:cubicBezTo>
                  <a:pt x="231988" y="1036320"/>
                  <a:pt x="0" y="804332"/>
                  <a:pt x="0" y="518160"/>
                </a:cubicBezTo>
                <a:cubicBezTo>
                  <a:pt x="0" y="231988"/>
                  <a:pt x="231988" y="0"/>
                  <a:pt x="518160" y="0"/>
                </a:cubicBezTo>
                <a:close/>
              </a:path>
            </a:pathLst>
          </a:custGeom>
          <a:ln>
            <a:noFill/>
          </a:ln>
          <a:extLst>
            <a:ext uri="{53640926-AAD7-44D8-BBD7-CCE9431645EC}">
              <a14:shadowObscured xmlns:a14="http://schemas.microsoft.com/office/drawing/2010/main"/>
            </a:ext>
          </a:extLst>
        </p:spPr>
      </p:pic>
      <p:sp>
        <p:nvSpPr>
          <p:cNvPr id="31" name="Ellipse 30">
            <a:extLst>
              <a:ext uri="{FF2B5EF4-FFF2-40B4-BE49-F238E27FC236}">
                <a16:creationId xmlns:a16="http://schemas.microsoft.com/office/drawing/2014/main" id="{A8DFB382-36C8-C05A-4B33-5ED93DC196EA}"/>
              </a:ext>
            </a:extLst>
          </p:cNvPr>
          <p:cNvSpPr>
            <a:spLocks noChangeAspect="1"/>
          </p:cNvSpPr>
          <p:nvPr/>
        </p:nvSpPr>
        <p:spPr>
          <a:xfrm>
            <a:off x="4440253" y="952500"/>
            <a:ext cx="1036320" cy="1036320"/>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fr-FR" b="1" dirty="0">
                <a:solidFill>
                  <a:schemeClr val="tx1"/>
                </a:solidFill>
                <a:latin typeface="Calibri" panose="020F0502020204030204" pitchFamily="34" charset="0"/>
                <a:cs typeface="Calibri" panose="020F0502020204030204" pitchFamily="34" charset="0"/>
              </a:rPr>
              <a:t>MA.B</a:t>
            </a:r>
          </a:p>
        </p:txBody>
      </p:sp>
      <p:pic>
        <p:nvPicPr>
          <p:cNvPr id="33" name="Image 32">
            <a:extLst>
              <a:ext uri="{FF2B5EF4-FFF2-40B4-BE49-F238E27FC236}">
                <a16:creationId xmlns:a16="http://schemas.microsoft.com/office/drawing/2014/main" id="{F0958F93-4A54-83BD-6572-355B0B32D87B}"/>
              </a:ext>
            </a:extLst>
          </p:cNvPr>
          <p:cNvPicPr>
            <a:picLocks noChangeAspect="1"/>
          </p:cNvPicPr>
          <p:nvPr/>
        </p:nvPicPr>
        <p:blipFill>
          <a:blip r:embed="rId2" cstate="print">
            <a:extLst>
              <a:ext uri="{28A0092B-C50C-407E-A947-70E740481C1C}">
                <a14:useLocalDpi xmlns:a14="http://schemas.microsoft.com/office/drawing/2010/main" val="0"/>
              </a:ext>
            </a:extLst>
          </a:blip>
          <a:srcRect l="3831" t="15328" r="14405" b="19479"/>
          <a:stretch>
            <a:fillRect/>
          </a:stretch>
        </p:blipFill>
        <p:spPr>
          <a:xfrm>
            <a:off x="3569211" y="8038451"/>
            <a:ext cx="1036320" cy="1036320"/>
          </a:xfrm>
          <a:custGeom>
            <a:avLst/>
            <a:gdLst>
              <a:gd name="connsiteX0" fmla="*/ 518160 w 1036320"/>
              <a:gd name="connsiteY0" fmla="*/ 0 h 1036320"/>
              <a:gd name="connsiteX1" fmla="*/ 1036320 w 1036320"/>
              <a:gd name="connsiteY1" fmla="*/ 518160 h 1036320"/>
              <a:gd name="connsiteX2" fmla="*/ 518160 w 1036320"/>
              <a:gd name="connsiteY2" fmla="*/ 1036320 h 1036320"/>
              <a:gd name="connsiteX3" fmla="*/ 0 w 1036320"/>
              <a:gd name="connsiteY3" fmla="*/ 518160 h 1036320"/>
              <a:gd name="connsiteX4" fmla="*/ 518160 w 1036320"/>
              <a:gd name="connsiteY4" fmla="*/ 0 h 103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0" h="1036320">
                <a:moveTo>
                  <a:pt x="518160" y="0"/>
                </a:moveTo>
                <a:cubicBezTo>
                  <a:pt x="804332" y="0"/>
                  <a:pt x="1036320" y="231988"/>
                  <a:pt x="1036320" y="518160"/>
                </a:cubicBezTo>
                <a:cubicBezTo>
                  <a:pt x="1036320" y="804332"/>
                  <a:pt x="804332" y="1036320"/>
                  <a:pt x="518160" y="1036320"/>
                </a:cubicBezTo>
                <a:cubicBezTo>
                  <a:pt x="231988" y="1036320"/>
                  <a:pt x="0" y="804332"/>
                  <a:pt x="0" y="518160"/>
                </a:cubicBezTo>
                <a:cubicBezTo>
                  <a:pt x="0" y="231988"/>
                  <a:pt x="231988" y="0"/>
                  <a:pt x="518160" y="0"/>
                </a:cubicBezTo>
                <a:close/>
              </a:path>
            </a:pathLst>
          </a:custGeom>
        </p:spPr>
      </p:pic>
      <p:pic>
        <p:nvPicPr>
          <p:cNvPr id="34" name="Image 33">
            <a:extLst>
              <a:ext uri="{FF2B5EF4-FFF2-40B4-BE49-F238E27FC236}">
                <a16:creationId xmlns:a16="http://schemas.microsoft.com/office/drawing/2014/main" id="{B1D2ED01-2B87-A54B-DA7E-5F6298D3648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9" t="26356" r="2369" b="20080"/>
          <a:stretch/>
        </p:blipFill>
        <p:spPr bwMode="auto">
          <a:xfrm>
            <a:off x="5284620" y="8040501"/>
            <a:ext cx="1036320" cy="1036320"/>
          </a:xfrm>
          <a:custGeom>
            <a:avLst/>
            <a:gdLst>
              <a:gd name="connsiteX0" fmla="*/ 518160 w 1036320"/>
              <a:gd name="connsiteY0" fmla="*/ 0 h 1036320"/>
              <a:gd name="connsiteX1" fmla="*/ 1036320 w 1036320"/>
              <a:gd name="connsiteY1" fmla="*/ 518160 h 1036320"/>
              <a:gd name="connsiteX2" fmla="*/ 518160 w 1036320"/>
              <a:gd name="connsiteY2" fmla="*/ 1036320 h 1036320"/>
              <a:gd name="connsiteX3" fmla="*/ 0 w 1036320"/>
              <a:gd name="connsiteY3" fmla="*/ 518160 h 1036320"/>
              <a:gd name="connsiteX4" fmla="*/ 518160 w 1036320"/>
              <a:gd name="connsiteY4" fmla="*/ 0 h 103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0" h="1036320">
                <a:moveTo>
                  <a:pt x="518160" y="0"/>
                </a:moveTo>
                <a:cubicBezTo>
                  <a:pt x="804332" y="0"/>
                  <a:pt x="1036320" y="231988"/>
                  <a:pt x="1036320" y="518160"/>
                </a:cubicBezTo>
                <a:cubicBezTo>
                  <a:pt x="1036320" y="804332"/>
                  <a:pt x="804332" y="1036320"/>
                  <a:pt x="518160" y="1036320"/>
                </a:cubicBezTo>
                <a:cubicBezTo>
                  <a:pt x="231988" y="1036320"/>
                  <a:pt x="0" y="804332"/>
                  <a:pt x="0" y="518160"/>
                </a:cubicBezTo>
                <a:cubicBezTo>
                  <a:pt x="0" y="231988"/>
                  <a:pt x="231988" y="0"/>
                  <a:pt x="518160" y="0"/>
                </a:cubicBezTo>
                <a:close/>
              </a:path>
            </a:pathLst>
          </a:custGeom>
          <a:ln>
            <a:noFill/>
          </a:ln>
          <a:extLst>
            <a:ext uri="{53640926-AAD7-44D8-BBD7-CCE9431645EC}">
              <a14:shadowObscured xmlns:a14="http://schemas.microsoft.com/office/drawing/2010/main"/>
            </a:ext>
          </a:extLst>
        </p:spPr>
      </p:pic>
      <p:sp>
        <p:nvSpPr>
          <p:cNvPr id="35" name="Ellipse 34">
            <a:extLst>
              <a:ext uri="{FF2B5EF4-FFF2-40B4-BE49-F238E27FC236}">
                <a16:creationId xmlns:a16="http://schemas.microsoft.com/office/drawing/2014/main" id="{E22E76C7-6566-6657-651D-9203571BD803}"/>
              </a:ext>
            </a:extLst>
          </p:cNvPr>
          <p:cNvSpPr>
            <a:spLocks noChangeAspect="1"/>
          </p:cNvSpPr>
          <p:nvPr/>
        </p:nvSpPr>
        <p:spPr>
          <a:xfrm>
            <a:off x="1853802" y="8038451"/>
            <a:ext cx="1036320" cy="1036320"/>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fr-FR" b="1" dirty="0">
                <a:solidFill>
                  <a:schemeClr val="tx1"/>
                </a:solidFill>
                <a:latin typeface="Calibri" panose="020F0502020204030204" pitchFamily="34" charset="0"/>
                <a:cs typeface="Calibri" panose="020F0502020204030204" pitchFamily="34" charset="0"/>
              </a:rPr>
              <a:t>MA.B</a:t>
            </a:r>
          </a:p>
        </p:txBody>
      </p:sp>
      <p:pic>
        <p:nvPicPr>
          <p:cNvPr id="37" name="Image 36" descr="Une image contenant Visage humain, homme, capture d’écran, disque compact&#10;&#10;Description générée automatiquement">
            <a:extLst>
              <a:ext uri="{FF2B5EF4-FFF2-40B4-BE49-F238E27FC236}">
                <a16:creationId xmlns:a16="http://schemas.microsoft.com/office/drawing/2014/main" id="{71D61C80-0A62-CC13-9C5C-69EFFA4A8EA3}"/>
              </a:ext>
            </a:extLst>
          </p:cNvPr>
          <p:cNvPicPr>
            <a:picLocks noChangeAspect="1"/>
          </p:cNvPicPr>
          <p:nvPr/>
        </p:nvPicPr>
        <p:blipFill>
          <a:blip r:embed="rId4"/>
          <a:stretch>
            <a:fillRect/>
          </a:stretch>
        </p:blipFill>
        <p:spPr>
          <a:xfrm>
            <a:off x="8298613" y="6574805"/>
            <a:ext cx="4610100" cy="1168400"/>
          </a:xfrm>
          <a:prstGeom prst="rect">
            <a:avLst/>
          </a:prstGeom>
        </p:spPr>
      </p:pic>
    </p:spTree>
    <p:extLst>
      <p:ext uri="{BB962C8B-B14F-4D97-AF65-F5344CB8AC3E}">
        <p14:creationId xmlns:p14="http://schemas.microsoft.com/office/powerpoint/2010/main" val="1432952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F76C2807-9208-0950-EDAA-78C7C10B38A8}"/>
              </a:ext>
            </a:extLst>
          </p:cNvPr>
          <p:cNvSpPr/>
          <p:nvPr/>
        </p:nvSpPr>
        <p:spPr>
          <a:xfrm>
            <a:off x="10491148" y="1447493"/>
            <a:ext cx="2933703" cy="3245612"/>
          </a:xfrm>
          <a:prstGeom prst="round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 coins arrondis 17">
            <a:extLst>
              <a:ext uri="{FF2B5EF4-FFF2-40B4-BE49-F238E27FC236}">
                <a16:creationId xmlns:a16="http://schemas.microsoft.com/office/drawing/2014/main" id="{67FC0EC1-B708-AF2B-9C06-401B2AE3CC58}"/>
              </a:ext>
            </a:extLst>
          </p:cNvPr>
          <p:cNvSpPr/>
          <p:nvPr/>
        </p:nvSpPr>
        <p:spPr>
          <a:xfrm>
            <a:off x="5796417" y="5083792"/>
            <a:ext cx="2933703" cy="3245612"/>
          </a:xfrm>
          <a:prstGeom prst="round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 coins arrondis 1">
            <a:extLst>
              <a:ext uri="{FF2B5EF4-FFF2-40B4-BE49-F238E27FC236}">
                <a16:creationId xmlns:a16="http://schemas.microsoft.com/office/drawing/2014/main" id="{DB84A985-9E31-0012-14DD-19D01986DDDB}"/>
              </a:ext>
            </a:extLst>
          </p:cNvPr>
          <p:cNvSpPr/>
          <p:nvPr/>
        </p:nvSpPr>
        <p:spPr>
          <a:xfrm>
            <a:off x="10491148" y="8151077"/>
            <a:ext cx="2933703" cy="2713329"/>
          </a:xfrm>
          <a:prstGeom prst="round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descr="Une image contenant texte, capture d’écran, Police, nombre&#10;&#10;Description générée automatiquement">
            <a:extLst>
              <a:ext uri="{FF2B5EF4-FFF2-40B4-BE49-F238E27FC236}">
                <a16:creationId xmlns:a16="http://schemas.microsoft.com/office/drawing/2014/main" id="{D56E6477-8D9B-5AF8-9B04-6FDBC2FA6518}"/>
              </a:ext>
            </a:extLst>
          </p:cNvPr>
          <p:cNvPicPr>
            <a:picLocks noChangeAspect="1"/>
          </p:cNvPicPr>
          <p:nvPr/>
        </p:nvPicPr>
        <p:blipFill>
          <a:blip r:embed="rId2"/>
          <a:stretch>
            <a:fillRect/>
          </a:stretch>
        </p:blipFill>
        <p:spPr>
          <a:xfrm>
            <a:off x="6611922" y="5373257"/>
            <a:ext cx="1302689" cy="2666681"/>
          </a:xfrm>
          <a:prstGeom prst="rect">
            <a:avLst/>
          </a:prstGeom>
        </p:spPr>
      </p:pic>
      <p:sp>
        <p:nvSpPr>
          <p:cNvPr id="6" name="Rectangle 5">
            <a:extLst>
              <a:ext uri="{FF2B5EF4-FFF2-40B4-BE49-F238E27FC236}">
                <a16:creationId xmlns:a16="http://schemas.microsoft.com/office/drawing/2014/main" id="{40DB4BEE-9A17-688C-5EE2-0D228C5F9F52}"/>
              </a:ext>
            </a:extLst>
          </p:cNvPr>
          <p:cNvSpPr/>
          <p:nvPr/>
        </p:nvSpPr>
        <p:spPr>
          <a:xfrm>
            <a:off x="11619865" y="8750160"/>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1C99961C-5E27-031F-E6C2-30A32E0438BD}"/>
              </a:ext>
            </a:extLst>
          </p:cNvPr>
          <p:cNvSpPr txBox="1"/>
          <p:nvPr/>
        </p:nvSpPr>
        <p:spPr>
          <a:xfrm rot="18040474">
            <a:off x="11467473" y="9082046"/>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fichier json</a:t>
            </a:r>
          </a:p>
        </p:txBody>
      </p:sp>
      <p:sp>
        <p:nvSpPr>
          <p:cNvPr id="9" name="ZoneTexte 8">
            <a:extLst>
              <a:ext uri="{FF2B5EF4-FFF2-40B4-BE49-F238E27FC236}">
                <a16:creationId xmlns:a16="http://schemas.microsoft.com/office/drawing/2014/main" id="{FF1C0206-125F-7279-B921-59E07CEE8F92}"/>
              </a:ext>
            </a:extLst>
          </p:cNvPr>
          <p:cNvSpPr txBox="1"/>
          <p:nvPr/>
        </p:nvSpPr>
        <p:spPr>
          <a:xfrm>
            <a:off x="11132399" y="9797092"/>
            <a:ext cx="1651206" cy="707886"/>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fichier contenant tout l’historique des produits scannés par l’utilisateur (aucun doublon)</a:t>
            </a:r>
          </a:p>
        </p:txBody>
      </p:sp>
      <p:cxnSp>
        <p:nvCxnSpPr>
          <p:cNvPr id="11" name="Connecteur droit avec flèche 10">
            <a:extLst>
              <a:ext uri="{FF2B5EF4-FFF2-40B4-BE49-F238E27FC236}">
                <a16:creationId xmlns:a16="http://schemas.microsoft.com/office/drawing/2014/main" id="{7FBDAB6D-8B35-DE48-9F2E-B194FCDECA6E}"/>
              </a:ext>
            </a:extLst>
          </p:cNvPr>
          <p:cNvCxnSpPr>
            <a:cxnSpLocks/>
            <a:endCxn id="6" idx="0"/>
          </p:cNvCxnSpPr>
          <p:nvPr/>
        </p:nvCxnSpPr>
        <p:spPr>
          <a:xfrm>
            <a:off x="7914611" y="8039938"/>
            <a:ext cx="4043392" cy="710222"/>
          </a:xfrm>
          <a:prstGeom prst="straightConnector1">
            <a:avLst/>
          </a:prstGeom>
          <a:ln w="12700">
            <a:solidFill>
              <a:schemeClr val="tx1"/>
            </a:solidFill>
            <a:prstDash val="lgDash"/>
            <a:headEnd type="stealth"/>
            <a:tailEnd type="stealth"/>
          </a:ln>
        </p:spPr>
        <p:style>
          <a:lnRef idx="2">
            <a:schemeClr val="accent1"/>
          </a:lnRef>
          <a:fillRef idx="0">
            <a:schemeClr val="accent1"/>
          </a:fillRef>
          <a:effectRef idx="1">
            <a:schemeClr val="accent1"/>
          </a:effectRef>
          <a:fontRef idx="minor">
            <a:schemeClr val="tx1"/>
          </a:fontRef>
        </p:style>
      </p:cxnSp>
      <p:sp>
        <p:nvSpPr>
          <p:cNvPr id="12" name="ZoneTexte 11">
            <a:extLst>
              <a:ext uri="{FF2B5EF4-FFF2-40B4-BE49-F238E27FC236}">
                <a16:creationId xmlns:a16="http://schemas.microsoft.com/office/drawing/2014/main" id="{E9F46B48-3CD0-5BFB-4D3B-5CC0CB916F2F}"/>
              </a:ext>
            </a:extLst>
          </p:cNvPr>
          <p:cNvSpPr txBox="1"/>
          <p:nvPr/>
        </p:nvSpPr>
        <p:spPr>
          <a:xfrm>
            <a:off x="9092067" y="7649251"/>
            <a:ext cx="1651206" cy="553998"/>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Création et suppression du fichier, ajout de contenu et lecture. </a:t>
            </a:r>
          </a:p>
        </p:txBody>
      </p:sp>
      <p:sp>
        <p:nvSpPr>
          <p:cNvPr id="16" name="ZoneTexte 15">
            <a:extLst>
              <a:ext uri="{FF2B5EF4-FFF2-40B4-BE49-F238E27FC236}">
                <a16:creationId xmlns:a16="http://schemas.microsoft.com/office/drawing/2014/main" id="{C4B01238-75C4-E0DB-7A63-C6B242695F26}"/>
              </a:ext>
            </a:extLst>
          </p:cNvPr>
          <p:cNvSpPr txBox="1"/>
          <p:nvPr/>
        </p:nvSpPr>
        <p:spPr>
          <a:xfrm>
            <a:off x="10761597" y="10864406"/>
            <a:ext cx="2392803" cy="430887"/>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Stockage du fichier dans le navigateur de l’utilisateur </a:t>
            </a:r>
          </a:p>
        </p:txBody>
      </p:sp>
      <p:sp>
        <p:nvSpPr>
          <p:cNvPr id="19" name="ZoneTexte 18">
            <a:extLst>
              <a:ext uri="{FF2B5EF4-FFF2-40B4-BE49-F238E27FC236}">
                <a16:creationId xmlns:a16="http://schemas.microsoft.com/office/drawing/2014/main" id="{BBACA62A-7381-52EE-7739-84A1B509BB54}"/>
              </a:ext>
            </a:extLst>
          </p:cNvPr>
          <p:cNvSpPr txBox="1"/>
          <p:nvPr/>
        </p:nvSpPr>
        <p:spPr>
          <a:xfrm>
            <a:off x="6066864" y="8329403"/>
            <a:ext cx="2392803" cy="938719"/>
          </a:xfrm>
          <a:prstGeom prst="rect">
            <a:avLst/>
          </a:prstGeom>
          <a:noFill/>
        </p:spPr>
        <p:txBody>
          <a:bodyPr wrap="square" rtlCol="0">
            <a:spAutoFit/>
          </a:bodyPr>
          <a:lstStyle/>
          <a:p>
            <a:pPr algn="just"/>
            <a:r>
              <a:rPr lang="fr-FR" sz="1100" b="1" dirty="0">
                <a:latin typeface="Calibri" panose="020F0502020204030204" pitchFamily="34" charset="0"/>
                <a:cs typeface="Calibri" panose="020F0502020204030204" pitchFamily="34" charset="0"/>
              </a:rPr>
              <a:t>Hébergement de l’application web sur le compte GitHub: Green_IA_website  (incluant les fichiers json sur les lieux de dépôt et de collecte des déchets)</a:t>
            </a:r>
          </a:p>
        </p:txBody>
      </p:sp>
      <p:sp>
        <p:nvSpPr>
          <p:cNvPr id="23" name="ZoneTexte 22">
            <a:extLst>
              <a:ext uri="{FF2B5EF4-FFF2-40B4-BE49-F238E27FC236}">
                <a16:creationId xmlns:a16="http://schemas.microsoft.com/office/drawing/2014/main" id="{8E2BC76A-9A60-04A4-1A58-A4ED8F27E758}"/>
              </a:ext>
            </a:extLst>
          </p:cNvPr>
          <p:cNvSpPr txBox="1"/>
          <p:nvPr/>
        </p:nvSpPr>
        <p:spPr>
          <a:xfrm>
            <a:off x="10775585" y="4693105"/>
            <a:ext cx="2392803" cy="600164"/>
          </a:xfrm>
          <a:prstGeom prst="rect">
            <a:avLst/>
          </a:prstGeom>
          <a:noFill/>
        </p:spPr>
        <p:txBody>
          <a:bodyPr wrap="square" rtlCol="0">
            <a:spAutoFit/>
          </a:bodyPr>
          <a:lstStyle/>
          <a:p>
            <a:pPr algn="just"/>
            <a:r>
              <a:rPr lang="fr-FR" sz="1100" b="1" dirty="0">
                <a:latin typeface="Calibri" panose="020F0502020204030204" pitchFamily="34" charset="0"/>
                <a:cs typeface="Calibri" panose="020F0502020204030204" pitchFamily="34" charset="0"/>
              </a:rPr>
              <a:t>Hébergement des Dashboard sur le compte GitHub: Green_IA_Dashboards</a:t>
            </a:r>
          </a:p>
        </p:txBody>
      </p:sp>
      <p:pic>
        <p:nvPicPr>
          <p:cNvPr id="25" name="Image 24" descr="Une image contenant Police, texte, diagramme, blanc&#10;&#10;Description générée automatiquement">
            <a:extLst>
              <a:ext uri="{FF2B5EF4-FFF2-40B4-BE49-F238E27FC236}">
                <a16:creationId xmlns:a16="http://schemas.microsoft.com/office/drawing/2014/main" id="{8311C8A0-60D4-BC43-E67E-B8D8686FEA9B}"/>
              </a:ext>
            </a:extLst>
          </p:cNvPr>
          <p:cNvPicPr>
            <a:picLocks noChangeAspect="1"/>
          </p:cNvPicPr>
          <p:nvPr/>
        </p:nvPicPr>
        <p:blipFill rotWithShape="1">
          <a:blip r:embed="rId3"/>
          <a:srcRect l="23702" t="33214" r="23692" b="28251"/>
          <a:stretch/>
        </p:blipFill>
        <p:spPr>
          <a:xfrm>
            <a:off x="11132399" y="1883411"/>
            <a:ext cx="1649375" cy="1208278"/>
          </a:xfrm>
          <a:prstGeom prst="rect">
            <a:avLst/>
          </a:prstGeom>
        </p:spPr>
      </p:pic>
      <p:sp>
        <p:nvSpPr>
          <p:cNvPr id="26" name="ZoneTexte 25">
            <a:extLst>
              <a:ext uri="{FF2B5EF4-FFF2-40B4-BE49-F238E27FC236}">
                <a16:creationId xmlns:a16="http://schemas.microsoft.com/office/drawing/2014/main" id="{C1315720-DC09-4EA9-81C3-25219DCD1C89}"/>
              </a:ext>
            </a:extLst>
          </p:cNvPr>
          <p:cNvSpPr txBox="1"/>
          <p:nvPr/>
        </p:nvSpPr>
        <p:spPr>
          <a:xfrm>
            <a:off x="11130568" y="3152444"/>
            <a:ext cx="1651206" cy="861774"/>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Dashboards déployés à part car lourds et permet de limiter les risques de défaillance totale des outils durant une mise à jour. </a:t>
            </a:r>
          </a:p>
        </p:txBody>
      </p:sp>
      <p:cxnSp>
        <p:nvCxnSpPr>
          <p:cNvPr id="27" name="Connecteur droit avec flèche 26">
            <a:extLst>
              <a:ext uri="{FF2B5EF4-FFF2-40B4-BE49-F238E27FC236}">
                <a16:creationId xmlns:a16="http://schemas.microsoft.com/office/drawing/2014/main" id="{D23C0480-1110-92CC-7E19-26F8DBB9FEFB}"/>
              </a:ext>
            </a:extLst>
          </p:cNvPr>
          <p:cNvCxnSpPr>
            <a:cxnSpLocks/>
            <a:endCxn id="25" idx="1"/>
          </p:cNvCxnSpPr>
          <p:nvPr/>
        </p:nvCxnSpPr>
        <p:spPr>
          <a:xfrm flipV="1">
            <a:off x="7914611" y="2487550"/>
            <a:ext cx="3217788" cy="5537761"/>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30" name="ZoneTexte 29">
            <a:extLst>
              <a:ext uri="{FF2B5EF4-FFF2-40B4-BE49-F238E27FC236}">
                <a16:creationId xmlns:a16="http://schemas.microsoft.com/office/drawing/2014/main" id="{B4B6C2EA-B801-5C21-7ABB-2E40EAB86577}"/>
              </a:ext>
            </a:extLst>
          </p:cNvPr>
          <p:cNvSpPr txBox="1"/>
          <p:nvPr/>
        </p:nvSpPr>
        <p:spPr>
          <a:xfrm>
            <a:off x="8305958" y="4257424"/>
            <a:ext cx="1651206" cy="400110"/>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Import des dashboard dans l’application </a:t>
            </a:r>
          </a:p>
        </p:txBody>
      </p:sp>
      <p:sp>
        <p:nvSpPr>
          <p:cNvPr id="31" name="Disque magnétique 30">
            <a:extLst>
              <a:ext uri="{FF2B5EF4-FFF2-40B4-BE49-F238E27FC236}">
                <a16:creationId xmlns:a16="http://schemas.microsoft.com/office/drawing/2014/main" id="{9A17D0DB-2A28-69FF-6795-AD9B642F4B9C}"/>
              </a:ext>
            </a:extLst>
          </p:cNvPr>
          <p:cNvSpPr/>
          <p:nvPr/>
        </p:nvSpPr>
        <p:spPr>
          <a:xfrm>
            <a:off x="4413263" y="1891161"/>
            <a:ext cx="914400" cy="1202560"/>
          </a:xfrm>
          <a:prstGeom prst="flowChartMagneticDisk">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519CA2A5-D858-3C61-43DE-958B4CC9B379}"/>
              </a:ext>
            </a:extLst>
          </p:cNvPr>
          <p:cNvSpPr txBox="1"/>
          <p:nvPr/>
        </p:nvSpPr>
        <p:spPr>
          <a:xfrm>
            <a:off x="3674061" y="3159951"/>
            <a:ext cx="2392803" cy="600164"/>
          </a:xfrm>
          <a:prstGeom prst="rect">
            <a:avLst/>
          </a:prstGeom>
          <a:noFill/>
        </p:spPr>
        <p:txBody>
          <a:bodyPr wrap="square" rtlCol="0">
            <a:spAutoFit/>
          </a:bodyPr>
          <a:lstStyle/>
          <a:p>
            <a:pPr algn="just"/>
            <a:r>
              <a:rPr lang="fr-FR" sz="1100" b="1" dirty="0">
                <a:latin typeface="Calibri" panose="020F0502020204030204" pitchFamily="34" charset="0"/>
                <a:cs typeface="Calibri" panose="020F0502020204030204" pitchFamily="34" charset="0"/>
              </a:rPr>
              <a:t>Hébergement des csv prétraités, des modèles, des logs et du pipeline automatique sur le serveur personnel </a:t>
            </a:r>
          </a:p>
        </p:txBody>
      </p:sp>
      <p:cxnSp>
        <p:nvCxnSpPr>
          <p:cNvPr id="33" name="Connecteur droit avec flèche 32">
            <a:extLst>
              <a:ext uri="{FF2B5EF4-FFF2-40B4-BE49-F238E27FC236}">
                <a16:creationId xmlns:a16="http://schemas.microsoft.com/office/drawing/2014/main" id="{C83B2F29-7163-31F2-F067-95342094AECF}"/>
              </a:ext>
            </a:extLst>
          </p:cNvPr>
          <p:cNvCxnSpPr>
            <a:cxnSpLocks/>
            <a:stCxn id="25" idx="1"/>
            <a:endCxn id="31" idx="4"/>
          </p:cNvCxnSpPr>
          <p:nvPr/>
        </p:nvCxnSpPr>
        <p:spPr>
          <a:xfrm flipH="1">
            <a:off x="5327663" y="2487550"/>
            <a:ext cx="5804736" cy="4891"/>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cxnSp>
        <p:nvCxnSpPr>
          <p:cNvPr id="37" name="Connecteur droit avec flèche 36">
            <a:extLst>
              <a:ext uri="{FF2B5EF4-FFF2-40B4-BE49-F238E27FC236}">
                <a16:creationId xmlns:a16="http://schemas.microsoft.com/office/drawing/2014/main" id="{6960D09F-6409-BB00-9C5A-B382C04114F3}"/>
              </a:ext>
            </a:extLst>
          </p:cNvPr>
          <p:cNvCxnSpPr>
            <a:cxnSpLocks/>
            <a:stCxn id="5" idx="0"/>
          </p:cNvCxnSpPr>
          <p:nvPr/>
        </p:nvCxnSpPr>
        <p:spPr>
          <a:xfrm flipH="1" flipV="1">
            <a:off x="6094571" y="2505308"/>
            <a:ext cx="1168696" cy="2867949"/>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42" name="ZoneTexte 41">
            <a:extLst>
              <a:ext uri="{FF2B5EF4-FFF2-40B4-BE49-F238E27FC236}">
                <a16:creationId xmlns:a16="http://schemas.microsoft.com/office/drawing/2014/main" id="{2CF0E4B0-7FFA-745E-ED66-DD476B771E3F}"/>
              </a:ext>
            </a:extLst>
          </p:cNvPr>
          <p:cNvSpPr txBox="1"/>
          <p:nvPr/>
        </p:nvSpPr>
        <p:spPr>
          <a:xfrm>
            <a:off x="7051479" y="2261366"/>
            <a:ext cx="2286384" cy="246221"/>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nourri les dashboards d’informations</a:t>
            </a:r>
          </a:p>
        </p:txBody>
      </p:sp>
      <p:sp>
        <p:nvSpPr>
          <p:cNvPr id="45" name="ZoneTexte 44">
            <a:extLst>
              <a:ext uri="{FF2B5EF4-FFF2-40B4-BE49-F238E27FC236}">
                <a16:creationId xmlns:a16="http://schemas.microsoft.com/office/drawing/2014/main" id="{3E7DCBE2-40CC-92AF-A529-B00B86657551}"/>
              </a:ext>
            </a:extLst>
          </p:cNvPr>
          <p:cNvSpPr txBox="1"/>
          <p:nvPr/>
        </p:nvSpPr>
        <p:spPr>
          <a:xfrm>
            <a:off x="6572647" y="3242239"/>
            <a:ext cx="2226194" cy="553998"/>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devrait pouvoir nourrir l’application par requête des articles scannés et de </a:t>
            </a:r>
            <a:r>
              <a:rPr lang="fr-FR" sz="1000" noProof="1">
                <a:latin typeface="Calibri" panose="020F0502020204030204" pitchFamily="34" charset="0"/>
                <a:cs typeface="Calibri" panose="020F0502020204030204" pitchFamily="34" charset="0"/>
              </a:rPr>
              <a:t>l’écoscore</a:t>
            </a:r>
            <a:r>
              <a:rPr lang="fr-FR" sz="1000" dirty="0">
                <a:latin typeface="Calibri" panose="020F0502020204030204" pitchFamily="34" charset="0"/>
                <a:cs typeface="Calibri" panose="020F0502020204030204" pitchFamily="34" charset="0"/>
              </a:rPr>
              <a:t> véritable ou prédit.  </a:t>
            </a:r>
          </a:p>
        </p:txBody>
      </p:sp>
    </p:spTree>
    <p:extLst>
      <p:ext uri="{BB962C8B-B14F-4D97-AF65-F5344CB8AC3E}">
        <p14:creationId xmlns:p14="http://schemas.microsoft.com/office/powerpoint/2010/main" val="226260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avec flèche 4">
            <a:extLst>
              <a:ext uri="{FF2B5EF4-FFF2-40B4-BE49-F238E27FC236}">
                <a16:creationId xmlns:a16="http://schemas.microsoft.com/office/drawing/2014/main" id="{53C8BF31-B500-CD52-E2FA-0F3D96F65F11}"/>
              </a:ext>
            </a:extLst>
          </p:cNvPr>
          <p:cNvCxnSpPr>
            <a:cxnSpLocks/>
            <a:endCxn id="118" idx="6"/>
          </p:cNvCxnSpPr>
          <p:nvPr/>
        </p:nvCxnSpPr>
        <p:spPr>
          <a:xfrm flipH="1" flipV="1">
            <a:off x="9166614" y="10395554"/>
            <a:ext cx="2971150" cy="1269907"/>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cxnSp>
        <p:nvCxnSpPr>
          <p:cNvPr id="2" name="Connecteur droit avec flèche 1">
            <a:extLst>
              <a:ext uri="{FF2B5EF4-FFF2-40B4-BE49-F238E27FC236}">
                <a16:creationId xmlns:a16="http://schemas.microsoft.com/office/drawing/2014/main" id="{AB330C66-E9B5-793C-BBB5-CD5C09440667}"/>
              </a:ext>
            </a:extLst>
          </p:cNvPr>
          <p:cNvCxnSpPr>
            <a:cxnSpLocks/>
          </p:cNvCxnSpPr>
          <p:nvPr/>
        </p:nvCxnSpPr>
        <p:spPr>
          <a:xfrm flipV="1">
            <a:off x="12142730" y="10285739"/>
            <a:ext cx="2276425" cy="1379722"/>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cxnSp>
        <p:nvCxnSpPr>
          <p:cNvPr id="129" name="Connecteur droit avec flèche 128">
            <a:extLst>
              <a:ext uri="{FF2B5EF4-FFF2-40B4-BE49-F238E27FC236}">
                <a16:creationId xmlns:a16="http://schemas.microsoft.com/office/drawing/2014/main" id="{E176AEA7-A64A-8D6B-4BF8-6488A9FEA843}"/>
              </a:ext>
            </a:extLst>
          </p:cNvPr>
          <p:cNvCxnSpPr>
            <a:cxnSpLocks/>
          </p:cNvCxnSpPr>
          <p:nvPr/>
        </p:nvCxnSpPr>
        <p:spPr>
          <a:xfrm>
            <a:off x="13315749" y="9948299"/>
            <a:ext cx="1140704" cy="350838"/>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cxnSp>
        <p:nvCxnSpPr>
          <p:cNvPr id="110" name="Connecteur droit avec flèche 109">
            <a:extLst>
              <a:ext uri="{FF2B5EF4-FFF2-40B4-BE49-F238E27FC236}">
                <a16:creationId xmlns:a16="http://schemas.microsoft.com/office/drawing/2014/main" id="{BAFC4FB4-5DD5-8846-068A-DB693B86C73D}"/>
              </a:ext>
            </a:extLst>
          </p:cNvPr>
          <p:cNvCxnSpPr>
            <a:cxnSpLocks/>
          </p:cNvCxnSpPr>
          <p:nvPr/>
        </p:nvCxnSpPr>
        <p:spPr>
          <a:xfrm flipH="1">
            <a:off x="9031027" y="9529272"/>
            <a:ext cx="2211885" cy="910420"/>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sp>
        <p:nvSpPr>
          <p:cNvPr id="28" name="Rectangle : coins arrondis 27">
            <a:extLst>
              <a:ext uri="{FF2B5EF4-FFF2-40B4-BE49-F238E27FC236}">
                <a16:creationId xmlns:a16="http://schemas.microsoft.com/office/drawing/2014/main" id="{D07D0899-5A58-8C56-05DB-FF05FEA01E5A}"/>
              </a:ext>
            </a:extLst>
          </p:cNvPr>
          <p:cNvSpPr/>
          <p:nvPr/>
        </p:nvSpPr>
        <p:spPr>
          <a:xfrm>
            <a:off x="5052414" y="872698"/>
            <a:ext cx="2297008" cy="1478393"/>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Graphique 6" descr="Ordinateur avec un remplissage uni">
            <a:extLst>
              <a:ext uri="{FF2B5EF4-FFF2-40B4-BE49-F238E27FC236}">
                <a16:creationId xmlns:a16="http://schemas.microsoft.com/office/drawing/2014/main" id="{FE5E1B9F-B90D-9042-58DA-D643068316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4561" y="1808030"/>
            <a:ext cx="855366" cy="855366"/>
          </a:xfrm>
          <a:prstGeom prst="rect">
            <a:avLst/>
          </a:prstGeom>
        </p:spPr>
      </p:pic>
      <p:cxnSp>
        <p:nvCxnSpPr>
          <p:cNvPr id="13" name="Connecteur droit avec flèche 12">
            <a:extLst>
              <a:ext uri="{FF2B5EF4-FFF2-40B4-BE49-F238E27FC236}">
                <a16:creationId xmlns:a16="http://schemas.microsoft.com/office/drawing/2014/main" id="{D3A6E002-DD6E-120D-3978-EF8BD1C03454}"/>
              </a:ext>
            </a:extLst>
          </p:cNvPr>
          <p:cNvCxnSpPr/>
          <p:nvPr/>
        </p:nvCxnSpPr>
        <p:spPr>
          <a:xfrm>
            <a:off x="4191972" y="4087609"/>
            <a:ext cx="11328400" cy="0"/>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C521BA06-3F62-46F2-7E88-3FC729B00DCB}"/>
              </a:ext>
            </a:extLst>
          </p:cNvPr>
          <p:cNvSpPr/>
          <p:nvPr/>
        </p:nvSpPr>
        <p:spPr>
          <a:xfrm>
            <a:off x="5419757" y="1179697"/>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1C3D38FE-9878-A357-F309-944AA7106C87}"/>
              </a:ext>
            </a:extLst>
          </p:cNvPr>
          <p:cNvSpPr txBox="1"/>
          <p:nvPr/>
        </p:nvSpPr>
        <p:spPr>
          <a:xfrm rot="18040474">
            <a:off x="5267365" y="1511583"/>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fichier json</a:t>
            </a:r>
          </a:p>
        </p:txBody>
      </p:sp>
      <p:cxnSp>
        <p:nvCxnSpPr>
          <p:cNvPr id="17" name="Connecteur droit avec flèche 16">
            <a:extLst>
              <a:ext uri="{FF2B5EF4-FFF2-40B4-BE49-F238E27FC236}">
                <a16:creationId xmlns:a16="http://schemas.microsoft.com/office/drawing/2014/main" id="{26AC3410-1C9B-4DDE-2B98-8B19A2775139}"/>
              </a:ext>
            </a:extLst>
          </p:cNvPr>
          <p:cNvCxnSpPr>
            <a:cxnSpLocks/>
            <a:stCxn id="28" idx="1"/>
            <a:endCxn id="7" idx="3"/>
          </p:cNvCxnSpPr>
          <p:nvPr/>
        </p:nvCxnSpPr>
        <p:spPr>
          <a:xfrm flipH="1">
            <a:off x="4379927" y="1611895"/>
            <a:ext cx="672487" cy="623818"/>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20" name="ZoneTexte 19">
            <a:extLst>
              <a:ext uri="{FF2B5EF4-FFF2-40B4-BE49-F238E27FC236}">
                <a16:creationId xmlns:a16="http://schemas.microsoft.com/office/drawing/2014/main" id="{B282FD7B-6235-D8B1-4992-D445DCEFA0C6}"/>
              </a:ext>
            </a:extLst>
          </p:cNvPr>
          <p:cNvSpPr txBox="1"/>
          <p:nvPr/>
        </p:nvSpPr>
        <p:spPr>
          <a:xfrm>
            <a:off x="2990773" y="872698"/>
            <a:ext cx="1826967" cy="1015663"/>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L’utilisateur de puis un ordinateur doit modifier le fichier de configuration json, puis exécuter le script bash qui se chargera de lancer le pipeline. </a:t>
            </a:r>
          </a:p>
        </p:txBody>
      </p:sp>
      <p:sp>
        <p:nvSpPr>
          <p:cNvPr id="21" name="Rectangle 20">
            <a:extLst>
              <a:ext uri="{FF2B5EF4-FFF2-40B4-BE49-F238E27FC236}">
                <a16:creationId xmlns:a16="http://schemas.microsoft.com/office/drawing/2014/main" id="{EE2B1583-EEC1-79CF-660A-BEAE8CF6C95C}"/>
              </a:ext>
            </a:extLst>
          </p:cNvPr>
          <p:cNvSpPr/>
          <p:nvPr/>
        </p:nvSpPr>
        <p:spPr>
          <a:xfrm>
            <a:off x="6340338" y="1179697"/>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C7287C16-8155-4411-E295-A88260A53CC5}"/>
              </a:ext>
            </a:extLst>
          </p:cNvPr>
          <p:cNvSpPr txBox="1"/>
          <p:nvPr/>
        </p:nvSpPr>
        <p:spPr>
          <a:xfrm rot="18040474">
            <a:off x="6187946" y="1511583"/>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script bash</a:t>
            </a:r>
          </a:p>
        </p:txBody>
      </p:sp>
      <p:sp>
        <p:nvSpPr>
          <p:cNvPr id="35" name="Rectangle 34">
            <a:extLst>
              <a:ext uri="{FF2B5EF4-FFF2-40B4-BE49-F238E27FC236}">
                <a16:creationId xmlns:a16="http://schemas.microsoft.com/office/drawing/2014/main" id="{9DDDB4A5-2B70-FD4B-5BC2-A6D95D31D299}"/>
              </a:ext>
            </a:extLst>
          </p:cNvPr>
          <p:cNvSpPr/>
          <p:nvPr/>
        </p:nvSpPr>
        <p:spPr>
          <a:xfrm>
            <a:off x="5985408" y="5195706"/>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D051937C-9576-5ABF-BE91-F56715FF282B}"/>
              </a:ext>
            </a:extLst>
          </p:cNvPr>
          <p:cNvSpPr txBox="1"/>
          <p:nvPr/>
        </p:nvSpPr>
        <p:spPr>
          <a:xfrm rot="18040474">
            <a:off x="5833016" y="5527592"/>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python</a:t>
            </a:r>
          </a:p>
        </p:txBody>
      </p:sp>
      <p:cxnSp>
        <p:nvCxnSpPr>
          <p:cNvPr id="38" name="Connecteur droit avec flèche 37">
            <a:extLst>
              <a:ext uri="{FF2B5EF4-FFF2-40B4-BE49-F238E27FC236}">
                <a16:creationId xmlns:a16="http://schemas.microsoft.com/office/drawing/2014/main" id="{90266638-664B-CEB1-BEE7-07CD62936C7B}"/>
              </a:ext>
            </a:extLst>
          </p:cNvPr>
          <p:cNvCxnSpPr>
            <a:cxnSpLocks/>
            <a:endCxn id="21" idx="2"/>
          </p:cNvCxnSpPr>
          <p:nvPr/>
        </p:nvCxnSpPr>
        <p:spPr>
          <a:xfrm flipV="1">
            <a:off x="5027386" y="2151247"/>
            <a:ext cx="1651090" cy="1844554"/>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43" name="Ellipse 42">
            <a:extLst>
              <a:ext uri="{FF2B5EF4-FFF2-40B4-BE49-F238E27FC236}">
                <a16:creationId xmlns:a16="http://schemas.microsoft.com/office/drawing/2014/main" id="{5D5AF206-ABEB-1FEB-8F7C-02BFC8E46BF9}"/>
              </a:ext>
            </a:extLst>
          </p:cNvPr>
          <p:cNvSpPr>
            <a:spLocks noChangeAspect="1"/>
          </p:cNvSpPr>
          <p:nvPr/>
        </p:nvSpPr>
        <p:spPr>
          <a:xfrm>
            <a:off x="4965477" y="4005280"/>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6" name="Connecteur droit avec flèche 45">
            <a:extLst>
              <a:ext uri="{FF2B5EF4-FFF2-40B4-BE49-F238E27FC236}">
                <a16:creationId xmlns:a16="http://schemas.microsoft.com/office/drawing/2014/main" id="{E86400DE-E67A-3D0F-52C0-0293E34F1B80}"/>
              </a:ext>
            </a:extLst>
          </p:cNvPr>
          <p:cNvCxnSpPr>
            <a:cxnSpLocks/>
            <a:stCxn id="35" idx="0"/>
          </p:cNvCxnSpPr>
          <p:nvPr/>
        </p:nvCxnSpPr>
        <p:spPr>
          <a:xfrm flipH="1" flipV="1">
            <a:off x="5802086" y="4118089"/>
            <a:ext cx="521460" cy="1077617"/>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49" name="Ellipse 48">
            <a:extLst>
              <a:ext uri="{FF2B5EF4-FFF2-40B4-BE49-F238E27FC236}">
                <a16:creationId xmlns:a16="http://schemas.microsoft.com/office/drawing/2014/main" id="{1521A7AD-E046-0AF8-B326-EDCDB59ABA4F}"/>
              </a:ext>
            </a:extLst>
          </p:cNvPr>
          <p:cNvSpPr>
            <a:spLocks noChangeAspect="1"/>
          </p:cNvSpPr>
          <p:nvPr/>
        </p:nvSpPr>
        <p:spPr>
          <a:xfrm>
            <a:off x="5717764" y="4005280"/>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a:extLst>
              <a:ext uri="{FF2B5EF4-FFF2-40B4-BE49-F238E27FC236}">
                <a16:creationId xmlns:a16="http://schemas.microsoft.com/office/drawing/2014/main" id="{B73E198D-A1B7-7113-0D09-0C32628510AF}"/>
              </a:ext>
            </a:extLst>
          </p:cNvPr>
          <p:cNvSpPr txBox="1"/>
          <p:nvPr/>
        </p:nvSpPr>
        <p:spPr>
          <a:xfrm>
            <a:off x="6706151" y="5150599"/>
            <a:ext cx="2587601" cy="861774"/>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Ce script python télécharge en ligne le jeu de données Open Food Facts (contenant près de 3.3 millions d’articles), puis le transforme en une multitude de fichiers csv, contenant chacun 10 000 articles . </a:t>
            </a:r>
          </a:p>
        </p:txBody>
      </p:sp>
      <p:sp>
        <p:nvSpPr>
          <p:cNvPr id="51" name="ZoneTexte 50">
            <a:extLst>
              <a:ext uri="{FF2B5EF4-FFF2-40B4-BE49-F238E27FC236}">
                <a16:creationId xmlns:a16="http://schemas.microsoft.com/office/drawing/2014/main" id="{5A89C59A-5EF7-C441-19C1-DE84BCE24DE6}"/>
              </a:ext>
            </a:extLst>
          </p:cNvPr>
          <p:cNvSpPr txBox="1"/>
          <p:nvPr/>
        </p:nvSpPr>
        <p:spPr>
          <a:xfrm>
            <a:off x="5127143" y="6171111"/>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00_CollectData.py</a:t>
            </a:r>
          </a:p>
        </p:txBody>
      </p:sp>
      <p:sp>
        <p:nvSpPr>
          <p:cNvPr id="52" name="ZoneTexte 51">
            <a:extLst>
              <a:ext uri="{FF2B5EF4-FFF2-40B4-BE49-F238E27FC236}">
                <a16:creationId xmlns:a16="http://schemas.microsoft.com/office/drawing/2014/main" id="{778D3535-F029-97C3-D988-4F632FA0CFD2}"/>
              </a:ext>
            </a:extLst>
          </p:cNvPr>
          <p:cNvSpPr txBox="1"/>
          <p:nvPr/>
        </p:nvSpPr>
        <p:spPr>
          <a:xfrm>
            <a:off x="6167510" y="918361"/>
            <a:ext cx="936036"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main.sh</a:t>
            </a:r>
          </a:p>
        </p:txBody>
      </p:sp>
      <p:sp>
        <p:nvSpPr>
          <p:cNvPr id="53" name="ZoneTexte 52">
            <a:extLst>
              <a:ext uri="{FF2B5EF4-FFF2-40B4-BE49-F238E27FC236}">
                <a16:creationId xmlns:a16="http://schemas.microsoft.com/office/drawing/2014/main" id="{E92A3793-784D-FAB7-DB34-BF23B9621B8F}"/>
              </a:ext>
            </a:extLst>
          </p:cNvPr>
          <p:cNvSpPr txBox="1"/>
          <p:nvPr/>
        </p:nvSpPr>
        <p:spPr>
          <a:xfrm>
            <a:off x="5289876" y="923058"/>
            <a:ext cx="936036"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config.json</a:t>
            </a:r>
          </a:p>
        </p:txBody>
      </p:sp>
      <p:sp>
        <p:nvSpPr>
          <p:cNvPr id="61" name="Rectangle 60">
            <a:extLst>
              <a:ext uri="{FF2B5EF4-FFF2-40B4-BE49-F238E27FC236}">
                <a16:creationId xmlns:a16="http://schemas.microsoft.com/office/drawing/2014/main" id="{07F9C3C5-0D41-78A7-0778-A1226A5D2D39}"/>
              </a:ext>
            </a:extLst>
          </p:cNvPr>
          <p:cNvSpPr/>
          <p:nvPr/>
        </p:nvSpPr>
        <p:spPr>
          <a:xfrm>
            <a:off x="7628698" y="1805602"/>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C037301F-5394-2444-B9F4-FBCD436C9876}"/>
              </a:ext>
            </a:extLst>
          </p:cNvPr>
          <p:cNvSpPr txBox="1"/>
          <p:nvPr/>
        </p:nvSpPr>
        <p:spPr>
          <a:xfrm rot="18040474">
            <a:off x="7476306" y="2137488"/>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python</a:t>
            </a:r>
          </a:p>
        </p:txBody>
      </p:sp>
      <p:cxnSp>
        <p:nvCxnSpPr>
          <p:cNvPr id="63" name="Connecteur droit avec flèche 62">
            <a:extLst>
              <a:ext uri="{FF2B5EF4-FFF2-40B4-BE49-F238E27FC236}">
                <a16:creationId xmlns:a16="http://schemas.microsoft.com/office/drawing/2014/main" id="{244200F7-23CE-64E2-5999-6E6B187CF157}"/>
              </a:ext>
            </a:extLst>
          </p:cNvPr>
          <p:cNvCxnSpPr>
            <a:cxnSpLocks/>
            <a:stCxn id="66" idx="2"/>
          </p:cNvCxnSpPr>
          <p:nvPr/>
        </p:nvCxnSpPr>
        <p:spPr>
          <a:xfrm flipH="1">
            <a:off x="7706105" y="3042617"/>
            <a:ext cx="260730" cy="1044992"/>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64" name="Ellipse 63">
            <a:extLst>
              <a:ext uri="{FF2B5EF4-FFF2-40B4-BE49-F238E27FC236}">
                <a16:creationId xmlns:a16="http://schemas.microsoft.com/office/drawing/2014/main" id="{43868A1E-6C36-34DA-7153-274CFED9D643}"/>
              </a:ext>
            </a:extLst>
          </p:cNvPr>
          <p:cNvSpPr>
            <a:spLocks noChangeAspect="1"/>
          </p:cNvSpPr>
          <p:nvPr/>
        </p:nvSpPr>
        <p:spPr>
          <a:xfrm>
            <a:off x="7628698" y="4002468"/>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ZoneTexte 64">
            <a:extLst>
              <a:ext uri="{FF2B5EF4-FFF2-40B4-BE49-F238E27FC236}">
                <a16:creationId xmlns:a16="http://schemas.microsoft.com/office/drawing/2014/main" id="{F654A6B6-01ED-4A9C-BDDF-7B32CAAD410B}"/>
              </a:ext>
            </a:extLst>
          </p:cNvPr>
          <p:cNvSpPr txBox="1"/>
          <p:nvPr/>
        </p:nvSpPr>
        <p:spPr>
          <a:xfrm>
            <a:off x="8349441" y="1760495"/>
            <a:ext cx="2587601" cy="553998"/>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Ce script python parcourt chacun des fichiers csv pour les transformer en données exploitables pour le modèle d’IA. </a:t>
            </a:r>
          </a:p>
        </p:txBody>
      </p:sp>
      <p:sp>
        <p:nvSpPr>
          <p:cNvPr id="66" name="ZoneTexte 65">
            <a:extLst>
              <a:ext uri="{FF2B5EF4-FFF2-40B4-BE49-F238E27FC236}">
                <a16:creationId xmlns:a16="http://schemas.microsoft.com/office/drawing/2014/main" id="{61F579C7-6E8D-23B2-F2D5-8AF8D425BD05}"/>
              </a:ext>
            </a:extLst>
          </p:cNvPr>
          <p:cNvSpPr txBox="1"/>
          <p:nvPr/>
        </p:nvSpPr>
        <p:spPr>
          <a:xfrm>
            <a:off x="6770433" y="2781007"/>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01_Preprocessing.py</a:t>
            </a:r>
          </a:p>
        </p:txBody>
      </p:sp>
      <p:sp>
        <p:nvSpPr>
          <p:cNvPr id="69" name="Rectangle 68">
            <a:extLst>
              <a:ext uri="{FF2B5EF4-FFF2-40B4-BE49-F238E27FC236}">
                <a16:creationId xmlns:a16="http://schemas.microsoft.com/office/drawing/2014/main" id="{69A85DCA-DC3E-5205-3421-E2997026E30A}"/>
              </a:ext>
            </a:extLst>
          </p:cNvPr>
          <p:cNvSpPr/>
          <p:nvPr/>
        </p:nvSpPr>
        <p:spPr>
          <a:xfrm>
            <a:off x="10297792" y="5195706"/>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9">
            <a:extLst>
              <a:ext uri="{FF2B5EF4-FFF2-40B4-BE49-F238E27FC236}">
                <a16:creationId xmlns:a16="http://schemas.microsoft.com/office/drawing/2014/main" id="{81821B1F-DBEE-D339-ACB3-27CD6C18697F}"/>
              </a:ext>
            </a:extLst>
          </p:cNvPr>
          <p:cNvSpPr txBox="1"/>
          <p:nvPr/>
        </p:nvSpPr>
        <p:spPr>
          <a:xfrm rot="18040474">
            <a:off x="10145400" y="5527592"/>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python</a:t>
            </a:r>
          </a:p>
        </p:txBody>
      </p:sp>
      <p:cxnSp>
        <p:nvCxnSpPr>
          <p:cNvPr id="71" name="Connecteur droit avec flèche 70">
            <a:extLst>
              <a:ext uri="{FF2B5EF4-FFF2-40B4-BE49-F238E27FC236}">
                <a16:creationId xmlns:a16="http://schemas.microsoft.com/office/drawing/2014/main" id="{9C063F24-3E90-799A-8930-7EF241E11F60}"/>
              </a:ext>
            </a:extLst>
          </p:cNvPr>
          <p:cNvCxnSpPr>
            <a:cxnSpLocks/>
            <a:stCxn id="69" idx="0"/>
          </p:cNvCxnSpPr>
          <p:nvPr/>
        </p:nvCxnSpPr>
        <p:spPr>
          <a:xfrm flipH="1" flipV="1">
            <a:off x="10114470" y="4118089"/>
            <a:ext cx="521460" cy="1077617"/>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72" name="Ellipse 71">
            <a:extLst>
              <a:ext uri="{FF2B5EF4-FFF2-40B4-BE49-F238E27FC236}">
                <a16:creationId xmlns:a16="http://schemas.microsoft.com/office/drawing/2014/main" id="{194BB6F6-EDAC-DD84-8CC3-7E1A9B97832D}"/>
              </a:ext>
            </a:extLst>
          </p:cNvPr>
          <p:cNvSpPr>
            <a:spLocks noChangeAspect="1"/>
          </p:cNvSpPr>
          <p:nvPr/>
        </p:nvSpPr>
        <p:spPr>
          <a:xfrm>
            <a:off x="10030148" y="4005280"/>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ZoneTexte 72">
            <a:extLst>
              <a:ext uri="{FF2B5EF4-FFF2-40B4-BE49-F238E27FC236}">
                <a16:creationId xmlns:a16="http://schemas.microsoft.com/office/drawing/2014/main" id="{17A33143-779F-72F3-08E0-CEFD2ADCBF83}"/>
              </a:ext>
            </a:extLst>
          </p:cNvPr>
          <p:cNvSpPr txBox="1"/>
          <p:nvPr/>
        </p:nvSpPr>
        <p:spPr>
          <a:xfrm>
            <a:off x="11018535" y="5150599"/>
            <a:ext cx="2587601" cy="400110"/>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Ce script python contient le modèle à entrainer. </a:t>
            </a:r>
          </a:p>
        </p:txBody>
      </p:sp>
      <p:sp>
        <p:nvSpPr>
          <p:cNvPr id="74" name="ZoneTexte 73">
            <a:extLst>
              <a:ext uri="{FF2B5EF4-FFF2-40B4-BE49-F238E27FC236}">
                <a16:creationId xmlns:a16="http://schemas.microsoft.com/office/drawing/2014/main" id="{4814A1C0-B2D4-A452-C9CD-0583D5F4A252}"/>
              </a:ext>
            </a:extLst>
          </p:cNvPr>
          <p:cNvSpPr txBox="1"/>
          <p:nvPr/>
        </p:nvSpPr>
        <p:spPr>
          <a:xfrm>
            <a:off x="9439527" y="6171111"/>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02_PredEcoScore.py</a:t>
            </a:r>
          </a:p>
        </p:txBody>
      </p:sp>
      <p:sp>
        <p:nvSpPr>
          <p:cNvPr id="80" name="Rectangle 79">
            <a:extLst>
              <a:ext uri="{FF2B5EF4-FFF2-40B4-BE49-F238E27FC236}">
                <a16:creationId xmlns:a16="http://schemas.microsoft.com/office/drawing/2014/main" id="{170EA9A2-18D2-EC3D-6C96-7A47B485596D}"/>
              </a:ext>
            </a:extLst>
          </p:cNvPr>
          <p:cNvSpPr/>
          <p:nvPr/>
        </p:nvSpPr>
        <p:spPr>
          <a:xfrm>
            <a:off x="12792583" y="1801376"/>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ZoneTexte 80">
            <a:extLst>
              <a:ext uri="{FF2B5EF4-FFF2-40B4-BE49-F238E27FC236}">
                <a16:creationId xmlns:a16="http://schemas.microsoft.com/office/drawing/2014/main" id="{0541DE6A-8064-B6CC-88F8-D7258226C0FD}"/>
              </a:ext>
            </a:extLst>
          </p:cNvPr>
          <p:cNvSpPr txBox="1"/>
          <p:nvPr/>
        </p:nvSpPr>
        <p:spPr>
          <a:xfrm rot="18040474">
            <a:off x="12640191" y="2133262"/>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python</a:t>
            </a:r>
          </a:p>
        </p:txBody>
      </p:sp>
      <p:cxnSp>
        <p:nvCxnSpPr>
          <p:cNvPr id="82" name="Connecteur droit avec flèche 81">
            <a:extLst>
              <a:ext uri="{FF2B5EF4-FFF2-40B4-BE49-F238E27FC236}">
                <a16:creationId xmlns:a16="http://schemas.microsoft.com/office/drawing/2014/main" id="{60BF8FE5-7EF9-6CD5-B964-D005EA3783C0}"/>
              </a:ext>
            </a:extLst>
          </p:cNvPr>
          <p:cNvCxnSpPr>
            <a:cxnSpLocks/>
            <a:stCxn id="85" idx="2"/>
          </p:cNvCxnSpPr>
          <p:nvPr/>
        </p:nvCxnSpPr>
        <p:spPr>
          <a:xfrm flipH="1">
            <a:off x="12869990" y="3038391"/>
            <a:ext cx="260730" cy="1044992"/>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83" name="Ellipse 82">
            <a:extLst>
              <a:ext uri="{FF2B5EF4-FFF2-40B4-BE49-F238E27FC236}">
                <a16:creationId xmlns:a16="http://schemas.microsoft.com/office/drawing/2014/main" id="{9D863E60-A8B3-2752-47DE-F1CF9D70D986}"/>
              </a:ext>
            </a:extLst>
          </p:cNvPr>
          <p:cNvSpPr>
            <a:spLocks noChangeAspect="1"/>
          </p:cNvSpPr>
          <p:nvPr/>
        </p:nvSpPr>
        <p:spPr>
          <a:xfrm>
            <a:off x="12792583" y="3998242"/>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ZoneTexte 83">
            <a:extLst>
              <a:ext uri="{FF2B5EF4-FFF2-40B4-BE49-F238E27FC236}">
                <a16:creationId xmlns:a16="http://schemas.microsoft.com/office/drawing/2014/main" id="{562B69B6-A78F-4571-6F6A-FBE9FA13A6C7}"/>
              </a:ext>
            </a:extLst>
          </p:cNvPr>
          <p:cNvSpPr txBox="1"/>
          <p:nvPr/>
        </p:nvSpPr>
        <p:spPr>
          <a:xfrm>
            <a:off x="13513326" y="1756269"/>
            <a:ext cx="2587601" cy="861774"/>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Ce script python permet de visualiser les performances du modèle actuel et de les comparer aux itérations précédentes. Des statistiques ainsi que des graphiques sur les données sont disponibles. </a:t>
            </a:r>
          </a:p>
        </p:txBody>
      </p:sp>
      <p:sp>
        <p:nvSpPr>
          <p:cNvPr id="85" name="ZoneTexte 84">
            <a:extLst>
              <a:ext uri="{FF2B5EF4-FFF2-40B4-BE49-F238E27FC236}">
                <a16:creationId xmlns:a16="http://schemas.microsoft.com/office/drawing/2014/main" id="{0FE711D7-13C5-FFF7-7571-AE7E962D65E6}"/>
              </a:ext>
            </a:extLst>
          </p:cNvPr>
          <p:cNvSpPr txBox="1"/>
          <p:nvPr/>
        </p:nvSpPr>
        <p:spPr>
          <a:xfrm>
            <a:off x="11934318" y="2776781"/>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03_Analysis.py</a:t>
            </a:r>
          </a:p>
        </p:txBody>
      </p:sp>
      <p:cxnSp>
        <p:nvCxnSpPr>
          <p:cNvPr id="86" name="Connecteur droit avec flèche 85">
            <a:extLst>
              <a:ext uri="{FF2B5EF4-FFF2-40B4-BE49-F238E27FC236}">
                <a16:creationId xmlns:a16="http://schemas.microsoft.com/office/drawing/2014/main" id="{9B15AC46-4807-78B4-D76E-67FD85715789}"/>
              </a:ext>
            </a:extLst>
          </p:cNvPr>
          <p:cNvCxnSpPr>
            <a:cxnSpLocks/>
          </p:cNvCxnSpPr>
          <p:nvPr/>
        </p:nvCxnSpPr>
        <p:spPr>
          <a:xfrm flipH="1">
            <a:off x="12748114" y="4118089"/>
            <a:ext cx="2772258" cy="3588618"/>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cxnSp>
        <p:nvCxnSpPr>
          <p:cNvPr id="90" name="Connecteur droit avec flèche 89">
            <a:extLst>
              <a:ext uri="{FF2B5EF4-FFF2-40B4-BE49-F238E27FC236}">
                <a16:creationId xmlns:a16="http://schemas.microsoft.com/office/drawing/2014/main" id="{178F8CB3-21EA-5B74-F1C9-F68EF7A6E927}"/>
              </a:ext>
            </a:extLst>
          </p:cNvPr>
          <p:cNvCxnSpPr>
            <a:cxnSpLocks/>
          </p:cNvCxnSpPr>
          <p:nvPr/>
        </p:nvCxnSpPr>
        <p:spPr>
          <a:xfrm>
            <a:off x="12748114" y="7701838"/>
            <a:ext cx="765212" cy="2126511"/>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cxnSp>
        <p:nvCxnSpPr>
          <p:cNvPr id="96" name="Connecteur droit avec flèche 95">
            <a:extLst>
              <a:ext uri="{FF2B5EF4-FFF2-40B4-BE49-F238E27FC236}">
                <a16:creationId xmlns:a16="http://schemas.microsoft.com/office/drawing/2014/main" id="{3B5FBFD3-3C33-EF52-DAFA-2D2F6B526950}"/>
              </a:ext>
            </a:extLst>
          </p:cNvPr>
          <p:cNvCxnSpPr>
            <a:cxnSpLocks/>
          </p:cNvCxnSpPr>
          <p:nvPr/>
        </p:nvCxnSpPr>
        <p:spPr>
          <a:xfrm rot="3480000">
            <a:off x="11658878" y="7520594"/>
            <a:ext cx="765212" cy="2126511"/>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sp>
        <p:nvSpPr>
          <p:cNvPr id="98" name="Rectangle 97">
            <a:extLst>
              <a:ext uri="{FF2B5EF4-FFF2-40B4-BE49-F238E27FC236}">
                <a16:creationId xmlns:a16="http://schemas.microsoft.com/office/drawing/2014/main" id="{5732EF3C-4766-0F91-EA60-E31869F164A4}"/>
              </a:ext>
            </a:extLst>
          </p:cNvPr>
          <p:cNvSpPr/>
          <p:nvPr/>
        </p:nvSpPr>
        <p:spPr>
          <a:xfrm>
            <a:off x="14456672" y="6756124"/>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ZoneTexte 98">
            <a:extLst>
              <a:ext uri="{FF2B5EF4-FFF2-40B4-BE49-F238E27FC236}">
                <a16:creationId xmlns:a16="http://schemas.microsoft.com/office/drawing/2014/main" id="{A58E59FD-28E9-BE0A-4EF4-5B0C975D91A7}"/>
              </a:ext>
            </a:extLst>
          </p:cNvPr>
          <p:cNvSpPr txBox="1"/>
          <p:nvPr/>
        </p:nvSpPr>
        <p:spPr>
          <a:xfrm rot="18040474">
            <a:off x="14304280" y="7088010"/>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csv final</a:t>
            </a:r>
          </a:p>
        </p:txBody>
      </p:sp>
      <p:cxnSp>
        <p:nvCxnSpPr>
          <p:cNvPr id="100" name="Connecteur droit avec flèche 99">
            <a:extLst>
              <a:ext uri="{FF2B5EF4-FFF2-40B4-BE49-F238E27FC236}">
                <a16:creationId xmlns:a16="http://schemas.microsoft.com/office/drawing/2014/main" id="{374D6354-C2E9-EF9A-F6EF-D3AF048B5F1E}"/>
              </a:ext>
            </a:extLst>
          </p:cNvPr>
          <p:cNvCxnSpPr>
            <a:cxnSpLocks/>
            <a:stCxn id="98" idx="0"/>
          </p:cNvCxnSpPr>
          <p:nvPr/>
        </p:nvCxnSpPr>
        <p:spPr>
          <a:xfrm flipH="1" flipV="1">
            <a:off x="14273350" y="5678507"/>
            <a:ext cx="521460" cy="1077617"/>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101" name="Ellipse 100">
            <a:extLst>
              <a:ext uri="{FF2B5EF4-FFF2-40B4-BE49-F238E27FC236}">
                <a16:creationId xmlns:a16="http://schemas.microsoft.com/office/drawing/2014/main" id="{9A4C2785-1CAA-C01D-84EF-D0DD8A30B963}"/>
              </a:ext>
            </a:extLst>
          </p:cNvPr>
          <p:cNvSpPr>
            <a:spLocks noChangeAspect="1"/>
          </p:cNvSpPr>
          <p:nvPr/>
        </p:nvSpPr>
        <p:spPr>
          <a:xfrm>
            <a:off x="14200681" y="5632148"/>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ZoneTexte 101">
            <a:extLst>
              <a:ext uri="{FF2B5EF4-FFF2-40B4-BE49-F238E27FC236}">
                <a16:creationId xmlns:a16="http://schemas.microsoft.com/office/drawing/2014/main" id="{E644628B-FC77-BC40-B6E2-322DC1D536F0}"/>
              </a:ext>
            </a:extLst>
          </p:cNvPr>
          <p:cNvSpPr txBox="1"/>
          <p:nvPr/>
        </p:nvSpPr>
        <p:spPr>
          <a:xfrm>
            <a:off x="15177415" y="6711017"/>
            <a:ext cx="2587601" cy="553998"/>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Ce fichier au format csv, contient tous les articles d’Open Food Facts pré traités. Il ne contient encore aucune prédiction. </a:t>
            </a:r>
          </a:p>
        </p:txBody>
      </p:sp>
      <p:sp>
        <p:nvSpPr>
          <p:cNvPr id="103" name="ZoneTexte 102">
            <a:extLst>
              <a:ext uri="{FF2B5EF4-FFF2-40B4-BE49-F238E27FC236}">
                <a16:creationId xmlns:a16="http://schemas.microsoft.com/office/drawing/2014/main" id="{1F10BD1B-A4BB-839B-2EE4-364B772C274F}"/>
              </a:ext>
            </a:extLst>
          </p:cNvPr>
          <p:cNvSpPr txBox="1"/>
          <p:nvPr/>
        </p:nvSpPr>
        <p:spPr>
          <a:xfrm>
            <a:off x="13598407" y="7731529"/>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00_openfoodfacts_04.csv</a:t>
            </a:r>
          </a:p>
        </p:txBody>
      </p:sp>
      <p:sp>
        <p:nvSpPr>
          <p:cNvPr id="105" name="Cube 104">
            <a:extLst>
              <a:ext uri="{FF2B5EF4-FFF2-40B4-BE49-F238E27FC236}">
                <a16:creationId xmlns:a16="http://schemas.microsoft.com/office/drawing/2014/main" id="{EB9FC4CF-757A-5862-8302-3B631E7CDDB9}"/>
              </a:ext>
            </a:extLst>
          </p:cNvPr>
          <p:cNvSpPr>
            <a:spLocks noChangeAspect="1"/>
          </p:cNvSpPr>
          <p:nvPr/>
        </p:nvSpPr>
        <p:spPr>
          <a:xfrm>
            <a:off x="10974067" y="9146356"/>
            <a:ext cx="650804" cy="650804"/>
          </a:xfrm>
          <a:prstGeom prst="cub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Cube 105">
            <a:extLst>
              <a:ext uri="{FF2B5EF4-FFF2-40B4-BE49-F238E27FC236}">
                <a16:creationId xmlns:a16="http://schemas.microsoft.com/office/drawing/2014/main" id="{A0B792A6-90A2-3B80-857F-121E38D0D24F}"/>
              </a:ext>
            </a:extLst>
          </p:cNvPr>
          <p:cNvSpPr>
            <a:spLocks noChangeAspect="1"/>
          </p:cNvSpPr>
          <p:nvPr/>
        </p:nvSpPr>
        <p:spPr>
          <a:xfrm>
            <a:off x="13020307" y="9526537"/>
            <a:ext cx="650804" cy="650804"/>
          </a:xfrm>
          <a:prstGeom prst="cub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107">
            <a:extLst>
              <a:ext uri="{FF2B5EF4-FFF2-40B4-BE49-F238E27FC236}">
                <a16:creationId xmlns:a16="http://schemas.microsoft.com/office/drawing/2014/main" id="{95063142-33FE-A11B-EAF3-BF68A70CF708}"/>
              </a:ext>
            </a:extLst>
          </p:cNvPr>
          <p:cNvSpPr txBox="1"/>
          <p:nvPr/>
        </p:nvSpPr>
        <p:spPr>
          <a:xfrm>
            <a:off x="12051908" y="10186842"/>
            <a:ext cx="2587601" cy="246221"/>
          </a:xfrm>
          <a:prstGeom prst="rect">
            <a:avLst/>
          </a:prstGeom>
          <a:noFill/>
        </p:spPr>
        <p:txBody>
          <a:bodyPr wrap="square" rtlCol="0">
            <a:spAutoFit/>
          </a:bodyPr>
          <a:lstStyle/>
          <a:p>
            <a:pPr algn="ctr"/>
            <a:r>
              <a:rPr lang="fr-FR" sz="1000" dirty="0">
                <a:latin typeface="Calibri" panose="020F0502020204030204" pitchFamily="34" charset="0"/>
                <a:cs typeface="Calibri" panose="020F0502020204030204" pitchFamily="34" charset="0"/>
              </a:rPr>
              <a:t>nouveau modèle </a:t>
            </a:r>
          </a:p>
        </p:txBody>
      </p:sp>
      <p:sp>
        <p:nvSpPr>
          <p:cNvPr id="109" name="ZoneTexte 108">
            <a:extLst>
              <a:ext uri="{FF2B5EF4-FFF2-40B4-BE49-F238E27FC236}">
                <a16:creationId xmlns:a16="http://schemas.microsoft.com/office/drawing/2014/main" id="{E56F5B31-3135-689E-EB29-F39903B61877}"/>
              </a:ext>
            </a:extLst>
          </p:cNvPr>
          <p:cNvSpPr txBox="1"/>
          <p:nvPr/>
        </p:nvSpPr>
        <p:spPr>
          <a:xfrm>
            <a:off x="10002728" y="9807298"/>
            <a:ext cx="2587601" cy="246221"/>
          </a:xfrm>
          <a:prstGeom prst="rect">
            <a:avLst/>
          </a:prstGeom>
          <a:noFill/>
        </p:spPr>
        <p:txBody>
          <a:bodyPr wrap="square" rtlCol="0">
            <a:spAutoFit/>
          </a:bodyPr>
          <a:lstStyle/>
          <a:p>
            <a:pPr algn="ctr"/>
            <a:r>
              <a:rPr lang="fr-FR" sz="1000" dirty="0">
                <a:latin typeface="Calibri" panose="020F0502020204030204" pitchFamily="34" charset="0"/>
                <a:cs typeface="Calibri" panose="020F0502020204030204" pitchFamily="34" charset="0"/>
              </a:rPr>
              <a:t>ancien modèle </a:t>
            </a:r>
          </a:p>
        </p:txBody>
      </p:sp>
      <p:sp>
        <p:nvSpPr>
          <p:cNvPr id="115" name="Rectangle 114">
            <a:extLst>
              <a:ext uri="{FF2B5EF4-FFF2-40B4-BE49-F238E27FC236}">
                <a16:creationId xmlns:a16="http://schemas.microsoft.com/office/drawing/2014/main" id="{5CBB156D-4956-E181-A881-F9C798E72419}"/>
              </a:ext>
            </a:extLst>
          </p:cNvPr>
          <p:cNvSpPr/>
          <p:nvPr/>
        </p:nvSpPr>
        <p:spPr>
          <a:xfrm>
            <a:off x="6892044" y="9208461"/>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ZoneTexte 115">
            <a:extLst>
              <a:ext uri="{FF2B5EF4-FFF2-40B4-BE49-F238E27FC236}">
                <a16:creationId xmlns:a16="http://schemas.microsoft.com/office/drawing/2014/main" id="{A05C9C6F-BC39-9FFD-203F-C2405E3CC146}"/>
              </a:ext>
            </a:extLst>
          </p:cNvPr>
          <p:cNvSpPr txBox="1"/>
          <p:nvPr/>
        </p:nvSpPr>
        <p:spPr>
          <a:xfrm rot="18040474">
            <a:off x="6739652" y="9540347"/>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csv final</a:t>
            </a:r>
          </a:p>
        </p:txBody>
      </p:sp>
      <p:cxnSp>
        <p:nvCxnSpPr>
          <p:cNvPr id="117" name="Connecteur droit avec flèche 116">
            <a:extLst>
              <a:ext uri="{FF2B5EF4-FFF2-40B4-BE49-F238E27FC236}">
                <a16:creationId xmlns:a16="http://schemas.microsoft.com/office/drawing/2014/main" id="{DE5C5A3B-B515-B4C5-1C58-F0E746927981}"/>
              </a:ext>
            </a:extLst>
          </p:cNvPr>
          <p:cNvCxnSpPr>
            <a:cxnSpLocks/>
            <a:endCxn id="118" idx="2"/>
          </p:cNvCxnSpPr>
          <p:nvPr/>
        </p:nvCxnSpPr>
        <p:spPr>
          <a:xfrm>
            <a:off x="7605345" y="10055607"/>
            <a:ext cx="1387131" cy="339947"/>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118" name="Ellipse 117">
            <a:extLst>
              <a:ext uri="{FF2B5EF4-FFF2-40B4-BE49-F238E27FC236}">
                <a16:creationId xmlns:a16="http://schemas.microsoft.com/office/drawing/2014/main" id="{C64DFC2C-40FA-EB9C-B109-95ABFDD93A18}"/>
              </a:ext>
            </a:extLst>
          </p:cNvPr>
          <p:cNvSpPr>
            <a:spLocks noChangeAspect="1"/>
          </p:cNvSpPr>
          <p:nvPr/>
        </p:nvSpPr>
        <p:spPr>
          <a:xfrm>
            <a:off x="8992476" y="10308485"/>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ZoneTexte 118">
            <a:extLst>
              <a:ext uri="{FF2B5EF4-FFF2-40B4-BE49-F238E27FC236}">
                <a16:creationId xmlns:a16="http://schemas.microsoft.com/office/drawing/2014/main" id="{2BEBEED8-4F75-BF0B-1886-1F8D34417697}"/>
              </a:ext>
            </a:extLst>
          </p:cNvPr>
          <p:cNvSpPr txBox="1"/>
          <p:nvPr/>
        </p:nvSpPr>
        <p:spPr>
          <a:xfrm>
            <a:off x="7612787" y="9163354"/>
            <a:ext cx="2587601" cy="400110"/>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Prédiction de l’éco score effectuées par le meilleur modèle déjà entrainé. </a:t>
            </a:r>
          </a:p>
        </p:txBody>
      </p:sp>
      <p:sp>
        <p:nvSpPr>
          <p:cNvPr id="120" name="ZoneTexte 119">
            <a:extLst>
              <a:ext uri="{FF2B5EF4-FFF2-40B4-BE49-F238E27FC236}">
                <a16:creationId xmlns:a16="http://schemas.microsoft.com/office/drawing/2014/main" id="{7914D933-1044-7B9F-D198-094307C5B4BA}"/>
              </a:ext>
            </a:extLst>
          </p:cNvPr>
          <p:cNvSpPr txBox="1"/>
          <p:nvPr/>
        </p:nvSpPr>
        <p:spPr>
          <a:xfrm>
            <a:off x="6033779" y="10183866"/>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00_openfoodfacts_05.csv</a:t>
            </a:r>
          </a:p>
        </p:txBody>
      </p:sp>
      <p:sp>
        <p:nvSpPr>
          <p:cNvPr id="130" name="Rectangle 129">
            <a:extLst>
              <a:ext uri="{FF2B5EF4-FFF2-40B4-BE49-F238E27FC236}">
                <a16:creationId xmlns:a16="http://schemas.microsoft.com/office/drawing/2014/main" id="{86F898D0-2CAB-1902-8C6E-E6416F33C428}"/>
              </a:ext>
            </a:extLst>
          </p:cNvPr>
          <p:cNvSpPr/>
          <p:nvPr/>
        </p:nvSpPr>
        <p:spPr>
          <a:xfrm>
            <a:off x="14153389" y="10765940"/>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ZoneTexte 130">
            <a:extLst>
              <a:ext uri="{FF2B5EF4-FFF2-40B4-BE49-F238E27FC236}">
                <a16:creationId xmlns:a16="http://schemas.microsoft.com/office/drawing/2014/main" id="{8BD16573-8D23-4BC9-A2CC-D728F5FAFB3E}"/>
              </a:ext>
            </a:extLst>
          </p:cNvPr>
          <p:cNvSpPr txBox="1"/>
          <p:nvPr/>
        </p:nvSpPr>
        <p:spPr>
          <a:xfrm rot="18040474">
            <a:off x="14000997" y="11097826"/>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csv final</a:t>
            </a:r>
          </a:p>
        </p:txBody>
      </p:sp>
      <p:cxnSp>
        <p:nvCxnSpPr>
          <p:cNvPr id="132" name="Connecteur droit avec flèche 131">
            <a:extLst>
              <a:ext uri="{FF2B5EF4-FFF2-40B4-BE49-F238E27FC236}">
                <a16:creationId xmlns:a16="http://schemas.microsoft.com/office/drawing/2014/main" id="{ADAAC46B-47B6-F2F6-AA69-FCDB719B6759}"/>
              </a:ext>
            </a:extLst>
          </p:cNvPr>
          <p:cNvCxnSpPr>
            <a:cxnSpLocks/>
            <a:stCxn id="130" idx="0"/>
            <a:endCxn id="133" idx="4"/>
          </p:cNvCxnSpPr>
          <p:nvPr/>
        </p:nvCxnSpPr>
        <p:spPr>
          <a:xfrm flipV="1">
            <a:off x="14491527" y="10406523"/>
            <a:ext cx="5868" cy="359417"/>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133" name="Ellipse 132">
            <a:extLst>
              <a:ext uri="{FF2B5EF4-FFF2-40B4-BE49-F238E27FC236}">
                <a16:creationId xmlns:a16="http://schemas.microsoft.com/office/drawing/2014/main" id="{85619CD1-424D-DACB-BBAB-4968BBC903E7}"/>
              </a:ext>
            </a:extLst>
          </p:cNvPr>
          <p:cNvSpPr>
            <a:spLocks noChangeAspect="1"/>
          </p:cNvSpPr>
          <p:nvPr/>
        </p:nvSpPr>
        <p:spPr>
          <a:xfrm>
            <a:off x="14410326" y="10232385"/>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ZoneTexte 133">
            <a:extLst>
              <a:ext uri="{FF2B5EF4-FFF2-40B4-BE49-F238E27FC236}">
                <a16:creationId xmlns:a16="http://schemas.microsoft.com/office/drawing/2014/main" id="{BD3E2C7F-E6FF-4E4B-1D30-B234C65D38CE}"/>
              </a:ext>
            </a:extLst>
          </p:cNvPr>
          <p:cNvSpPr txBox="1"/>
          <p:nvPr/>
        </p:nvSpPr>
        <p:spPr>
          <a:xfrm>
            <a:off x="14874132" y="10720833"/>
            <a:ext cx="2587601" cy="400110"/>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Prédiction de l’éco score par un  modèle nouvellement entrainé.</a:t>
            </a:r>
          </a:p>
        </p:txBody>
      </p:sp>
      <p:sp>
        <p:nvSpPr>
          <p:cNvPr id="135" name="ZoneTexte 134">
            <a:extLst>
              <a:ext uri="{FF2B5EF4-FFF2-40B4-BE49-F238E27FC236}">
                <a16:creationId xmlns:a16="http://schemas.microsoft.com/office/drawing/2014/main" id="{74DE6E11-66D8-2A5E-D3F8-46A5325DECB6}"/>
              </a:ext>
            </a:extLst>
          </p:cNvPr>
          <p:cNvSpPr txBox="1"/>
          <p:nvPr/>
        </p:nvSpPr>
        <p:spPr>
          <a:xfrm>
            <a:off x="13295124" y="11741345"/>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00_openfoodfacts_05.csv</a:t>
            </a:r>
          </a:p>
        </p:txBody>
      </p:sp>
      <p:sp>
        <p:nvSpPr>
          <p:cNvPr id="9" name="Rectangle 8">
            <a:extLst>
              <a:ext uri="{FF2B5EF4-FFF2-40B4-BE49-F238E27FC236}">
                <a16:creationId xmlns:a16="http://schemas.microsoft.com/office/drawing/2014/main" id="{5F5C6ADD-9928-EB29-4C3C-1D3D276BEA8B}"/>
              </a:ext>
            </a:extLst>
          </p:cNvPr>
          <p:cNvSpPr/>
          <p:nvPr/>
        </p:nvSpPr>
        <p:spPr>
          <a:xfrm>
            <a:off x="10904775" y="12726865"/>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E50CB8BA-1131-6241-5CAD-CF9B3E879FE7}"/>
              </a:ext>
            </a:extLst>
          </p:cNvPr>
          <p:cNvSpPr txBox="1"/>
          <p:nvPr/>
        </p:nvSpPr>
        <p:spPr>
          <a:xfrm rot="18040474">
            <a:off x="10752383" y="13058751"/>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csv final</a:t>
            </a:r>
          </a:p>
        </p:txBody>
      </p:sp>
      <p:cxnSp>
        <p:nvCxnSpPr>
          <p:cNvPr id="11" name="Connecteur droit avec flèche 10">
            <a:extLst>
              <a:ext uri="{FF2B5EF4-FFF2-40B4-BE49-F238E27FC236}">
                <a16:creationId xmlns:a16="http://schemas.microsoft.com/office/drawing/2014/main" id="{F3A139F5-1589-FD11-88F1-33FB53C0AD33}"/>
              </a:ext>
            </a:extLst>
          </p:cNvPr>
          <p:cNvCxnSpPr>
            <a:cxnSpLocks/>
            <a:stCxn id="9" idx="0"/>
          </p:cNvCxnSpPr>
          <p:nvPr/>
        </p:nvCxnSpPr>
        <p:spPr>
          <a:xfrm flipV="1">
            <a:off x="11242913" y="11695940"/>
            <a:ext cx="894851" cy="1030925"/>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16" name="ZoneTexte 15">
            <a:extLst>
              <a:ext uri="{FF2B5EF4-FFF2-40B4-BE49-F238E27FC236}">
                <a16:creationId xmlns:a16="http://schemas.microsoft.com/office/drawing/2014/main" id="{E38DA873-2A1B-F356-4507-20EBCB8FACE4}"/>
              </a:ext>
            </a:extLst>
          </p:cNvPr>
          <p:cNvSpPr txBox="1"/>
          <p:nvPr/>
        </p:nvSpPr>
        <p:spPr>
          <a:xfrm>
            <a:off x="11625518" y="12681758"/>
            <a:ext cx="2587601" cy="553998"/>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Les performances des modèles seront comparées, et le meilleur modèle ainsi que le meilleur csv seront mis en production. </a:t>
            </a:r>
          </a:p>
        </p:txBody>
      </p:sp>
      <p:sp>
        <p:nvSpPr>
          <p:cNvPr id="18" name="ZoneTexte 17">
            <a:extLst>
              <a:ext uri="{FF2B5EF4-FFF2-40B4-BE49-F238E27FC236}">
                <a16:creationId xmlns:a16="http://schemas.microsoft.com/office/drawing/2014/main" id="{823FCD38-58E6-3A74-E08D-3363747ED290}"/>
              </a:ext>
            </a:extLst>
          </p:cNvPr>
          <p:cNvSpPr txBox="1"/>
          <p:nvPr/>
        </p:nvSpPr>
        <p:spPr>
          <a:xfrm>
            <a:off x="10046510" y="13702270"/>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04_Validation.py</a:t>
            </a:r>
          </a:p>
        </p:txBody>
      </p:sp>
    </p:spTree>
    <p:extLst>
      <p:ext uri="{BB962C8B-B14F-4D97-AF65-F5344CB8AC3E}">
        <p14:creationId xmlns:p14="http://schemas.microsoft.com/office/powerpoint/2010/main" val="229515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432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84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59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83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301955"/>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13809</TotalTime>
  <Words>450</Words>
  <Application>Microsoft Macintosh PowerPoint</Application>
  <PresentationFormat>Personnalisé</PresentationFormat>
  <Paragraphs>63</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Aptos</vt:lpstr>
      <vt:lpstr>Aptos Display</vt:lpstr>
      <vt:lpstr>Arial</vt:lpstr>
      <vt:lpstr>Calibri</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CHARLEMAGNE Clément</dc:creator>
  <cp:lastModifiedBy>CHARLEMAGNE Clément</cp:lastModifiedBy>
  <cp:revision>37</cp:revision>
  <dcterms:created xsi:type="dcterms:W3CDTF">2024-07-11T06:36:43Z</dcterms:created>
  <dcterms:modified xsi:type="dcterms:W3CDTF">2024-07-20T20:55:39Z</dcterms:modified>
</cp:coreProperties>
</file>