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Cousin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usine-bold.fntdata"/><Relationship Id="rId11" Type="http://schemas.openxmlformats.org/officeDocument/2006/relationships/slide" Target="slides/slide5.xml"/><Relationship Id="rId22" Type="http://schemas.openxmlformats.org/officeDocument/2006/relationships/font" Target="fonts/Cousine-boldItalic.fntdata"/><Relationship Id="rId10" Type="http://schemas.openxmlformats.org/officeDocument/2006/relationships/slide" Target="slides/slide4.xml"/><Relationship Id="rId21" Type="http://schemas.openxmlformats.org/officeDocument/2006/relationships/font" Target="fonts/Cousine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Cousine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f75e3898b_0_3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f75e3898b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f80b68f33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7f80b68f33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7f80b68f7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7f80b68f7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f50e000b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7f50e000b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f50e000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f50e000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are a doctor, a patient comes in, after some tests you form a diagnosis. Now you want to prescribe them some medicine. You’ve always prescribed medicine A to patients with this disease, so you plan to do the same to this patient. However, unbeknownst to you, the patient has a rare condition, which will make them react very badly to this medicine. Maybe you have never had patients with this condition before, maybe you are new, maybe a new ingredient has been added to the drug.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prescribe the drug, the patient will be put in serious risk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f80b68f33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7f80b68f33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f50e000bb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f50e000b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Quoting the opening slides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 3:	Limited supply of doctors in poor and rural areas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f50e000bb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f50e000b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f50e000bb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f50e000b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a diagram!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Component: Whisper API + Google OCR Language Support (optional include)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f80b68f3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f80b68f3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f80b68f3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7f80b68f3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f50e000bb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7f50e000b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Med-PaLM2 (for better LLM that specializes in medical knowledge, &gt;80% on MD exam)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RLHF (reinforcement learning with human feedback): improve the model from doctor feedbacks through reinforcement learning, much like how ChatGPT is improved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Outro: Those are real people with hope, dream, love ones. Let’s try a world that you want your people live in.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58" name="Google Shape;58;p14"/>
          <p:cNvSpPr/>
          <p:nvPr/>
        </p:nvSpPr>
        <p:spPr>
          <a:xfrm rot="5400000">
            <a:off x="4527177" y="744699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59" name="Google Shape;59;p14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14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61" name="Google Shape;61;p14"/>
          <p:cNvSpPr/>
          <p:nvPr/>
        </p:nvSpPr>
        <p:spPr>
          <a:xfrm rot="-5400000">
            <a:off x="4525702" y="-1293868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 lim="8000"/>
            <a:headEnd len="med" w="med" type="none"/>
            <a:tailEnd len="med" w="med" type="none"/>
          </a:ln>
        </p:spPr>
      </p:sp>
      <p:sp>
        <p:nvSpPr>
          <p:cNvPr id="62" name="Google Shape;62;p14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 rot="5400000">
            <a:off x="4527177" y="-550510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65" name="Google Shape;65;p15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15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67" name="Google Shape;67;p15"/>
          <p:cNvSpPr/>
          <p:nvPr/>
        </p:nvSpPr>
        <p:spPr>
          <a:xfrm rot="-5400000">
            <a:off x="4525702" y="-2134011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 lim="8000"/>
            <a:headEnd len="med" w="med" type="none"/>
            <a:tailEnd len="med" w="med" type="none"/>
          </a:ln>
        </p:spPr>
      </p:sp>
      <p:sp>
        <p:nvSpPr>
          <p:cNvPr id="68" name="Google Shape;68;p15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413600" y="2466600"/>
            <a:ext cx="63168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▪"/>
              <a:defRPr b="1"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b="1" sz="2400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b="1" sz="2400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 sz="2400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b="1" sz="2400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b="1" sz="2400"/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 sz="2400"/>
            </a:lvl9pPr>
          </a:lstStyle>
          <a:p/>
        </p:txBody>
      </p:sp>
      <p:grpSp>
        <p:nvGrpSpPr>
          <p:cNvPr id="74" name="Google Shape;74;p16"/>
          <p:cNvGrpSpPr/>
          <p:nvPr/>
        </p:nvGrpSpPr>
        <p:grpSpPr>
          <a:xfrm>
            <a:off x="3954441" y="1078293"/>
            <a:ext cx="1212106" cy="1158543"/>
            <a:chOff x="3754950" y="1132925"/>
            <a:chExt cx="1580939" cy="1544725"/>
          </a:xfrm>
        </p:grpSpPr>
        <p:sp>
          <p:nvSpPr>
            <p:cNvPr id="75" name="Google Shape;75;p16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triangl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" name="Google Shape;77;p16"/>
            <p:cNvCxnSpPr>
              <a:endCxn id="75" idx="1"/>
            </p:cNvCxnSpPr>
            <p:nvPr/>
          </p:nvCxnSpPr>
          <p:spPr>
            <a:xfrm>
              <a:off x="3890221" y="1267893"/>
              <a:ext cx="211800" cy="212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6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  <p:sp>
          <p:nvSpPr>
            <p:cNvPr id="79" name="Google Shape;79;p16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 cap="flat" cmpd="sng" w="1905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80" name="Google Shape;80;p16"/>
            <p:cNvCxnSpPr>
              <a:stCxn id="75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16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</p:grp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457200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3223964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6" name="Google Shape;96;p19"/>
          <p:cNvSpPr txBox="1"/>
          <p:nvPr>
            <p:ph idx="3" type="body"/>
          </p:nvPr>
        </p:nvSpPr>
        <p:spPr>
          <a:xfrm>
            <a:off x="5990727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google.com/url?sa=i&amp;url=https%3A%2F%2Fhealth.clevelandclinic.org%2Fwhy-you-need-an-annual-physical-and-what-to-expect%2F&amp;psig=AOvVaw1WpQjBDf5T10-XXSAY-FwM&amp;ust=1694997171072000&amp;source=images&amp;cd=vfe&amp;opi=89978449&amp;ved=0CBEQjhxqFwoTCIDsnNWysIEDFQAAAAAdAAAAABAD" TargetMode="External"/><Relationship Id="rId4" Type="http://schemas.openxmlformats.org/officeDocument/2006/relationships/hyperlink" Target="https://docs.google.com/presentation/d/113zp8asfJnokNKdZ9xP__vJKT31fFfck8SPFyfMmgDU/edit#slide=id.g27e91a21c22_0_188" TargetMode="External"/><Relationship Id="rId5" Type="http://schemas.openxmlformats.org/officeDocument/2006/relationships/hyperlink" Target="https://www.amcp.org/about/managed-care-pharmacy-101/concepts-managed-care-pharmacy/medication-errors#:~:text=The%20three%20most%20common%20dispensing,identify%20drug%20interactions%20or%20contraindication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3_PT-AZBnVsT-z5U6LqOWHZs0arRpgEk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idx="4294967295" type="subTitle"/>
          </p:nvPr>
        </p:nvSpPr>
        <p:spPr>
          <a:xfrm>
            <a:off x="143500" y="470750"/>
            <a:ext cx="8375100" cy="1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Prescription Evaluation with GPT4 and </a:t>
            </a:r>
            <a:r>
              <a:rPr b="1" lang="en" sz="3600"/>
              <a:t>openFDA</a:t>
            </a:r>
            <a:endParaRPr sz="3600"/>
          </a:p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525430" y="2043638"/>
            <a:ext cx="1611256" cy="161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3"/>
          <p:cNvSpPr txBox="1"/>
          <p:nvPr/>
        </p:nvSpPr>
        <p:spPr>
          <a:xfrm>
            <a:off x="1115200" y="3932375"/>
            <a:ext cx="64317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Charlie Sun, Minh Tran</a:t>
            </a:r>
            <a:endParaRPr sz="16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idx="12" type="sldNum"/>
          </p:nvPr>
        </p:nvSpPr>
        <p:spPr>
          <a:xfrm>
            <a:off x="6354343" y="3497413"/>
            <a:ext cx="411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0" name="Google Shape;190;p32"/>
          <p:cNvCxnSpPr/>
          <p:nvPr/>
        </p:nvCxnSpPr>
        <p:spPr>
          <a:xfrm>
            <a:off x="-239697" y="3020072"/>
            <a:ext cx="2207700" cy="0"/>
          </a:xfrm>
          <a:prstGeom prst="straightConnector1">
            <a:avLst/>
          </a:prstGeom>
          <a:noFill/>
          <a:ln cap="flat" cmpd="sng" w="57150">
            <a:solidFill>
              <a:srgbClr val="26226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1" name="Google Shape;191;p32"/>
          <p:cNvCxnSpPr/>
          <p:nvPr/>
        </p:nvCxnSpPr>
        <p:spPr>
          <a:xfrm flipH="1" rot="10800000">
            <a:off x="1961751" y="2761173"/>
            <a:ext cx="1186800" cy="258900"/>
          </a:xfrm>
          <a:prstGeom prst="straightConnector1">
            <a:avLst/>
          </a:prstGeom>
          <a:noFill/>
          <a:ln cap="flat" cmpd="sng" w="57150">
            <a:solidFill>
              <a:srgbClr val="26226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32"/>
          <p:cNvCxnSpPr/>
          <p:nvPr/>
        </p:nvCxnSpPr>
        <p:spPr>
          <a:xfrm>
            <a:off x="3148715" y="2761389"/>
            <a:ext cx="2003700" cy="0"/>
          </a:xfrm>
          <a:prstGeom prst="straightConnector1">
            <a:avLst/>
          </a:prstGeom>
          <a:noFill/>
          <a:ln cap="flat" cmpd="sng" w="57150">
            <a:solidFill>
              <a:srgbClr val="26226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3" name="Google Shape;193;p32"/>
          <p:cNvCxnSpPr/>
          <p:nvPr/>
        </p:nvCxnSpPr>
        <p:spPr>
          <a:xfrm flipH="1" rot="10800000">
            <a:off x="5129989" y="2062089"/>
            <a:ext cx="4088100" cy="699300"/>
          </a:xfrm>
          <a:prstGeom prst="straightConnector1">
            <a:avLst/>
          </a:prstGeom>
          <a:noFill/>
          <a:ln cap="flat" cmpd="sng" w="57150">
            <a:solidFill>
              <a:srgbClr val="26226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4" name="Google Shape;19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608" y="3302515"/>
            <a:ext cx="750978" cy="1122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2"/>
          <p:cNvSpPr txBox="1"/>
          <p:nvPr/>
        </p:nvSpPr>
        <p:spPr>
          <a:xfrm>
            <a:off x="-76217" y="1671543"/>
            <a:ext cx="21408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262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1999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4A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44,000 to 98,000 deaths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4A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 year in U.S. hospitals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4A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medical errors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2"/>
          <p:cNvSpPr txBox="1"/>
          <p:nvPr/>
        </p:nvSpPr>
        <p:spPr>
          <a:xfrm>
            <a:off x="718657" y="230365"/>
            <a:ext cx="770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Statistics - Thanks Brian!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32"/>
          <p:cNvCxnSpPr/>
          <p:nvPr/>
        </p:nvCxnSpPr>
        <p:spPr>
          <a:xfrm>
            <a:off x="994098" y="2873405"/>
            <a:ext cx="0" cy="346200"/>
          </a:xfrm>
          <a:prstGeom prst="straightConnector1">
            <a:avLst/>
          </a:prstGeom>
          <a:noFill/>
          <a:ln cap="flat" cmpd="sng" w="28575">
            <a:solidFill>
              <a:srgbClr val="BE1E2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8" name="Google Shape;198;p32"/>
          <p:cNvSpPr txBox="1"/>
          <p:nvPr/>
        </p:nvSpPr>
        <p:spPr>
          <a:xfrm>
            <a:off x="5728058" y="2782341"/>
            <a:ext cx="21408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262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2016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4A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250,000+ deaths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4A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 year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4A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medical errors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32"/>
          <p:cNvCxnSpPr/>
          <p:nvPr/>
        </p:nvCxnSpPr>
        <p:spPr>
          <a:xfrm>
            <a:off x="6798371" y="2322824"/>
            <a:ext cx="0" cy="346200"/>
          </a:xfrm>
          <a:prstGeom prst="straightConnector1">
            <a:avLst/>
          </a:prstGeom>
          <a:noFill/>
          <a:ln cap="flat" cmpd="sng" w="28575">
            <a:solidFill>
              <a:srgbClr val="BE1E2D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Johns Hopkins Medicine, based in Baltimore, Maryland" id="200" name="Google Shape;20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4164" y="1889475"/>
            <a:ext cx="1535996" cy="32419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2"/>
          <p:cNvSpPr txBox="1"/>
          <p:nvPr/>
        </p:nvSpPr>
        <p:spPr>
          <a:xfrm>
            <a:off x="3640269" y="1412852"/>
            <a:ext cx="23379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262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4A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210,000 to 440,000 deaths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4A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 year from medical errors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32"/>
          <p:cNvCxnSpPr/>
          <p:nvPr/>
        </p:nvCxnSpPr>
        <p:spPr>
          <a:xfrm>
            <a:off x="4775837" y="2590786"/>
            <a:ext cx="0" cy="346200"/>
          </a:xfrm>
          <a:prstGeom prst="straightConnector1">
            <a:avLst/>
          </a:prstGeom>
          <a:noFill/>
          <a:ln cap="flat" cmpd="sng" w="28575">
            <a:solidFill>
              <a:srgbClr val="BE1E2D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Newsroom" id="203" name="Google Shape;203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26656" y="3073799"/>
            <a:ext cx="1504541" cy="36845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 txBox="1"/>
          <p:nvPr/>
        </p:nvSpPr>
        <p:spPr>
          <a:xfrm>
            <a:off x="1688629" y="3124940"/>
            <a:ext cx="23379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262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2009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4A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195,000 deaths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4A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 year from preventable medical errors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32"/>
          <p:cNvCxnSpPr/>
          <p:nvPr/>
        </p:nvCxnSpPr>
        <p:spPr>
          <a:xfrm>
            <a:off x="2896963" y="2643794"/>
            <a:ext cx="0" cy="346200"/>
          </a:xfrm>
          <a:prstGeom prst="straightConnector1">
            <a:avLst/>
          </a:prstGeom>
          <a:noFill/>
          <a:ln cap="flat" cmpd="sng" w="28575">
            <a:solidFill>
              <a:srgbClr val="BE1E2D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New Report by Healthgrades and MGMA Analyzes 8.4 Million Patient Reviews" id="206" name="Google Shape;206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20488" y="2003372"/>
            <a:ext cx="1349553" cy="49933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/>
          <p:nvPr/>
        </p:nvSpPr>
        <p:spPr>
          <a:xfrm>
            <a:off x="8779835" y="4840472"/>
            <a:ext cx="287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32"/>
          <p:cNvCxnSpPr/>
          <p:nvPr/>
        </p:nvCxnSpPr>
        <p:spPr>
          <a:xfrm>
            <a:off x="8288381" y="2062048"/>
            <a:ext cx="0" cy="346200"/>
          </a:xfrm>
          <a:prstGeom prst="straightConnector1">
            <a:avLst/>
          </a:prstGeom>
          <a:noFill/>
          <a:ln cap="flat" cmpd="sng" w="28575">
            <a:solidFill>
              <a:srgbClr val="BE1E2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9" name="Google Shape;209;p32"/>
          <p:cNvSpPr txBox="1"/>
          <p:nvPr/>
        </p:nvSpPr>
        <p:spPr>
          <a:xfrm>
            <a:off x="7314986" y="1102536"/>
            <a:ext cx="19467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262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1:4 Patients Harmed in Hospitals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CH in the New England Journal of Medicine | Nantucket Cottage Hospital" id="210" name="Google Shape;210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98212" y="2470313"/>
            <a:ext cx="1862803" cy="498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SzPts val="1000"/>
              <a:buChar char="▪"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www.google.com/url?sa=i&amp;url=https%3A%2F%2Fhealth.clevelandclinic.org%2Fwhy-you-need-an-annual-physical-and-what-to-expect%2F&amp;psig=AOvVaw1WpQjBDf5T10-XXSAY-FwM&amp;ust=1694997171072000&amp;source=images&amp;cd=vfe&amp;opi=89978449&amp;ved=0CBEQjhxqFwoTCIDsnNWysIEDFQAAAAAdAAAAABAD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https://docs.google.com/presentation/d/113zp8asfJnokNKdZ9xP__vJKT31fFfck8SPFyfMmgDU/edit#slide=id.g27e91a21c22_0_188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https://www.amcp.org/about/managed-care-pharmacy-101/concepts-managed-care-pharmacy/medication-errors#:~:text=The%20three%20most%20common%20dispensing,identify%20drug%20interactions%20or%20contraindications</a:t>
            </a:r>
            <a:r>
              <a:rPr lang="en" sz="1000"/>
              <a:t>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en" sz="1000"/>
              <a:t>https://www.ruralhealthinfo.org/topics/healthcare-access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404313" y="425948"/>
            <a:ext cx="82296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Situation</a:t>
            </a:r>
            <a:endParaRPr b="1" sz="3000"/>
          </a:p>
        </p:txBody>
      </p:sp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062" y="1125950"/>
            <a:ext cx="4954124" cy="342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idx="12" type="sldNum"/>
          </p:nvPr>
        </p:nvSpPr>
        <p:spPr>
          <a:xfrm>
            <a:off x="6354343" y="3497413"/>
            <a:ext cx="411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5" name="Google Shape;125;p25"/>
          <p:cNvCxnSpPr/>
          <p:nvPr/>
        </p:nvCxnSpPr>
        <p:spPr>
          <a:xfrm>
            <a:off x="-239697" y="3020072"/>
            <a:ext cx="2207700" cy="0"/>
          </a:xfrm>
          <a:prstGeom prst="straightConnector1">
            <a:avLst/>
          </a:prstGeom>
          <a:noFill/>
          <a:ln cap="flat" cmpd="sng" w="57150">
            <a:solidFill>
              <a:srgbClr val="26226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" name="Google Shape;126;p25"/>
          <p:cNvCxnSpPr/>
          <p:nvPr/>
        </p:nvCxnSpPr>
        <p:spPr>
          <a:xfrm flipH="1" rot="10800000">
            <a:off x="1961751" y="2761173"/>
            <a:ext cx="1186800" cy="258900"/>
          </a:xfrm>
          <a:prstGeom prst="straightConnector1">
            <a:avLst/>
          </a:prstGeom>
          <a:noFill/>
          <a:ln cap="flat" cmpd="sng" w="57150">
            <a:solidFill>
              <a:srgbClr val="26226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25"/>
          <p:cNvCxnSpPr/>
          <p:nvPr/>
        </p:nvCxnSpPr>
        <p:spPr>
          <a:xfrm>
            <a:off x="3148715" y="2761389"/>
            <a:ext cx="2003700" cy="0"/>
          </a:xfrm>
          <a:prstGeom prst="straightConnector1">
            <a:avLst/>
          </a:prstGeom>
          <a:noFill/>
          <a:ln cap="flat" cmpd="sng" w="57150">
            <a:solidFill>
              <a:srgbClr val="26226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8" name="Google Shape;128;p25"/>
          <p:cNvCxnSpPr/>
          <p:nvPr/>
        </p:nvCxnSpPr>
        <p:spPr>
          <a:xfrm flipH="1" rot="10800000">
            <a:off x="5129989" y="2062089"/>
            <a:ext cx="4088100" cy="699300"/>
          </a:xfrm>
          <a:prstGeom prst="straightConnector1">
            <a:avLst/>
          </a:prstGeom>
          <a:noFill/>
          <a:ln cap="flat" cmpd="sng" w="57150">
            <a:solidFill>
              <a:srgbClr val="26226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608" y="3302515"/>
            <a:ext cx="750978" cy="1122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-76217" y="1671543"/>
            <a:ext cx="21408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262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1999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4A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44,000 to 98,000 deaths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4A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 year in U.S. hospitals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4A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medical errors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18657" y="230365"/>
            <a:ext cx="770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Statistics - Thanks Brian!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25"/>
          <p:cNvCxnSpPr/>
          <p:nvPr/>
        </p:nvCxnSpPr>
        <p:spPr>
          <a:xfrm>
            <a:off x="994098" y="2873405"/>
            <a:ext cx="0" cy="346200"/>
          </a:xfrm>
          <a:prstGeom prst="straightConnector1">
            <a:avLst/>
          </a:prstGeom>
          <a:noFill/>
          <a:ln cap="flat" cmpd="sng" w="28575">
            <a:solidFill>
              <a:srgbClr val="BE1E2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" name="Google Shape;133;p25"/>
          <p:cNvSpPr txBox="1"/>
          <p:nvPr/>
        </p:nvSpPr>
        <p:spPr>
          <a:xfrm>
            <a:off x="5728058" y="2782341"/>
            <a:ext cx="21408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262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2016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4A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250,000+ deaths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4A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 year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4A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medical errors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25"/>
          <p:cNvCxnSpPr/>
          <p:nvPr/>
        </p:nvCxnSpPr>
        <p:spPr>
          <a:xfrm>
            <a:off x="6798371" y="2322824"/>
            <a:ext cx="0" cy="346200"/>
          </a:xfrm>
          <a:prstGeom prst="straightConnector1">
            <a:avLst/>
          </a:prstGeom>
          <a:noFill/>
          <a:ln cap="flat" cmpd="sng" w="28575">
            <a:solidFill>
              <a:srgbClr val="BE1E2D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Johns Hopkins Medicine, based in Baltimore, Maryland" id="135" name="Google Shape;13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4164" y="1889475"/>
            <a:ext cx="1535996" cy="32419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3640269" y="1412852"/>
            <a:ext cx="23379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262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4A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210,000 to 440,000 deaths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4A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 year from medical errors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25"/>
          <p:cNvCxnSpPr/>
          <p:nvPr/>
        </p:nvCxnSpPr>
        <p:spPr>
          <a:xfrm>
            <a:off x="4775837" y="2590786"/>
            <a:ext cx="0" cy="346200"/>
          </a:xfrm>
          <a:prstGeom prst="straightConnector1">
            <a:avLst/>
          </a:prstGeom>
          <a:noFill/>
          <a:ln cap="flat" cmpd="sng" w="28575">
            <a:solidFill>
              <a:srgbClr val="BE1E2D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Newsroom" id="138" name="Google Shape;138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26656" y="3073799"/>
            <a:ext cx="1504541" cy="36845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/>
        </p:nvSpPr>
        <p:spPr>
          <a:xfrm>
            <a:off x="1688629" y="3124940"/>
            <a:ext cx="23379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262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2009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4A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195,000 deaths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4A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 year from preventable medical errors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25"/>
          <p:cNvCxnSpPr/>
          <p:nvPr/>
        </p:nvCxnSpPr>
        <p:spPr>
          <a:xfrm>
            <a:off x="2896963" y="2643794"/>
            <a:ext cx="0" cy="346200"/>
          </a:xfrm>
          <a:prstGeom prst="straightConnector1">
            <a:avLst/>
          </a:prstGeom>
          <a:noFill/>
          <a:ln cap="flat" cmpd="sng" w="28575">
            <a:solidFill>
              <a:srgbClr val="BE1E2D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New Report by Healthgrades and MGMA Analyzes 8.4 Million Patient Reviews" id="141" name="Google Shape;141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20488" y="2003372"/>
            <a:ext cx="1349553" cy="49933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8779835" y="4840472"/>
            <a:ext cx="287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25"/>
          <p:cNvCxnSpPr/>
          <p:nvPr/>
        </p:nvCxnSpPr>
        <p:spPr>
          <a:xfrm>
            <a:off x="8288381" y="2062048"/>
            <a:ext cx="0" cy="346200"/>
          </a:xfrm>
          <a:prstGeom prst="straightConnector1">
            <a:avLst/>
          </a:prstGeom>
          <a:noFill/>
          <a:ln cap="flat" cmpd="sng" w="28575">
            <a:solidFill>
              <a:srgbClr val="BE1E2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25"/>
          <p:cNvSpPr txBox="1"/>
          <p:nvPr/>
        </p:nvSpPr>
        <p:spPr>
          <a:xfrm>
            <a:off x="7314986" y="1102536"/>
            <a:ext cx="19467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262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1:4 Patients Harmed in Hospitals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CH in the New England Journal of Medicine | Nantucket Cottage Hospital" id="145" name="Google Shape;145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98212" y="2470313"/>
            <a:ext cx="1862803" cy="498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412300" y="254595"/>
            <a:ext cx="82296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Our Idea </a:t>
            </a:r>
            <a:endParaRPr sz="3000"/>
          </a:p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6"/>
          <p:cNvSpPr txBox="1"/>
          <p:nvPr/>
        </p:nvSpPr>
        <p:spPr>
          <a:xfrm>
            <a:off x="457150" y="983600"/>
            <a:ext cx="8229600" cy="3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ousine"/>
              <a:buChar char="●"/>
            </a:pPr>
            <a:r>
              <a:rPr lang="en" sz="15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Stats</a:t>
            </a:r>
            <a:endParaRPr sz="15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ousine"/>
              <a:buChar char="○"/>
            </a:pPr>
            <a:r>
              <a:rPr lang="en" sz="15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1:4 Patients Harmed in Hospitals, 44% medication-related</a:t>
            </a:r>
            <a:endParaRPr sz="15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ousine"/>
              <a:buChar char="●"/>
            </a:pPr>
            <a:r>
              <a:rPr lang="en" sz="15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Common Errors</a:t>
            </a:r>
            <a:endParaRPr sz="15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sine"/>
              <a:buChar char="○"/>
            </a:pPr>
            <a:r>
              <a:rPr lang="en" sz="15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dispensing an incorrect medication</a:t>
            </a:r>
            <a:endParaRPr sz="15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sine"/>
              <a:buChar char="○"/>
            </a:pPr>
            <a:r>
              <a:rPr lang="en" sz="15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miscalculating a dose</a:t>
            </a:r>
            <a:endParaRPr sz="15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sine"/>
              <a:buChar char="○"/>
            </a:pPr>
            <a:r>
              <a:rPr lang="en" sz="15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failing to identify drug interactions or contraindications</a:t>
            </a:r>
            <a:endParaRPr sz="15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</a:pPr>
            <a:r>
              <a:rPr b="1" lang="en" sz="1800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Scope</a:t>
            </a:r>
            <a:r>
              <a:rPr b="1" lang="en" sz="1800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: Prescription checker for healthcare providers, reducing human </a:t>
            </a:r>
            <a:r>
              <a:rPr b="1" lang="en" sz="1800" u="sng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oversight, </a:t>
            </a:r>
            <a:r>
              <a:rPr b="1" lang="en" sz="1800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complacency and improving effectiveness</a:t>
            </a:r>
            <a:endParaRPr b="1" sz="1800" u="sng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04325" y="493821"/>
            <a:ext cx="82296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Workflow</a:t>
            </a:r>
            <a:endParaRPr b="1" sz="3000"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3721"/>
            <a:ext cx="88011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12300" y="254597"/>
            <a:ext cx="8229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Under the Hood</a:t>
            </a:r>
            <a:endParaRPr sz="3000"/>
          </a:p>
        </p:txBody>
      </p:sp>
      <p:sp>
        <p:nvSpPr>
          <p:cNvPr id="164" name="Google Shape;164;p28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8"/>
          <p:cNvSpPr txBox="1"/>
          <p:nvPr/>
        </p:nvSpPr>
        <p:spPr>
          <a:xfrm>
            <a:off x="457150" y="983600"/>
            <a:ext cx="8229600" cy="3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ousine"/>
              <a:buChar char="➔"/>
            </a:pPr>
            <a:r>
              <a:rPr lang="en" sz="15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Text Input: patient record and prescription</a:t>
            </a:r>
            <a:endParaRPr sz="15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sine"/>
              <a:buChar char="➔"/>
            </a:pPr>
            <a:r>
              <a:rPr lang="en" sz="15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Info Extraction</a:t>
            </a:r>
            <a:endParaRPr sz="15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sine"/>
              <a:buChar char="◆"/>
            </a:pPr>
            <a:r>
              <a:rPr lang="en" sz="15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Patient’s medical history</a:t>
            </a:r>
            <a:endParaRPr sz="15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sine"/>
              <a:buChar char="◆"/>
            </a:pPr>
            <a:r>
              <a:rPr lang="en" sz="15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Patient’s symptoms and diagnosis</a:t>
            </a:r>
            <a:endParaRPr sz="15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sine"/>
              <a:buChar char="◆"/>
            </a:pPr>
            <a:r>
              <a:rPr lang="en" sz="15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Doctor’s prescription</a:t>
            </a:r>
            <a:endParaRPr sz="15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sine"/>
              <a:buChar char="➔"/>
            </a:pPr>
            <a:r>
              <a:rPr lang="en" sz="15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Fetch drug information from OpenFDA API</a:t>
            </a:r>
            <a:endParaRPr sz="15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sine"/>
              <a:buChar char="➔"/>
            </a:pPr>
            <a:r>
              <a:rPr lang="en" sz="15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Query LLM with combined information (with prompt engineering)</a:t>
            </a:r>
            <a:endParaRPr sz="15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sine"/>
              <a:buChar char="➔"/>
            </a:pPr>
            <a:r>
              <a:rPr lang="en" sz="15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Output: Warnings and evaluation of the treatment’s level of dangerousness</a:t>
            </a:r>
            <a:endParaRPr sz="15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404325" y="493821"/>
            <a:ext cx="82296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Demo</a:t>
            </a:r>
            <a:endParaRPr b="1" sz="3000"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225" y="122300"/>
            <a:ext cx="7541020" cy="489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404325" y="493821"/>
            <a:ext cx="82296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Demo</a:t>
            </a:r>
            <a:endParaRPr b="1" sz="3000"/>
          </a:p>
        </p:txBody>
      </p:sp>
      <p:pic>
        <p:nvPicPr>
          <p:cNvPr id="177" name="Google Shape;177;p30" title="demo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2650" y="275751"/>
            <a:ext cx="6122675" cy="45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412305" y="254607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Building the Future</a:t>
            </a:r>
            <a:endParaRPr sz="3000"/>
          </a:p>
        </p:txBody>
      </p:sp>
      <p:sp>
        <p:nvSpPr>
          <p:cNvPr id="183" name="Google Shape;183;p31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31"/>
          <p:cNvSpPr txBox="1"/>
          <p:nvPr/>
        </p:nvSpPr>
        <p:spPr>
          <a:xfrm>
            <a:off x="457150" y="983600"/>
            <a:ext cx="8229600" cy="3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ousine"/>
              <a:buChar char="●"/>
            </a:pPr>
            <a:r>
              <a:rPr b="1" lang="en" sz="15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Hook 1:</a:t>
            </a:r>
            <a:r>
              <a:rPr lang="en" sz="15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 Worked efficiently with text (TBD voice and image)</a:t>
            </a:r>
            <a:endParaRPr sz="15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ousine"/>
              <a:buChar char="●"/>
            </a:pPr>
            <a:r>
              <a:rPr b="1" lang="en" sz="15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Hook 2:</a:t>
            </a:r>
            <a:r>
              <a:rPr lang="en" sz="15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 Preliminary experiment on MIMIC-III Public Set</a:t>
            </a:r>
            <a:endParaRPr sz="15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ousine"/>
              <a:buChar char="●"/>
            </a:pPr>
            <a:r>
              <a:rPr lang="en" sz="15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Multimodal </a:t>
            </a:r>
            <a:r>
              <a:rPr lang="en" sz="15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inputs</a:t>
            </a:r>
            <a:endParaRPr sz="15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ousine"/>
              <a:buChar char="○"/>
            </a:pPr>
            <a:r>
              <a:rPr lang="en" sz="15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Voice and Image</a:t>
            </a:r>
            <a:endParaRPr sz="15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ousine"/>
              <a:buChar char="●"/>
            </a:pPr>
            <a:r>
              <a:rPr lang="en" sz="15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Better LLMs</a:t>
            </a:r>
            <a:endParaRPr sz="15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ousine"/>
              <a:buChar char="○"/>
            </a:pPr>
            <a:r>
              <a:rPr lang="en" sz="15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Fine-tuned LLMs</a:t>
            </a:r>
            <a:endParaRPr sz="15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ousine"/>
              <a:buChar char="○"/>
            </a:pPr>
            <a:r>
              <a:rPr lang="en" sz="15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Med-PaLM2, Med-BERT</a:t>
            </a:r>
            <a:endParaRPr sz="15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ousine"/>
              <a:buChar char="●"/>
            </a:pPr>
            <a:r>
              <a:rPr lang="en" sz="15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Reinforcement learning (RLHF)</a:t>
            </a:r>
            <a:endParaRPr sz="15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ousine"/>
              <a:buChar char="○"/>
            </a:pPr>
            <a:r>
              <a:rPr lang="en" sz="15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Like ChatGPT, doctors’ feedback can be used to improve the model</a:t>
            </a:r>
            <a:endParaRPr sz="15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