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7" r:id="rId2"/>
    <p:sldId id="258" r:id="rId3"/>
    <p:sldId id="259" r:id="rId4"/>
    <p:sldId id="260" r:id="rId5"/>
    <p:sldId id="261" r:id="rId6"/>
    <p:sldId id="262" r:id="rId7"/>
    <p:sldId id="265" r:id="rId8"/>
    <p:sldId id="267" r:id="rId9"/>
    <p:sldId id="263" r:id="rId10"/>
    <p:sldId id="264" r:id="rId11"/>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DC243-7EE4-6F4D-98BA-FC6B6D580C49}" v="47" dt="2022-06-14T16:03:50.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81"/>
    <p:restoredTop sz="95701"/>
  </p:normalViewPr>
  <p:slideViewPr>
    <p:cSldViewPr snapToGrid="0" snapToObjects="1">
      <p:cViewPr varScale="1">
        <p:scale>
          <a:sx n="81" d="100"/>
          <a:sy n="81" d="100"/>
        </p:scale>
        <p:origin x="1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5285A5-958E-8C4E-9F14-84F2DFF70EB0}" type="datetimeFigureOut">
              <a:rPr lang="en-US" smtClean="0"/>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180780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285A5-958E-8C4E-9F14-84F2DFF70EB0}" type="datetimeFigureOut">
              <a:rPr lang="en-US" smtClean="0"/>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339014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285A5-958E-8C4E-9F14-84F2DFF70EB0}" type="datetimeFigureOut">
              <a:rPr lang="en-US" smtClean="0"/>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285435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285A5-958E-8C4E-9F14-84F2DFF70EB0}" type="datetimeFigureOut">
              <a:rPr lang="en-US" smtClean="0"/>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340879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5285A5-958E-8C4E-9F14-84F2DFF70EB0}" type="datetimeFigureOut">
              <a:rPr lang="en-US" smtClean="0"/>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214076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5285A5-958E-8C4E-9F14-84F2DFF70EB0}" type="datetimeFigureOut">
              <a:rPr lang="en-US" smtClean="0"/>
              <a:t>6/14/22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405196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5285A5-958E-8C4E-9F14-84F2DFF70EB0}" type="datetimeFigureOut">
              <a:rPr lang="en-US" smtClean="0"/>
              <a:t>6/14/22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1663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5285A5-958E-8C4E-9F14-84F2DFF70EB0}" type="datetimeFigureOut">
              <a:rPr lang="en-US" smtClean="0"/>
              <a:t>6/14/22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142334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285A5-958E-8C4E-9F14-84F2DFF70EB0}" type="datetimeFigureOut">
              <a:rPr lang="en-US" smtClean="0"/>
              <a:t>6/14/22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101784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5285A5-958E-8C4E-9F14-84F2DFF70EB0}" type="datetimeFigureOut">
              <a:rPr lang="en-US" smtClean="0"/>
              <a:t>6/14/22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68611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5285A5-958E-8C4E-9F14-84F2DFF70EB0}" type="datetimeFigureOut">
              <a:rPr lang="en-US" smtClean="0"/>
              <a:t>6/14/22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CD6E9-426D-3444-BFB3-77D920804FF8}" type="slidenum">
              <a:rPr lang="en-US" smtClean="0"/>
              <a:t>‹#›</a:t>
            </a:fld>
            <a:endParaRPr lang="en-US"/>
          </a:p>
        </p:txBody>
      </p:sp>
    </p:spTree>
    <p:extLst>
      <p:ext uri="{BB962C8B-B14F-4D97-AF65-F5344CB8AC3E}">
        <p14:creationId xmlns:p14="http://schemas.microsoft.com/office/powerpoint/2010/main" val="229394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CA5285A5-958E-8C4E-9F14-84F2DFF70EB0}" type="datetimeFigureOut">
              <a:rPr lang="en-US" smtClean="0"/>
              <a:t>6/14/22</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2EECD6E9-426D-3444-BFB3-77D920804FF8}" type="slidenum">
              <a:rPr lang="en-US" smtClean="0"/>
              <a:t>‹#›</a:t>
            </a:fld>
            <a:endParaRPr lang="en-US"/>
          </a:p>
        </p:txBody>
      </p:sp>
    </p:spTree>
    <p:extLst>
      <p:ext uri="{BB962C8B-B14F-4D97-AF65-F5344CB8AC3E}">
        <p14:creationId xmlns:p14="http://schemas.microsoft.com/office/powerpoint/2010/main" val="145605008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3C8A81-2599-6440-A848-9E5A2BC5F009}"/>
              </a:ext>
            </a:extLst>
          </p:cNvPr>
          <p:cNvSpPr/>
          <p:nvPr/>
        </p:nvSpPr>
        <p:spPr>
          <a:xfrm>
            <a:off x="1394421" y="675600"/>
            <a:ext cx="4514762" cy="830997"/>
          </a:xfrm>
          <a:prstGeom prst="rect">
            <a:avLst/>
          </a:prstGeom>
        </p:spPr>
        <p:txBody>
          <a:bodyPr wrap="square">
            <a:spAutoFit/>
          </a:bodyPr>
          <a:lstStyle/>
          <a:p>
            <a:r>
              <a:rPr lang="en-US" sz="2400" b="1" dirty="0"/>
              <a:t>Assignment A5a </a:t>
            </a:r>
            <a:br>
              <a:rPr lang="en-US" sz="2400" b="1" dirty="0"/>
            </a:br>
            <a:r>
              <a:rPr lang="en-US" sz="2400" b="1" dirty="0"/>
              <a:t>Low-Fidelity Paper Prototype</a:t>
            </a:r>
          </a:p>
        </p:txBody>
      </p:sp>
      <p:sp>
        <p:nvSpPr>
          <p:cNvPr id="6" name="TextBox 5">
            <a:extLst>
              <a:ext uri="{FF2B5EF4-FFF2-40B4-BE49-F238E27FC236}">
                <a16:creationId xmlns:a16="http://schemas.microsoft.com/office/drawing/2014/main" id="{8C38E765-0D65-254C-AEC7-A9AF35EC4045}"/>
              </a:ext>
            </a:extLst>
          </p:cNvPr>
          <p:cNvSpPr txBox="1"/>
          <p:nvPr/>
        </p:nvSpPr>
        <p:spPr>
          <a:xfrm>
            <a:off x="1430307" y="4079933"/>
            <a:ext cx="4063999" cy="1569660"/>
          </a:xfrm>
          <a:prstGeom prst="rect">
            <a:avLst/>
          </a:prstGeom>
          <a:noFill/>
        </p:spPr>
        <p:txBody>
          <a:bodyPr wrap="square" rtlCol="0">
            <a:spAutoFit/>
          </a:bodyPr>
          <a:lstStyle/>
          <a:p>
            <a:r>
              <a:rPr lang="en-US" sz="2400" dirty="0"/>
              <a:t>Team: Sports Lover          Group: C12</a:t>
            </a:r>
          </a:p>
          <a:p>
            <a:endParaRPr lang="en-US" sz="2400" dirty="0"/>
          </a:p>
          <a:p>
            <a:r>
              <a:rPr lang="en-US" sz="2400" dirty="0"/>
              <a:t>Name: </a:t>
            </a:r>
            <a:r>
              <a:rPr lang="en-US" sz="2400" dirty="0" err="1"/>
              <a:t>Jiachen</a:t>
            </a:r>
            <a:r>
              <a:rPr lang="en-US" sz="2400" dirty="0"/>
              <a:t> Wan</a:t>
            </a:r>
          </a:p>
        </p:txBody>
      </p:sp>
      <p:sp>
        <p:nvSpPr>
          <p:cNvPr id="7" name="Rectangle 6">
            <a:extLst>
              <a:ext uri="{FF2B5EF4-FFF2-40B4-BE49-F238E27FC236}">
                <a16:creationId xmlns:a16="http://schemas.microsoft.com/office/drawing/2014/main" id="{F4559DF1-5CF2-2943-B7E6-9F32B10645A9}"/>
              </a:ext>
            </a:extLst>
          </p:cNvPr>
          <p:cNvSpPr/>
          <p:nvPr/>
        </p:nvSpPr>
        <p:spPr>
          <a:xfrm>
            <a:off x="1430307" y="5806132"/>
            <a:ext cx="4514762" cy="2462213"/>
          </a:xfrm>
          <a:prstGeom prst="rect">
            <a:avLst/>
          </a:prstGeom>
        </p:spPr>
        <p:txBody>
          <a:bodyPr wrap="square">
            <a:spAutoFit/>
          </a:bodyPr>
          <a:lstStyle/>
          <a:p>
            <a:r>
              <a:rPr lang="en-US" sz="2200" b="1" u="sng" dirty="0"/>
              <a:t>Table of Contents</a:t>
            </a:r>
            <a:br>
              <a:rPr lang="en-US" sz="2200" dirty="0"/>
            </a:br>
            <a:br>
              <a:rPr lang="en-US" sz="2200" dirty="0"/>
            </a:br>
            <a:r>
              <a:rPr lang="en-US" sz="2200" dirty="0"/>
              <a:t>5.1 Hierarchical Task Analysis		</a:t>
            </a:r>
            <a:br>
              <a:rPr lang="en-US" sz="2200" dirty="0"/>
            </a:br>
            <a:r>
              <a:rPr lang="en-US" sz="2200" dirty="0"/>
              <a:t>5.2 Usability Testing Script		</a:t>
            </a:r>
            <a:br>
              <a:rPr lang="en-US" sz="2200" dirty="0"/>
            </a:br>
            <a:r>
              <a:rPr lang="en-US" sz="2200" dirty="0"/>
              <a:t>5.3 Low-Fidelity Paper Prototype	</a:t>
            </a:r>
            <a:br>
              <a:rPr lang="en-US" sz="2200" dirty="0"/>
            </a:br>
            <a:r>
              <a:rPr lang="en-US" sz="2200" dirty="0"/>
              <a:t>with Facilitation &amp; Observation notes </a:t>
            </a:r>
            <a:br>
              <a:rPr lang="en-US" sz="2200" dirty="0"/>
            </a:br>
            <a:r>
              <a:rPr lang="en-US" sz="2200" dirty="0"/>
              <a:t>off-side, outside Slideshow mode</a:t>
            </a:r>
          </a:p>
        </p:txBody>
      </p:sp>
      <p:pic>
        <p:nvPicPr>
          <p:cNvPr id="3" name="Picture 2" descr="Logo, company name&#10;&#10;Description automatically generated">
            <a:extLst>
              <a:ext uri="{FF2B5EF4-FFF2-40B4-BE49-F238E27FC236}">
                <a16:creationId xmlns:a16="http://schemas.microsoft.com/office/drawing/2014/main" id="{E7834AC2-FFCB-DA4F-81AB-72B6401CFFAA}"/>
              </a:ext>
            </a:extLst>
          </p:cNvPr>
          <p:cNvPicPr>
            <a:picLocks noChangeAspect="1"/>
          </p:cNvPicPr>
          <p:nvPr/>
        </p:nvPicPr>
        <p:blipFill>
          <a:blip r:embed="rId2"/>
          <a:stretch>
            <a:fillRect/>
          </a:stretch>
        </p:blipFill>
        <p:spPr>
          <a:xfrm>
            <a:off x="1430307" y="2010409"/>
            <a:ext cx="1767928" cy="1659983"/>
          </a:xfrm>
          <a:prstGeom prst="rect">
            <a:avLst/>
          </a:prstGeom>
        </p:spPr>
      </p:pic>
    </p:spTree>
    <p:extLst>
      <p:ext uri="{BB962C8B-B14F-4D97-AF65-F5344CB8AC3E}">
        <p14:creationId xmlns:p14="http://schemas.microsoft.com/office/powerpoint/2010/main" val="87127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8277FBEA-DBC1-C545-BB73-05BA1DBFA3C1}"/>
              </a:ext>
            </a:extLst>
          </p:cNvPr>
          <p:cNvPicPr>
            <a:picLocks noChangeAspect="1"/>
          </p:cNvPicPr>
          <p:nvPr/>
        </p:nvPicPr>
        <p:blipFill>
          <a:blip r:embed="rId2"/>
          <a:stretch>
            <a:fillRect/>
          </a:stretch>
        </p:blipFill>
        <p:spPr>
          <a:xfrm>
            <a:off x="683397" y="2445994"/>
            <a:ext cx="4487693" cy="5868666"/>
          </a:xfrm>
          <a:prstGeom prst="rect">
            <a:avLst/>
          </a:prstGeom>
        </p:spPr>
      </p:pic>
      <p:sp>
        <p:nvSpPr>
          <p:cNvPr id="6" name="Rectangle 5">
            <a:extLst>
              <a:ext uri="{FF2B5EF4-FFF2-40B4-BE49-F238E27FC236}">
                <a16:creationId xmlns:a16="http://schemas.microsoft.com/office/drawing/2014/main" id="{247AFE6B-0558-524F-A154-4732E369CF5E}"/>
              </a:ext>
            </a:extLst>
          </p:cNvPr>
          <p:cNvSpPr/>
          <p:nvPr/>
        </p:nvSpPr>
        <p:spPr>
          <a:xfrm>
            <a:off x="683398" y="1399082"/>
            <a:ext cx="5323264" cy="923330"/>
          </a:xfrm>
          <a:prstGeom prst="rect">
            <a:avLst/>
          </a:prstGeom>
        </p:spPr>
        <p:txBody>
          <a:bodyPr wrap="square">
            <a:spAutoFit/>
          </a:bodyPr>
          <a:lstStyle/>
          <a:p>
            <a:r>
              <a:rPr lang="en-US" altLang="zh-CN" dirty="0"/>
              <a:t>4. You are satisfied with the plans in the shopping cart and want to make a payment to hold the space, what can you do with this prototype?</a:t>
            </a:r>
            <a:endParaRPr lang="en-US" sz="1100" dirty="0"/>
          </a:p>
        </p:txBody>
      </p:sp>
      <p:sp>
        <p:nvSpPr>
          <p:cNvPr id="7" name="Rectangle 6">
            <a:extLst>
              <a:ext uri="{FF2B5EF4-FFF2-40B4-BE49-F238E27FC236}">
                <a16:creationId xmlns:a16="http://schemas.microsoft.com/office/drawing/2014/main" id="{541BF5DA-EA5A-9148-8496-661794FC4E44}"/>
              </a:ext>
            </a:extLst>
          </p:cNvPr>
          <p:cNvSpPr/>
          <p:nvPr/>
        </p:nvSpPr>
        <p:spPr>
          <a:xfrm>
            <a:off x="683398" y="430189"/>
            <a:ext cx="4711418" cy="492443"/>
          </a:xfrm>
          <a:prstGeom prst="rect">
            <a:avLst/>
          </a:prstGeom>
        </p:spPr>
        <p:txBody>
          <a:bodyPr wrap="none">
            <a:spAutoFit/>
          </a:bodyPr>
          <a:lstStyle/>
          <a:p>
            <a:r>
              <a:rPr lang="en-CA" sz="2600" b="1" dirty="0"/>
              <a:t>5.3 Low-Fidelity Paper Prototype</a:t>
            </a:r>
            <a:endParaRPr lang="en-US" sz="2600" b="1" dirty="0"/>
          </a:p>
        </p:txBody>
      </p:sp>
      <p:sp>
        <p:nvSpPr>
          <p:cNvPr id="8" name="Rectangle 7">
            <a:extLst>
              <a:ext uri="{FF2B5EF4-FFF2-40B4-BE49-F238E27FC236}">
                <a16:creationId xmlns:a16="http://schemas.microsoft.com/office/drawing/2014/main" id="{299F4C8F-9FF0-AF43-907E-65BF4FDEF26A}"/>
              </a:ext>
            </a:extLst>
          </p:cNvPr>
          <p:cNvSpPr/>
          <p:nvPr/>
        </p:nvSpPr>
        <p:spPr>
          <a:xfrm>
            <a:off x="7126013" y="2680553"/>
            <a:ext cx="3771901" cy="5078313"/>
          </a:xfrm>
          <a:prstGeom prst="rect">
            <a:avLst/>
          </a:prstGeom>
        </p:spPr>
        <p:txBody>
          <a:bodyPr wrap="square">
            <a:spAutoFit/>
          </a:bodyPr>
          <a:lstStyle/>
          <a:p>
            <a:r>
              <a:rPr lang="en-US" b="1" dirty="0"/>
              <a:t>EXPECTED USER ACTION</a:t>
            </a:r>
          </a:p>
          <a:p>
            <a:pPr marL="285750" indent="-285750">
              <a:buFontTx/>
              <a:buChar char="-"/>
            </a:pPr>
            <a:r>
              <a:rPr lang="en-US" dirty="0"/>
              <a:t>Click [VISA/MasterCard or Debit card]</a:t>
            </a:r>
          </a:p>
          <a:p>
            <a:pPr marL="285750" indent="-285750">
              <a:buFontTx/>
              <a:buChar char="-"/>
            </a:pPr>
            <a:r>
              <a:rPr lang="en-US" dirty="0"/>
              <a:t>Type [email]</a:t>
            </a:r>
          </a:p>
          <a:p>
            <a:pPr marL="285750" indent="-285750">
              <a:buFontTx/>
              <a:buChar char="-"/>
            </a:pPr>
            <a:r>
              <a:rPr lang="en-US" dirty="0"/>
              <a:t>Click [checkout]</a:t>
            </a:r>
          </a:p>
          <a:p>
            <a:br>
              <a:rPr lang="en-US" dirty="0"/>
            </a:br>
            <a:endParaRPr lang="en-US" dirty="0"/>
          </a:p>
          <a:p>
            <a:endParaRPr lang="en-US" dirty="0"/>
          </a:p>
          <a:p>
            <a:r>
              <a:rPr lang="en-US" b="1" dirty="0"/>
              <a:t>OBSERVED ACTION</a:t>
            </a:r>
          </a:p>
          <a:p>
            <a:endParaRPr lang="en-US" dirty="0"/>
          </a:p>
          <a:p>
            <a:endParaRPr lang="en-US" dirty="0"/>
          </a:p>
          <a:p>
            <a:endParaRPr lang="en-US" dirty="0"/>
          </a:p>
          <a:p>
            <a:r>
              <a:rPr lang="en-US" b="1" dirty="0"/>
              <a:t>USER QUOTES</a:t>
            </a:r>
          </a:p>
          <a:p>
            <a:endParaRPr lang="en-US" b="1" dirty="0"/>
          </a:p>
          <a:p>
            <a:endParaRPr lang="en-US" b="1" dirty="0"/>
          </a:p>
          <a:p>
            <a:endParaRPr lang="en-US" b="1" dirty="0"/>
          </a:p>
          <a:p>
            <a:r>
              <a:rPr lang="en-US" b="1" dirty="0"/>
              <a:t>DESIGN IMPLICATIONS </a:t>
            </a:r>
            <a:r>
              <a:rPr lang="en-US" b="1" dirty="0">
                <a:solidFill>
                  <a:srgbClr val="FF0000"/>
                </a:solidFill>
              </a:rPr>
              <a:t>for A5b Results</a:t>
            </a:r>
          </a:p>
        </p:txBody>
      </p:sp>
    </p:spTree>
    <p:extLst>
      <p:ext uri="{BB962C8B-B14F-4D97-AF65-F5344CB8AC3E}">
        <p14:creationId xmlns:p14="http://schemas.microsoft.com/office/powerpoint/2010/main" val="191526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681B10-C682-3445-A5C2-D9B5E162647C}"/>
              </a:ext>
            </a:extLst>
          </p:cNvPr>
          <p:cNvSpPr txBox="1"/>
          <p:nvPr/>
        </p:nvSpPr>
        <p:spPr>
          <a:xfrm>
            <a:off x="836575" y="803450"/>
            <a:ext cx="4664587" cy="492443"/>
          </a:xfrm>
          <a:prstGeom prst="rect">
            <a:avLst/>
          </a:prstGeom>
          <a:noFill/>
        </p:spPr>
        <p:txBody>
          <a:bodyPr wrap="square" rtlCol="0">
            <a:spAutoFit/>
          </a:bodyPr>
          <a:lstStyle/>
          <a:p>
            <a:r>
              <a:rPr lang="en-US" sz="2600" b="1" dirty="0"/>
              <a:t>5.1 Hierarchical Task Analysis</a:t>
            </a:r>
            <a:r>
              <a:rPr lang="en-US" sz="1883" dirty="0"/>
              <a:t>	</a:t>
            </a:r>
          </a:p>
        </p:txBody>
      </p:sp>
      <p:sp>
        <p:nvSpPr>
          <p:cNvPr id="5" name="TextBox 4">
            <a:extLst>
              <a:ext uri="{FF2B5EF4-FFF2-40B4-BE49-F238E27FC236}">
                <a16:creationId xmlns:a16="http://schemas.microsoft.com/office/drawing/2014/main" id="{53265EC4-70B4-704E-8B3E-A4B0D0EEF355}"/>
              </a:ext>
            </a:extLst>
          </p:cNvPr>
          <p:cNvSpPr txBox="1"/>
          <p:nvPr/>
        </p:nvSpPr>
        <p:spPr>
          <a:xfrm>
            <a:off x="836575" y="1749972"/>
            <a:ext cx="5184850" cy="6740307"/>
          </a:xfrm>
          <a:prstGeom prst="rect">
            <a:avLst/>
          </a:prstGeom>
          <a:noFill/>
        </p:spPr>
        <p:txBody>
          <a:bodyPr wrap="square" rtlCol="0">
            <a:spAutoFit/>
          </a:bodyPr>
          <a:lstStyle/>
          <a:p>
            <a:r>
              <a:rPr lang="en-CA" sz="2000" dirty="0"/>
              <a:t>I will focus on the search filters and recommendation part of the badminton court app. The design of search filters is to narrow results based on users' specific criteria when selecting a badminton court. Our app also includes the most popular pitches recommendation engine to maintain user’s attention.</a:t>
            </a:r>
          </a:p>
          <a:p>
            <a:endParaRPr lang="en-CA" sz="2000" dirty="0"/>
          </a:p>
          <a:p>
            <a:endParaRPr lang="en-CA" sz="2000" dirty="0"/>
          </a:p>
          <a:p>
            <a:r>
              <a:rPr lang="en-CA" sz="2000" dirty="0"/>
              <a:t>View recommendations of well-reviewed badminton courts. Adjust the search filter to select appropriate pitches.</a:t>
            </a:r>
          </a:p>
          <a:p>
            <a:r>
              <a:rPr lang="en-CA" sz="2000" dirty="0"/>
              <a:t> </a:t>
            </a:r>
          </a:p>
          <a:p>
            <a:r>
              <a:rPr lang="en-CA" sz="2000" dirty="0"/>
              <a:t>-   View the recommendations of well-reviewed badminton courts</a:t>
            </a:r>
          </a:p>
          <a:p>
            <a:r>
              <a:rPr lang="en-CA" sz="2000" dirty="0"/>
              <a:t>-   Narrow results based on users' specific criteria </a:t>
            </a:r>
          </a:p>
          <a:p>
            <a:pPr lvl="1"/>
            <a:r>
              <a:rPr lang="en-CA" sz="2000" dirty="0"/>
              <a:t>-   Adjust filter by distance </a:t>
            </a:r>
          </a:p>
          <a:p>
            <a:pPr lvl="1"/>
            <a:r>
              <a:rPr lang="en-CA" sz="2000" dirty="0"/>
              <a:t>-   Adjust filter by price</a:t>
            </a:r>
          </a:p>
          <a:p>
            <a:pPr lvl="1"/>
            <a:r>
              <a:rPr lang="en-CA" sz="2000" dirty="0"/>
              <a:t>-   Adjust filter by reviews</a:t>
            </a:r>
          </a:p>
          <a:p>
            <a:endParaRPr lang="en-CA" sz="1200" dirty="0"/>
          </a:p>
        </p:txBody>
      </p:sp>
    </p:spTree>
    <p:extLst>
      <p:ext uri="{BB962C8B-B14F-4D97-AF65-F5344CB8AC3E}">
        <p14:creationId xmlns:p14="http://schemas.microsoft.com/office/powerpoint/2010/main" val="393041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B2070C-50BB-D748-BC7A-ACCBA87B6553}"/>
              </a:ext>
            </a:extLst>
          </p:cNvPr>
          <p:cNvSpPr txBox="1"/>
          <p:nvPr/>
        </p:nvSpPr>
        <p:spPr>
          <a:xfrm>
            <a:off x="693684" y="2006587"/>
            <a:ext cx="5001906" cy="4893647"/>
          </a:xfrm>
          <a:prstGeom prst="rect">
            <a:avLst/>
          </a:prstGeom>
          <a:noFill/>
        </p:spPr>
        <p:txBody>
          <a:bodyPr wrap="square" rtlCol="0">
            <a:spAutoFit/>
          </a:bodyPr>
          <a:lstStyle/>
          <a:p>
            <a:r>
              <a:rPr lang="en-CA" sz="2000" dirty="0"/>
              <a:t>I will also concentrate on the design of the ordering and payment part of our app to help users book the badminton courts more efficiently and directly.</a:t>
            </a:r>
          </a:p>
          <a:p>
            <a:endParaRPr lang="en-US" sz="2000" dirty="0"/>
          </a:p>
          <a:p>
            <a:endParaRPr lang="en-US" sz="2000" dirty="0"/>
          </a:p>
          <a:p>
            <a:r>
              <a:rPr lang="en-CA" sz="2000" dirty="0"/>
              <a:t>View the main Page. Register to become a new member or sign in a personal account. Be able to update the shopping cart and make a payment to reserve the space.</a:t>
            </a:r>
            <a:br>
              <a:rPr lang="en-CA" sz="2000" dirty="0"/>
            </a:br>
            <a:endParaRPr lang="en-CA" sz="2000" dirty="0"/>
          </a:p>
          <a:p>
            <a:pPr marL="342900" indent="-342900">
              <a:buFontTx/>
              <a:buChar char="-"/>
            </a:pPr>
            <a:r>
              <a:rPr lang="en-CA" sz="2000" dirty="0"/>
              <a:t>View the main page </a:t>
            </a:r>
          </a:p>
          <a:p>
            <a:pPr marL="342900" indent="-342900">
              <a:buFontTx/>
              <a:buChar char="-"/>
            </a:pPr>
            <a:r>
              <a:rPr lang="en-CA" sz="2000" dirty="0"/>
              <a:t>Sign up</a:t>
            </a:r>
          </a:p>
          <a:p>
            <a:r>
              <a:rPr lang="en-CA" sz="2000" dirty="0"/>
              <a:t>-     Update the shopping cart information</a:t>
            </a:r>
          </a:p>
          <a:p>
            <a:r>
              <a:rPr lang="en-CA" sz="2000" dirty="0"/>
              <a:t>-     Make a payment</a:t>
            </a:r>
          </a:p>
          <a:p>
            <a:endParaRPr lang="en-US" sz="1200" dirty="0"/>
          </a:p>
        </p:txBody>
      </p:sp>
      <p:sp>
        <p:nvSpPr>
          <p:cNvPr id="3" name="Rectangle 2">
            <a:extLst>
              <a:ext uri="{FF2B5EF4-FFF2-40B4-BE49-F238E27FC236}">
                <a16:creationId xmlns:a16="http://schemas.microsoft.com/office/drawing/2014/main" id="{8F5A152F-6AFE-7A42-BD71-239B6FA8EE6C}"/>
              </a:ext>
            </a:extLst>
          </p:cNvPr>
          <p:cNvSpPr/>
          <p:nvPr/>
        </p:nvSpPr>
        <p:spPr>
          <a:xfrm>
            <a:off x="693684" y="851338"/>
            <a:ext cx="5522166" cy="492443"/>
          </a:xfrm>
          <a:prstGeom prst="rect">
            <a:avLst/>
          </a:prstGeom>
        </p:spPr>
        <p:txBody>
          <a:bodyPr wrap="square">
            <a:spAutoFit/>
          </a:bodyPr>
          <a:lstStyle/>
          <a:p>
            <a:r>
              <a:rPr lang="en-US" sz="2600" b="1" dirty="0"/>
              <a:t>5.1 Hierarchical Task Analysis</a:t>
            </a:r>
          </a:p>
        </p:txBody>
      </p:sp>
    </p:spTree>
    <p:extLst>
      <p:ext uri="{BB962C8B-B14F-4D97-AF65-F5344CB8AC3E}">
        <p14:creationId xmlns:p14="http://schemas.microsoft.com/office/powerpoint/2010/main" val="292274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09A30-36FB-EE4F-8165-9DCBE829F34B}"/>
              </a:ext>
            </a:extLst>
          </p:cNvPr>
          <p:cNvSpPr/>
          <p:nvPr/>
        </p:nvSpPr>
        <p:spPr>
          <a:xfrm>
            <a:off x="633588" y="632085"/>
            <a:ext cx="5022628" cy="707886"/>
          </a:xfrm>
          <a:prstGeom prst="rect">
            <a:avLst/>
          </a:prstGeom>
        </p:spPr>
        <p:txBody>
          <a:bodyPr wrap="square">
            <a:spAutoFit/>
          </a:bodyPr>
          <a:lstStyle/>
          <a:p>
            <a:r>
              <a:rPr lang="en-US" sz="2600" b="1" dirty="0"/>
              <a:t>5.2 Usability Testing Script</a:t>
            </a:r>
            <a:r>
              <a:rPr lang="en-US" sz="2800" b="1" dirty="0"/>
              <a:t>	</a:t>
            </a:r>
            <a:br>
              <a:rPr lang="en-US" sz="1200" b="1" dirty="0"/>
            </a:br>
            <a:endParaRPr lang="en-US" sz="1200" b="1" dirty="0"/>
          </a:p>
        </p:txBody>
      </p:sp>
      <p:sp>
        <p:nvSpPr>
          <p:cNvPr id="3" name="TextBox 2">
            <a:extLst>
              <a:ext uri="{FF2B5EF4-FFF2-40B4-BE49-F238E27FC236}">
                <a16:creationId xmlns:a16="http://schemas.microsoft.com/office/drawing/2014/main" id="{F68E1721-7F60-1440-8544-83E35459A8AB}"/>
              </a:ext>
            </a:extLst>
          </p:cNvPr>
          <p:cNvSpPr txBox="1"/>
          <p:nvPr/>
        </p:nvSpPr>
        <p:spPr>
          <a:xfrm>
            <a:off x="633588" y="1497527"/>
            <a:ext cx="5719915" cy="6924973"/>
          </a:xfrm>
          <a:prstGeom prst="rect">
            <a:avLst/>
          </a:prstGeom>
          <a:noFill/>
        </p:spPr>
        <p:txBody>
          <a:bodyPr wrap="square" rtlCol="0">
            <a:spAutoFit/>
          </a:bodyPr>
          <a:lstStyle/>
          <a:p>
            <a:r>
              <a:rPr lang="en-CA" sz="2400" dirty="0"/>
              <a:t>Scenario:</a:t>
            </a:r>
            <a:r>
              <a:rPr lang="en-CA" sz="2000" dirty="0"/>
              <a:t> You are a 3rd year computer science student. You heard from your friends that there is an app which can help you book the badminton court efficiently and directly. You decide to try it. </a:t>
            </a:r>
          </a:p>
          <a:p>
            <a:endParaRPr lang="en-CA" sz="2000" dirty="0"/>
          </a:p>
          <a:p>
            <a:r>
              <a:rPr lang="en-US" altLang="zh-CN" sz="2000" dirty="0"/>
              <a:t>1. You plan to play badminton with your friends on June 30th, so you want to find a cost-effective badminton court near your living place first, how can you do to find the court using this prototype?</a:t>
            </a:r>
          </a:p>
          <a:p>
            <a:endParaRPr lang="en-US" altLang="zh-CN" sz="2000" dirty="0"/>
          </a:p>
          <a:p>
            <a:r>
              <a:rPr lang="en-US" altLang="zh-CN" sz="2000" dirty="0"/>
              <a:t>2. You are a new user to the app, how can create your account</a:t>
            </a:r>
            <a:r>
              <a:rPr lang="zh-CN" altLang="en-US" sz="2000" dirty="0"/>
              <a:t> </a:t>
            </a:r>
            <a:r>
              <a:rPr lang="en-US" altLang="zh-CN" sz="2000" dirty="0"/>
              <a:t>through</a:t>
            </a:r>
            <a:r>
              <a:rPr lang="zh-CN" altLang="en-US" sz="2000" dirty="0"/>
              <a:t> </a:t>
            </a:r>
            <a:r>
              <a:rPr lang="en-CA" altLang="zh-CN" sz="2000" dirty="0"/>
              <a:t>this prototype</a:t>
            </a:r>
            <a:r>
              <a:rPr lang="en-US" altLang="zh-CN" sz="2000" dirty="0"/>
              <a:t>? </a:t>
            </a:r>
            <a:endParaRPr lang="en-US" sz="2000" dirty="0"/>
          </a:p>
          <a:p>
            <a:endParaRPr lang="en-US" altLang="zh-CN" sz="2000" dirty="0"/>
          </a:p>
          <a:p>
            <a:r>
              <a:rPr lang="en-US" altLang="zh-CN" sz="2000" dirty="0"/>
              <a:t>3. You just remembered that you have a midterm coming up on July 1st, you will need to prepare for the midterm instead of playing badminton. How can you cancel the plan or change the time slots from the shopping cart?</a:t>
            </a:r>
          </a:p>
          <a:p>
            <a:endParaRPr lang="en-US" altLang="zh-CN" sz="2000" dirty="0"/>
          </a:p>
          <a:p>
            <a:r>
              <a:rPr lang="en-US" altLang="zh-CN" sz="2000" dirty="0"/>
              <a:t>4. You are satisfied with the plans in the shopping cart and want to make a payment to hold the space, what can you do with this prototype?</a:t>
            </a:r>
            <a:endParaRPr lang="en-US" sz="1200" dirty="0"/>
          </a:p>
        </p:txBody>
      </p:sp>
    </p:spTree>
    <p:extLst>
      <p:ext uri="{BB962C8B-B14F-4D97-AF65-F5344CB8AC3E}">
        <p14:creationId xmlns:p14="http://schemas.microsoft.com/office/powerpoint/2010/main" val="365683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F09949-5646-AE4B-98BD-E9E86DC6CFC8}"/>
              </a:ext>
            </a:extLst>
          </p:cNvPr>
          <p:cNvSpPr/>
          <p:nvPr/>
        </p:nvSpPr>
        <p:spPr>
          <a:xfrm>
            <a:off x="748861" y="366522"/>
            <a:ext cx="5139558" cy="492443"/>
          </a:xfrm>
          <a:prstGeom prst="rect">
            <a:avLst/>
          </a:prstGeom>
        </p:spPr>
        <p:txBody>
          <a:bodyPr wrap="square">
            <a:spAutoFit/>
          </a:bodyPr>
          <a:lstStyle/>
          <a:p>
            <a:r>
              <a:rPr lang="en-CA" sz="2600" b="1" dirty="0"/>
              <a:t>5.3 Low-Fidelity Paper Prototype</a:t>
            </a:r>
            <a:endParaRPr lang="en-US" sz="2600" b="1" dirty="0"/>
          </a:p>
        </p:txBody>
      </p:sp>
      <p:pic>
        <p:nvPicPr>
          <p:cNvPr id="4" name="Picture 3">
            <a:extLst>
              <a:ext uri="{FF2B5EF4-FFF2-40B4-BE49-F238E27FC236}">
                <a16:creationId xmlns:a16="http://schemas.microsoft.com/office/drawing/2014/main" id="{17FB652E-5900-B549-82E5-E197C7636CE3}"/>
              </a:ext>
            </a:extLst>
          </p:cNvPr>
          <p:cNvPicPr>
            <a:picLocks noChangeAspect="1"/>
          </p:cNvPicPr>
          <p:nvPr/>
        </p:nvPicPr>
        <p:blipFill>
          <a:blip r:embed="rId2"/>
          <a:stretch>
            <a:fillRect/>
          </a:stretch>
        </p:blipFill>
        <p:spPr>
          <a:xfrm>
            <a:off x="748861" y="2506350"/>
            <a:ext cx="4606791" cy="6135275"/>
          </a:xfrm>
          <a:prstGeom prst="rect">
            <a:avLst/>
          </a:prstGeom>
        </p:spPr>
      </p:pic>
      <p:sp>
        <p:nvSpPr>
          <p:cNvPr id="5" name="TextBox 4">
            <a:extLst>
              <a:ext uri="{FF2B5EF4-FFF2-40B4-BE49-F238E27FC236}">
                <a16:creationId xmlns:a16="http://schemas.microsoft.com/office/drawing/2014/main" id="{7C87880A-D4AB-8E4D-9F88-81C787B07A23}"/>
              </a:ext>
            </a:extLst>
          </p:cNvPr>
          <p:cNvSpPr txBox="1"/>
          <p:nvPr/>
        </p:nvSpPr>
        <p:spPr>
          <a:xfrm>
            <a:off x="748861" y="1024759"/>
            <a:ext cx="5139558" cy="1477328"/>
          </a:xfrm>
          <a:prstGeom prst="rect">
            <a:avLst/>
          </a:prstGeom>
          <a:noFill/>
        </p:spPr>
        <p:txBody>
          <a:bodyPr wrap="square" rtlCol="0">
            <a:spAutoFit/>
          </a:bodyPr>
          <a:lstStyle/>
          <a:p>
            <a:r>
              <a:rPr lang="en-US" altLang="zh-CN" dirty="0"/>
              <a:t>1. You plan to play badminton with your friends on June 30th, so you want to find a cost-effective badminton court near your living place first, how can you do to find the court using this prototype?</a:t>
            </a:r>
          </a:p>
          <a:p>
            <a:endParaRPr lang="en-US" dirty="0"/>
          </a:p>
        </p:txBody>
      </p:sp>
      <p:sp>
        <p:nvSpPr>
          <p:cNvPr id="6" name="Rectangle 5">
            <a:extLst>
              <a:ext uri="{FF2B5EF4-FFF2-40B4-BE49-F238E27FC236}">
                <a16:creationId xmlns:a16="http://schemas.microsoft.com/office/drawing/2014/main" id="{FE1ACF5E-6A3F-9841-8811-75E453DC7897}"/>
              </a:ext>
            </a:extLst>
          </p:cNvPr>
          <p:cNvSpPr/>
          <p:nvPr/>
        </p:nvSpPr>
        <p:spPr>
          <a:xfrm>
            <a:off x="7220607" y="2502087"/>
            <a:ext cx="3689131" cy="5909310"/>
          </a:xfrm>
          <a:prstGeom prst="rect">
            <a:avLst/>
          </a:prstGeom>
        </p:spPr>
        <p:txBody>
          <a:bodyPr wrap="square">
            <a:spAutoFit/>
          </a:bodyPr>
          <a:lstStyle/>
          <a:p>
            <a:r>
              <a:rPr lang="en-US" b="1" dirty="0"/>
              <a:t>EXPECTED USER ACTION</a:t>
            </a:r>
          </a:p>
          <a:p>
            <a:pPr marL="285750" indent="-285750">
              <a:buFontTx/>
              <a:buChar char="-"/>
            </a:pPr>
            <a:r>
              <a:rPr lang="en-US" dirty="0"/>
              <a:t>Click [AVAILABLE  BADMINTON  COURTS]</a:t>
            </a:r>
          </a:p>
          <a:p>
            <a:endParaRPr lang="en-US" dirty="0"/>
          </a:p>
          <a:p>
            <a:endParaRPr lang="en-US" dirty="0"/>
          </a:p>
          <a:p>
            <a:endParaRPr lang="en-US" dirty="0"/>
          </a:p>
          <a:p>
            <a:r>
              <a:rPr lang="en-US" b="1" dirty="0"/>
              <a:t>OBSERVED ACTION</a:t>
            </a:r>
          </a:p>
          <a:p>
            <a:endParaRPr lang="en-US" dirty="0"/>
          </a:p>
          <a:p>
            <a:endParaRPr lang="en-US" dirty="0"/>
          </a:p>
          <a:p>
            <a:endParaRPr lang="en-US" dirty="0"/>
          </a:p>
          <a:p>
            <a:endParaRPr lang="en-US" dirty="0"/>
          </a:p>
          <a:p>
            <a:endParaRPr lang="en-US" dirty="0"/>
          </a:p>
          <a:p>
            <a:endParaRPr lang="en-US" dirty="0"/>
          </a:p>
          <a:p>
            <a:r>
              <a:rPr lang="en-US" b="1" dirty="0"/>
              <a:t>USER QUOTES</a:t>
            </a:r>
          </a:p>
          <a:p>
            <a:endParaRPr lang="en-US" b="1" dirty="0"/>
          </a:p>
          <a:p>
            <a:endParaRPr lang="en-US" b="1" dirty="0"/>
          </a:p>
          <a:p>
            <a:endParaRPr lang="en-US" b="1" dirty="0"/>
          </a:p>
          <a:p>
            <a:endParaRPr lang="en-US" b="1" dirty="0"/>
          </a:p>
          <a:p>
            <a:endParaRPr lang="en-US" b="1" dirty="0"/>
          </a:p>
          <a:p>
            <a:r>
              <a:rPr lang="en-US" b="1" dirty="0"/>
              <a:t>DESIGN IMPLICATIONS </a:t>
            </a:r>
            <a:r>
              <a:rPr lang="en-US" b="1" dirty="0">
                <a:solidFill>
                  <a:srgbClr val="FF0000"/>
                </a:solidFill>
              </a:rPr>
              <a:t>for A5b Results</a:t>
            </a:r>
            <a:endParaRPr lang="en-US" dirty="0"/>
          </a:p>
        </p:txBody>
      </p:sp>
    </p:spTree>
    <p:extLst>
      <p:ext uri="{BB962C8B-B14F-4D97-AF65-F5344CB8AC3E}">
        <p14:creationId xmlns:p14="http://schemas.microsoft.com/office/powerpoint/2010/main" val="66119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590525-43A6-974E-B45F-00ED8DB081C4}"/>
              </a:ext>
            </a:extLst>
          </p:cNvPr>
          <p:cNvSpPr/>
          <p:nvPr/>
        </p:nvSpPr>
        <p:spPr>
          <a:xfrm>
            <a:off x="876194" y="477486"/>
            <a:ext cx="5981806" cy="492443"/>
          </a:xfrm>
          <a:prstGeom prst="rect">
            <a:avLst/>
          </a:prstGeom>
        </p:spPr>
        <p:txBody>
          <a:bodyPr wrap="square">
            <a:spAutoFit/>
          </a:bodyPr>
          <a:lstStyle/>
          <a:p>
            <a:r>
              <a:rPr lang="en-CA" sz="2600" b="1" dirty="0"/>
              <a:t>5.3 Low-Fidelity Paper Prototype</a:t>
            </a:r>
            <a:endParaRPr lang="en-US" sz="2600" b="1" dirty="0"/>
          </a:p>
        </p:txBody>
      </p:sp>
      <p:sp>
        <p:nvSpPr>
          <p:cNvPr id="5" name="Rectangle 4">
            <a:extLst>
              <a:ext uri="{FF2B5EF4-FFF2-40B4-BE49-F238E27FC236}">
                <a16:creationId xmlns:a16="http://schemas.microsoft.com/office/drawing/2014/main" id="{0F1DB52E-9976-4440-98FA-CE56D6F254AE}"/>
              </a:ext>
            </a:extLst>
          </p:cNvPr>
          <p:cNvSpPr/>
          <p:nvPr/>
        </p:nvSpPr>
        <p:spPr>
          <a:xfrm>
            <a:off x="876194" y="1113500"/>
            <a:ext cx="5105612" cy="1200329"/>
          </a:xfrm>
          <a:prstGeom prst="rect">
            <a:avLst/>
          </a:prstGeom>
        </p:spPr>
        <p:txBody>
          <a:bodyPr wrap="square">
            <a:spAutoFit/>
          </a:bodyPr>
          <a:lstStyle/>
          <a:p>
            <a:r>
              <a:rPr lang="en-US" altLang="zh-CN" dirty="0"/>
              <a:t>1. You plan to play badminton with your friends on June 30th, so you want to find a cost-effective badminton court near your living place first, how can you do to find the court using this prototype?</a:t>
            </a:r>
          </a:p>
        </p:txBody>
      </p:sp>
      <p:sp>
        <p:nvSpPr>
          <p:cNvPr id="7" name="TextBox 6">
            <a:extLst>
              <a:ext uri="{FF2B5EF4-FFF2-40B4-BE49-F238E27FC236}">
                <a16:creationId xmlns:a16="http://schemas.microsoft.com/office/drawing/2014/main" id="{60C3AD81-C392-7744-ABB3-49E373F2CAFD}"/>
              </a:ext>
            </a:extLst>
          </p:cNvPr>
          <p:cNvSpPr txBox="1"/>
          <p:nvPr/>
        </p:nvSpPr>
        <p:spPr>
          <a:xfrm>
            <a:off x="7166633" y="2426624"/>
            <a:ext cx="4168773" cy="6740307"/>
          </a:xfrm>
          <a:prstGeom prst="rect">
            <a:avLst/>
          </a:prstGeom>
          <a:noFill/>
        </p:spPr>
        <p:txBody>
          <a:bodyPr wrap="square" rtlCol="0">
            <a:spAutoFit/>
          </a:bodyPr>
          <a:lstStyle/>
          <a:p>
            <a:r>
              <a:rPr lang="en-US" b="1" dirty="0"/>
              <a:t>EXPECTED USER ACTION</a:t>
            </a:r>
          </a:p>
          <a:p>
            <a:pPr marL="285750" indent="-285750">
              <a:buFontTx/>
              <a:buChar char="-"/>
            </a:pPr>
            <a:r>
              <a:rPr lang="en-US" dirty="0"/>
              <a:t>Type [Postal code]</a:t>
            </a:r>
          </a:p>
          <a:p>
            <a:pPr marL="285750" indent="-285750">
              <a:buFontTx/>
              <a:buChar char="-"/>
            </a:pPr>
            <a:r>
              <a:rPr lang="en-US" dirty="0"/>
              <a:t>Check the [Distance </a:t>
            </a:r>
            <a:r>
              <a:rPr lang="en-CA" dirty="0"/>
              <a:t>(Optional)</a:t>
            </a:r>
            <a:r>
              <a:rPr lang="en-US" dirty="0"/>
              <a:t>]</a:t>
            </a:r>
          </a:p>
          <a:p>
            <a:pPr marL="285750" indent="-285750">
              <a:buFontTx/>
              <a:buChar char="-"/>
            </a:pPr>
            <a:r>
              <a:rPr lang="en-US" dirty="0"/>
              <a:t>Check the [Price</a:t>
            </a:r>
            <a:r>
              <a:rPr lang="en-CA" dirty="0"/>
              <a:t> (Optional)</a:t>
            </a:r>
            <a:r>
              <a:rPr lang="en-US" dirty="0"/>
              <a:t>]</a:t>
            </a:r>
          </a:p>
          <a:p>
            <a:pPr marL="285750" indent="-285750">
              <a:buFontTx/>
              <a:buChar char="-"/>
            </a:pPr>
            <a:r>
              <a:rPr lang="en-US" dirty="0"/>
              <a:t>Check the [Review</a:t>
            </a:r>
            <a:r>
              <a:rPr lang="en-CA" dirty="0"/>
              <a:t> (Optional)</a:t>
            </a:r>
            <a:r>
              <a:rPr lang="en-US" dirty="0"/>
              <a:t>]</a:t>
            </a:r>
          </a:p>
          <a:p>
            <a:pPr marL="285750" indent="-285750">
              <a:buFontTx/>
              <a:buChar char="-"/>
            </a:pPr>
            <a:r>
              <a:rPr lang="en-US" dirty="0"/>
              <a:t>Click with one of the badminton courts</a:t>
            </a:r>
          </a:p>
          <a:p>
            <a:pPr marL="285750" indent="-285750">
              <a:buFontTx/>
              <a:buChar char="-"/>
            </a:pPr>
            <a:r>
              <a:rPr lang="en-US" dirty="0"/>
              <a:t>Click [View timetable]</a:t>
            </a:r>
          </a:p>
          <a:p>
            <a:endParaRPr lang="en-US" dirty="0"/>
          </a:p>
          <a:p>
            <a:endParaRPr lang="en-US" dirty="0"/>
          </a:p>
          <a:p>
            <a:endParaRPr lang="en-US" dirty="0"/>
          </a:p>
          <a:p>
            <a:r>
              <a:rPr lang="en-US" b="1" dirty="0"/>
              <a:t>OBSERVED ACTION</a:t>
            </a:r>
          </a:p>
          <a:p>
            <a:endParaRPr lang="en-US" dirty="0"/>
          </a:p>
          <a:p>
            <a:endParaRPr lang="en-US" dirty="0"/>
          </a:p>
          <a:p>
            <a:endParaRPr lang="en-US" dirty="0"/>
          </a:p>
          <a:p>
            <a:endParaRPr lang="en-US" dirty="0"/>
          </a:p>
          <a:p>
            <a:endParaRPr lang="en-US" dirty="0"/>
          </a:p>
          <a:p>
            <a:endParaRPr lang="en-US" dirty="0"/>
          </a:p>
          <a:p>
            <a:r>
              <a:rPr lang="en-US" b="1" dirty="0"/>
              <a:t>USER QUOTES</a:t>
            </a:r>
          </a:p>
          <a:p>
            <a:endParaRPr lang="en-US" b="1" dirty="0"/>
          </a:p>
          <a:p>
            <a:endParaRPr lang="en-US" b="1" dirty="0"/>
          </a:p>
          <a:p>
            <a:endParaRPr lang="en-US" b="1" dirty="0"/>
          </a:p>
          <a:p>
            <a:endParaRPr lang="en-US" b="1" dirty="0"/>
          </a:p>
          <a:p>
            <a:endParaRPr lang="en-US" b="1" dirty="0"/>
          </a:p>
          <a:p>
            <a:r>
              <a:rPr lang="en-US" b="1" dirty="0"/>
              <a:t>DESIGN IMPLICATIONS </a:t>
            </a:r>
            <a:r>
              <a:rPr lang="en-US" b="1" dirty="0">
                <a:solidFill>
                  <a:srgbClr val="FF0000"/>
                </a:solidFill>
              </a:rPr>
              <a:t>for A5b Results</a:t>
            </a:r>
          </a:p>
        </p:txBody>
      </p:sp>
      <p:pic>
        <p:nvPicPr>
          <p:cNvPr id="3" name="Picture 2" descr="Text&#10;&#10;Description automatically generated">
            <a:extLst>
              <a:ext uri="{FF2B5EF4-FFF2-40B4-BE49-F238E27FC236}">
                <a16:creationId xmlns:a16="http://schemas.microsoft.com/office/drawing/2014/main" id="{260203AC-FEC8-E74F-9C8A-3E9A4318019B}"/>
              </a:ext>
            </a:extLst>
          </p:cNvPr>
          <p:cNvPicPr>
            <a:picLocks noChangeAspect="1"/>
          </p:cNvPicPr>
          <p:nvPr/>
        </p:nvPicPr>
        <p:blipFill>
          <a:blip r:embed="rId2"/>
          <a:stretch>
            <a:fillRect/>
          </a:stretch>
        </p:blipFill>
        <p:spPr>
          <a:xfrm>
            <a:off x="762656" y="2582396"/>
            <a:ext cx="5071923" cy="6084118"/>
          </a:xfrm>
          <a:prstGeom prst="rect">
            <a:avLst/>
          </a:prstGeom>
        </p:spPr>
      </p:pic>
    </p:spTree>
    <p:extLst>
      <p:ext uri="{BB962C8B-B14F-4D97-AF65-F5344CB8AC3E}">
        <p14:creationId xmlns:p14="http://schemas.microsoft.com/office/powerpoint/2010/main" val="372621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F09949-5646-AE4B-98BD-E9E86DC6CFC8}"/>
              </a:ext>
            </a:extLst>
          </p:cNvPr>
          <p:cNvSpPr/>
          <p:nvPr/>
        </p:nvSpPr>
        <p:spPr>
          <a:xfrm>
            <a:off x="748861" y="366522"/>
            <a:ext cx="5139558" cy="492443"/>
          </a:xfrm>
          <a:prstGeom prst="rect">
            <a:avLst/>
          </a:prstGeom>
        </p:spPr>
        <p:txBody>
          <a:bodyPr wrap="square">
            <a:spAutoFit/>
          </a:bodyPr>
          <a:lstStyle/>
          <a:p>
            <a:r>
              <a:rPr lang="en-CA" sz="2600" b="1" dirty="0"/>
              <a:t>5.3 Low-Fidelity Paper Prototype</a:t>
            </a:r>
            <a:endParaRPr lang="en-US" sz="2600" b="1" dirty="0"/>
          </a:p>
        </p:txBody>
      </p:sp>
      <p:pic>
        <p:nvPicPr>
          <p:cNvPr id="4" name="Picture 3">
            <a:extLst>
              <a:ext uri="{FF2B5EF4-FFF2-40B4-BE49-F238E27FC236}">
                <a16:creationId xmlns:a16="http://schemas.microsoft.com/office/drawing/2014/main" id="{17FB652E-5900-B549-82E5-E197C7636CE3}"/>
              </a:ext>
            </a:extLst>
          </p:cNvPr>
          <p:cNvPicPr>
            <a:picLocks noChangeAspect="1"/>
          </p:cNvPicPr>
          <p:nvPr/>
        </p:nvPicPr>
        <p:blipFill>
          <a:blip r:embed="rId2"/>
          <a:stretch>
            <a:fillRect/>
          </a:stretch>
        </p:blipFill>
        <p:spPr>
          <a:xfrm>
            <a:off x="748861" y="2286000"/>
            <a:ext cx="4606791" cy="6355625"/>
          </a:xfrm>
          <a:prstGeom prst="rect">
            <a:avLst/>
          </a:prstGeom>
        </p:spPr>
      </p:pic>
      <p:sp>
        <p:nvSpPr>
          <p:cNvPr id="5" name="TextBox 4">
            <a:extLst>
              <a:ext uri="{FF2B5EF4-FFF2-40B4-BE49-F238E27FC236}">
                <a16:creationId xmlns:a16="http://schemas.microsoft.com/office/drawing/2014/main" id="{7C87880A-D4AB-8E4D-9F88-81C787B07A23}"/>
              </a:ext>
            </a:extLst>
          </p:cNvPr>
          <p:cNvSpPr txBox="1"/>
          <p:nvPr/>
        </p:nvSpPr>
        <p:spPr>
          <a:xfrm>
            <a:off x="748861" y="1024759"/>
            <a:ext cx="5139558" cy="646331"/>
          </a:xfrm>
          <a:prstGeom prst="rect">
            <a:avLst/>
          </a:prstGeom>
          <a:noFill/>
        </p:spPr>
        <p:txBody>
          <a:bodyPr wrap="square" rtlCol="0">
            <a:spAutoFit/>
          </a:bodyPr>
          <a:lstStyle/>
          <a:p>
            <a:r>
              <a:rPr lang="en-US" altLang="zh-CN" dirty="0"/>
              <a:t>You are a new user to the app, how can create your account</a:t>
            </a:r>
            <a:r>
              <a:rPr lang="zh-CN" altLang="en-US" dirty="0"/>
              <a:t> </a:t>
            </a:r>
            <a:r>
              <a:rPr lang="en-US" altLang="zh-CN" dirty="0"/>
              <a:t>through</a:t>
            </a:r>
            <a:r>
              <a:rPr lang="zh-CN" altLang="en-US" dirty="0"/>
              <a:t> </a:t>
            </a:r>
            <a:r>
              <a:rPr lang="en-CA" altLang="zh-CN" dirty="0"/>
              <a:t>this prototype</a:t>
            </a:r>
            <a:r>
              <a:rPr lang="en-US" altLang="zh-CN" dirty="0"/>
              <a:t>? </a:t>
            </a:r>
            <a:endParaRPr lang="en-US" dirty="0"/>
          </a:p>
        </p:txBody>
      </p:sp>
      <p:sp>
        <p:nvSpPr>
          <p:cNvPr id="3" name="Rectangle 2">
            <a:extLst>
              <a:ext uri="{FF2B5EF4-FFF2-40B4-BE49-F238E27FC236}">
                <a16:creationId xmlns:a16="http://schemas.microsoft.com/office/drawing/2014/main" id="{AE08C6CE-8A47-C34A-B43B-24ECD162DA0A}"/>
              </a:ext>
            </a:extLst>
          </p:cNvPr>
          <p:cNvSpPr/>
          <p:nvPr/>
        </p:nvSpPr>
        <p:spPr>
          <a:xfrm>
            <a:off x="7200902" y="2270180"/>
            <a:ext cx="3429000" cy="5355312"/>
          </a:xfrm>
          <a:prstGeom prst="rect">
            <a:avLst/>
          </a:prstGeom>
        </p:spPr>
        <p:txBody>
          <a:bodyPr>
            <a:spAutoFit/>
          </a:bodyPr>
          <a:lstStyle/>
          <a:p>
            <a:r>
              <a:rPr lang="en-US" b="1" dirty="0"/>
              <a:t>EXPECTED USER ACTION</a:t>
            </a:r>
          </a:p>
          <a:p>
            <a:pPr marL="285750" indent="-285750">
              <a:buFontTx/>
              <a:buChar char="-"/>
            </a:pPr>
            <a:r>
              <a:rPr lang="en-US" dirty="0"/>
              <a:t>Click [SIGN UP]</a:t>
            </a:r>
          </a:p>
          <a:p>
            <a:endParaRPr lang="en-US" dirty="0"/>
          </a:p>
          <a:p>
            <a:endParaRPr lang="en-US" dirty="0"/>
          </a:p>
          <a:p>
            <a:r>
              <a:rPr lang="en-US" b="1" dirty="0"/>
              <a:t>OBSERVED ACTION</a:t>
            </a:r>
          </a:p>
          <a:p>
            <a:endParaRPr lang="en-US" dirty="0"/>
          </a:p>
          <a:p>
            <a:endParaRPr lang="en-US" dirty="0"/>
          </a:p>
          <a:p>
            <a:endParaRPr lang="en-US" dirty="0"/>
          </a:p>
          <a:p>
            <a:endParaRPr lang="en-US" dirty="0"/>
          </a:p>
          <a:p>
            <a:endParaRPr lang="en-US" dirty="0"/>
          </a:p>
          <a:p>
            <a:endParaRPr lang="en-US" dirty="0"/>
          </a:p>
          <a:p>
            <a:r>
              <a:rPr lang="en-US" b="1" dirty="0"/>
              <a:t>USER QUOTES</a:t>
            </a:r>
          </a:p>
          <a:p>
            <a:endParaRPr lang="en-US" b="1" dirty="0"/>
          </a:p>
          <a:p>
            <a:endParaRPr lang="en-US" b="1" dirty="0"/>
          </a:p>
          <a:p>
            <a:endParaRPr lang="en-US" b="1" dirty="0"/>
          </a:p>
          <a:p>
            <a:endParaRPr lang="en-US" b="1" dirty="0"/>
          </a:p>
          <a:p>
            <a:endParaRPr lang="en-US" b="1" dirty="0"/>
          </a:p>
          <a:p>
            <a:r>
              <a:rPr lang="en-US" b="1" dirty="0"/>
              <a:t>DESIGN IMPLICATIONS </a:t>
            </a:r>
            <a:r>
              <a:rPr lang="en-US" b="1" dirty="0">
                <a:solidFill>
                  <a:srgbClr val="FF0000"/>
                </a:solidFill>
              </a:rPr>
              <a:t>for A5b Results</a:t>
            </a:r>
            <a:endParaRPr lang="en-US" dirty="0"/>
          </a:p>
        </p:txBody>
      </p:sp>
    </p:spTree>
    <p:extLst>
      <p:ext uri="{BB962C8B-B14F-4D97-AF65-F5344CB8AC3E}">
        <p14:creationId xmlns:p14="http://schemas.microsoft.com/office/powerpoint/2010/main" val="328255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F09949-5646-AE4B-98BD-E9E86DC6CFC8}"/>
              </a:ext>
            </a:extLst>
          </p:cNvPr>
          <p:cNvSpPr/>
          <p:nvPr/>
        </p:nvSpPr>
        <p:spPr>
          <a:xfrm>
            <a:off x="748861" y="366522"/>
            <a:ext cx="5139558" cy="492443"/>
          </a:xfrm>
          <a:prstGeom prst="rect">
            <a:avLst/>
          </a:prstGeom>
        </p:spPr>
        <p:txBody>
          <a:bodyPr wrap="square">
            <a:spAutoFit/>
          </a:bodyPr>
          <a:lstStyle/>
          <a:p>
            <a:r>
              <a:rPr lang="en-CA" sz="2600" b="1" dirty="0"/>
              <a:t>5.3 Low-Fidelity Paper Prototype</a:t>
            </a:r>
            <a:endParaRPr lang="en-US" sz="2600" b="1" dirty="0"/>
          </a:p>
        </p:txBody>
      </p:sp>
      <p:sp>
        <p:nvSpPr>
          <p:cNvPr id="5" name="TextBox 4">
            <a:extLst>
              <a:ext uri="{FF2B5EF4-FFF2-40B4-BE49-F238E27FC236}">
                <a16:creationId xmlns:a16="http://schemas.microsoft.com/office/drawing/2014/main" id="{7C87880A-D4AB-8E4D-9F88-81C787B07A23}"/>
              </a:ext>
            </a:extLst>
          </p:cNvPr>
          <p:cNvSpPr txBox="1"/>
          <p:nvPr/>
        </p:nvSpPr>
        <p:spPr>
          <a:xfrm>
            <a:off x="748861" y="1024759"/>
            <a:ext cx="5139558" cy="646331"/>
          </a:xfrm>
          <a:prstGeom prst="rect">
            <a:avLst/>
          </a:prstGeom>
          <a:noFill/>
        </p:spPr>
        <p:txBody>
          <a:bodyPr wrap="square" rtlCol="0">
            <a:spAutoFit/>
          </a:bodyPr>
          <a:lstStyle/>
          <a:p>
            <a:r>
              <a:rPr lang="en-US" altLang="zh-CN" dirty="0"/>
              <a:t>You are a new user to the app, how can create your account? </a:t>
            </a:r>
            <a:endParaRPr lang="en-US" dirty="0"/>
          </a:p>
        </p:txBody>
      </p:sp>
      <p:sp>
        <p:nvSpPr>
          <p:cNvPr id="9" name="Rectangle 8">
            <a:extLst>
              <a:ext uri="{FF2B5EF4-FFF2-40B4-BE49-F238E27FC236}">
                <a16:creationId xmlns:a16="http://schemas.microsoft.com/office/drawing/2014/main" id="{70207123-8602-D840-827C-FBB47E2DE3B6}"/>
              </a:ext>
            </a:extLst>
          </p:cNvPr>
          <p:cNvSpPr/>
          <p:nvPr/>
        </p:nvSpPr>
        <p:spPr>
          <a:xfrm>
            <a:off x="7078715" y="1894344"/>
            <a:ext cx="3752195" cy="5632311"/>
          </a:xfrm>
          <a:prstGeom prst="rect">
            <a:avLst/>
          </a:prstGeom>
        </p:spPr>
        <p:txBody>
          <a:bodyPr wrap="square">
            <a:spAutoFit/>
          </a:bodyPr>
          <a:lstStyle/>
          <a:p>
            <a:endParaRPr lang="en-US" b="1" dirty="0"/>
          </a:p>
          <a:p>
            <a:r>
              <a:rPr lang="en-US" b="1" dirty="0"/>
              <a:t>EXPECTED USER ACTION</a:t>
            </a:r>
          </a:p>
          <a:p>
            <a:pPr marL="285750" indent="-285750">
              <a:buFontTx/>
              <a:buChar char="-"/>
            </a:pPr>
            <a:r>
              <a:rPr lang="en-US" dirty="0"/>
              <a:t>Type [Name]</a:t>
            </a:r>
          </a:p>
          <a:p>
            <a:pPr marL="285750" indent="-285750">
              <a:buFontTx/>
              <a:buChar char="-"/>
            </a:pPr>
            <a:r>
              <a:rPr lang="en-US" dirty="0"/>
              <a:t>Type [Email]</a:t>
            </a:r>
          </a:p>
          <a:p>
            <a:pPr marL="285750" indent="-285750">
              <a:buFontTx/>
              <a:buChar char="-"/>
            </a:pPr>
            <a:r>
              <a:rPr lang="en-US" dirty="0"/>
              <a:t>Type [Password]</a:t>
            </a:r>
          </a:p>
          <a:p>
            <a:pPr marL="285750" indent="-285750">
              <a:buFontTx/>
              <a:buChar char="-"/>
            </a:pPr>
            <a:r>
              <a:rPr lang="en-US" dirty="0"/>
              <a:t>Type [Confirm Password]</a:t>
            </a:r>
          </a:p>
          <a:p>
            <a:pPr marL="285750" indent="-285750">
              <a:buFontTx/>
              <a:buChar char="-"/>
            </a:pPr>
            <a:r>
              <a:rPr lang="en-US" dirty="0"/>
              <a:t>Check [Notification (optional)]</a:t>
            </a:r>
          </a:p>
          <a:p>
            <a:pPr marL="285750" indent="-285750">
              <a:buFontTx/>
              <a:buChar char="-"/>
            </a:pPr>
            <a:r>
              <a:rPr lang="en-US" dirty="0"/>
              <a:t>Click [Sign Up]</a:t>
            </a:r>
            <a:br>
              <a:rPr lang="en-US" dirty="0"/>
            </a:br>
            <a:endParaRPr lang="en-US" dirty="0"/>
          </a:p>
          <a:p>
            <a:endParaRPr lang="en-US" dirty="0"/>
          </a:p>
          <a:p>
            <a:r>
              <a:rPr lang="en-US" b="1" dirty="0"/>
              <a:t>OBSERVED ACTION</a:t>
            </a:r>
          </a:p>
          <a:p>
            <a:endParaRPr lang="en-US" dirty="0"/>
          </a:p>
          <a:p>
            <a:endParaRPr lang="en-US" dirty="0"/>
          </a:p>
          <a:p>
            <a:endParaRPr lang="en-US" dirty="0"/>
          </a:p>
          <a:p>
            <a:r>
              <a:rPr lang="en-US" b="1" dirty="0"/>
              <a:t>USER QUOTES</a:t>
            </a:r>
          </a:p>
          <a:p>
            <a:endParaRPr lang="en-US" b="1" dirty="0"/>
          </a:p>
          <a:p>
            <a:endParaRPr lang="en-US" b="1" dirty="0"/>
          </a:p>
          <a:p>
            <a:endParaRPr lang="en-US" b="1" dirty="0"/>
          </a:p>
          <a:p>
            <a:r>
              <a:rPr lang="en-US" b="1" dirty="0"/>
              <a:t>DESIGN IMPLICATIONS </a:t>
            </a:r>
            <a:r>
              <a:rPr lang="en-US" b="1" dirty="0">
                <a:solidFill>
                  <a:srgbClr val="FF0000"/>
                </a:solidFill>
              </a:rPr>
              <a:t>for A5b Results</a:t>
            </a:r>
          </a:p>
        </p:txBody>
      </p:sp>
      <p:pic>
        <p:nvPicPr>
          <p:cNvPr id="4" name="Picture 3" descr="Text&#10;&#10;Description automatically generated with low confidence">
            <a:extLst>
              <a:ext uri="{FF2B5EF4-FFF2-40B4-BE49-F238E27FC236}">
                <a16:creationId xmlns:a16="http://schemas.microsoft.com/office/drawing/2014/main" id="{EDBBA24D-8C1E-2644-9BFC-BE0DB5549DF3}"/>
              </a:ext>
            </a:extLst>
          </p:cNvPr>
          <p:cNvPicPr>
            <a:picLocks noChangeAspect="1"/>
          </p:cNvPicPr>
          <p:nvPr/>
        </p:nvPicPr>
        <p:blipFill>
          <a:blip r:embed="rId2"/>
          <a:stretch>
            <a:fillRect/>
          </a:stretch>
        </p:blipFill>
        <p:spPr>
          <a:xfrm>
            <a:off x="748861" y="2191407"/>
            <a:ext cx="4879429" cy="6586072"/>
          </a:xfrm>
          <a:prstGeom prst="rect">
            <a:avLst/>
          </a:prstGeom>
        </p:spPr>
      </p:pic>
    </p:spTree>
    <p:extLst>
      <p:ext uri="{BB962C8B-B14F-4D97-AF65-F5344CB8AC3E}">
        <p14:creationId xmlns:p14="http://schemas.microsoft.com/office/powerpoint/2010/main" val="375061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BA4327A5-33CF-934A-813B-4B7621F0527C}"/>
              </a:ext>
            </a:extLst>
          </p:cNvPr>
          <p:cNvPicPr>
            <a:picLocks noChangeAspect="1"/>
          </p:cNvPicPr>
          <p:nvPr/>
        </p:nvPicPr>
        <p:blipFill>
          <a:blip r:embed="rId2"/>
          <a:stretch>
            <a:fillRect/>
          </a:stretch>
        </p:blipFill>
        <p:spPr>
          <a:xfrm>
            <a:off x="336384" y="3268699"/>
            <a:ext cx="4529381" cy="5654176"/>
          </a:xfrm>
          <a:prstGeom prst="rect">
            <a:avLst/>
          </a:prstGeom>
        </p:spPr>
      </p:pic>
      <p:sp>
        <p:nvSpPr>
          <p:cNvPr id="4" name="Rectangle 3">
            <a:extLst>
              <a:ext uri="{FF2B5EF4-FFF2-40B4-BE49-F238E27FC236}">
                <a16:creationId xmlns:a16="http://schemas.microsoft.com/office/drawing/2014/main" id="{F125685B-CD7F-EE4B-A4F3-DA3539A9C4AE}"/>
              </a:ext>
            </a:extLst>
          </p:cNvPr>
          <p:cNvSpPr/>
          <p:nvPr/>
        </p:nvSpPr>
        <p:spPr>
          <a:xfrm>
            <a:off x="336384" y="279113"/>
            <a:ext cx="5922526" cy="477054"/>
          </a:xfrm>
          <a:prstGeom prst="rect">
            <a:avLst/>
          </a:prstGeom>
        </p:spPr>
        <p:txBody>
          <a:bodyPr wrap="square">
            <a:spAutoFit/>
          </a:bodyPr>
          <a:lstStyle/>
          <a:p>
            <a:r>
              <a:rPr lang="en-CA" sz="2500" b="1" dirty="0"/>
              <a:t>5.3 Low-Fidelity Paper Prototype</a:t>
            </a:r>
            <a:endParaRPr lang="en-US" sz="2500" b="1" dirty="0"/>
          </a:p>
        </p:txBody>
      </p:sp>
      <p:sp>
        <p:nvSpPr>
          <p:cNvPr id="5" name="Rectangle 4">
            <a:extLst>
              <a:ext uri="{FF2B5EF4-FFF2-40B4-BE49-F238E27FC236}">
                <a16:creationId xmlns:a16="http://schemas.microsoft.com/office/drawing/2014/main" id="{1F681765-1439-B34D-8A73-55687D3DCFD7}"/>
              </a:ext>
            </a:extLst>
          </p:cNvPr>
          <p:cNvSpPr/>
          <p:nvPr/>
        </p:nvSpPr>
        <p:spPr>
          <a:xfrm>
            <a:off x="336384" y="961149"/>
            <a:ext cx="6185232" cy="2308324"/>
          </a:xfrm>
          <a:prstGeom prst="rect">
            <a:avLst/>
          </a:prstGeom>
        </p:spPr>
        <p:txBody>
          <a:bodyPr wrap="square">
            <a:spAutoFit/>
          </a:bodyPr>
          <a:lstStyle/>
          <a:p>
            <a:r>
              <a:rPr lang="en-US" altLang="zh-CN" dirty="0"/>
              <a:t>3. You just remembered that you have a midterm coming up on July 1st, you will need to prepare for the midterm instead of playing badminton. How can you cancel the plan or change the time slots from the shopping cart?</a:t>
            </a:r>
          </a:p>
          <a:p>
            <a:r>
              <a:rPr lang="en-US" altLang="zh-CN" dirty="0"/>
              <a:t>4. You are satisfied with the plans in the shopping cart and want to make a payment to hold the space, what can you do with this prototype?</a:t>
            </a:r>
            <a:endParaRPr lang="en-US" sz="1100" dirty="0"/>
          </a:p>
          <a:p>
            <a:endParaRPr lang="en-US" altLang="zh-CN" dirty="0"/>
          </a:p>
        </p:txBody>
      </p:sp>
      <p:sp>
        <p:nvSpPr>
          <p:cNvPr id="6" name="Rectangle 5">
            <a:extLst>
              <a:ext uri="{FF2B5EF4-FFF2-40B4-BE49-F238E27FC236}">
                <a16:creationId xmlns:a16="http://schemas.microsoft.com/office/drawing/2014/main" id="{8D5649F9-5A75-8F4E-B0F9-014A5AAE1D87}"/>
              </a:ext>
            </a:extLst>
          </p:cNvPr>
          <p:cNvSpPr/>
          <p:nvPr/>
        </p:nvSpPr>
        <p:spPr>
          <a:xfrm>
            <a:off x="7153603" y="2736566"/>
            <a:ext cx="3429000" cy="6186309"/>
          </a:xfrm>
          <a:prstGeom prst="rect">
            <a:avLst/>
          </a:prstGeom>
        </p:spPr>
        <p:txBody>
          <a:bodyPr>
            <a:spAutoFit/>
          </a:bodyPr>
          <a:lstStyle/>
          <a:p>
            <a:endParaRPr lang="en-US" b="1" dirty="0"/>
          </a:p>
          <a:p>
            <a:r>
              <a:rPr lang="en-US" b="1" dirty="0"/>
              <a:t>EXPECTED USER ACTION</a:t>
            </a:r>
          </a:p>
          <a:p>
            <a:pPr marL="285750" indent="-285750">
              <a:buFontTx/>
              <a:buChar char="-"/>
            </a:pPr>
            <a:r>
              <a:rPr lang="en-US" dirty="0"/>
              <a:t>Click [Delete]</a:t>
            </a:r>
          </a:p>
          <a:p>
            <a:pPr marL="285750" indent="-285750">
              <a:buFontTx/>
              <a:buChar char="-"/>
            </a:pPr>
            <a:r>
              <a:rPr lang="en-US" dirty="0"/>
              <a:t>Click [Update time]</a:t>
            </a:r>
          </a:p>
          <a:p>
            <a:pPr marL="285750" indent="-285750">
              <a:buFontTx/>
              <a:buChar char="-"/>
            </a:pPr>
            <a:r>
              <a:rPr lang="en-US" dirty="0"/>
              <a:t>Click [Go to checkout]</a:t>
            </a:r>
          </a:p>
          <a:p>
            <a:endParaRPr lang="en-US" dirty="0"/>
          </a:p>
          <a:p>
            <a:endParaRPr lang="en-US" dirty="0"/>
          </a:p>
          <a:p>
            <a:endParaRPr lang="en-US" dirty="0"/>
          </a:p>
          <a:p>
            <a:endParaRPr lang="en-US" dirty="0"/>
          </a:p>
          <a:p>
            <a:r>
              <a:rPr lang="en-US" b="1" dirty="0"/>
              <a:t>OBSERVED ACTION</a:t>
            </a:r>
          </a:p>
          <a:p>
            <a:endParaRPr lang="en-US" dirty="0"/>
          </a:p>
          <a:p>
            <a:endParaRPr lang="en-US" dirty="0"/>
          </a:p>
          <a:p>
            <a:endParaRPr lang="en-US" dirty="0"/>
          </a:p>
          <a:p>
            <a:endParaRPr lang="en-US" dirty="0"/>
          </a:p>
          <a:p>
            <a:endParaRPr lang="en-US" dirty="0"/>
          </a:p>
          <a:p>
            <a:r>
              <a:rPr lang="en-US" b="1" dirty="0"/>
              <a:t>USER QUOTES</a:t>
            </a:r>
          </a:p>
          <a:p>
            <a:endParaRPr lang="en-US" b="1" dirty="0"/>
          </a:p>
          <a:p>
            <a:endParaRPr lang="en-US" b="1" dirty="0"/>
          </a:p>
          <a:p>
            <a:endParaRPr lang="en-US" b="1" dirty="0"/>
          </a:p>
          <a:p>
            <a:endParaRPr lang="en-US" b="1" dirty="0"/>
          </a:p>
          <a:p>
            <a:r>
              <a:rPr lang="en-US" b="1" dirty="0"/>
              <a:t>DESIGN IMPLICATIONS </a:t>
            </a:r>
            <a:r>
              <a:rPr lang="en-US" b="1" dirty="0">
                <a:solidFill>
                  <a:srgbClr val="FF0000"/>
                </a:solidFill>
              </a:rPr>
              <a:t>for A5b Results</a:t>
            </a:r>
          </a:p>
        </p:txBody>
      </p:sp>
    </p:spTree>
    <p:extLst>
      <p:ext uri="{BB962C8B-B14F-4D97-AF65-F5344CB8AC3E}">
        <p14:creationId xmlns:p14="http://schemas.microsoft.com/office/powerpoint/2010/main" val="19460207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856</Words>
  <Application>Microsoft Macintosh PowerPoint</Application>
  <PresentationFormat>On-screen Show (4:3)</PresentationFormat>
  <Paragraphs>163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 Wan</dc:creator>
  <cp:lastModifiedBy>Jiachen Wan</cp:lastModifiedBy>
  <cp:revision>6</cp:revision>
  <dcterms:created xsi:type="dcterms:W3CDTF">2022-06-14T04:27:55Z</dcterms:created>
  <dcterms:modified xsi:type="dcterms:W3CDTF">2022-06-14T16:23:46Z</dcterms:modified>
</cp:coreProperties>
</file>