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FDD"/>
    <a:srgbClr val="1E5158"/>
    <a:srgbClr val="3186B1"/>
    <a:srgbClr val="C7EBE7"/>
    <a:srgbClr val="86C0D4"/>
    <a:srgbClr val="2AA3C0"/>
    <a:srgbClr val="D7EAF1"/>
    <a:srgbClr val="2B8EA5"/>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7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37913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229598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40851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131972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ED1C14C-A143-42F5-B247-D0E80013100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425598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28644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288724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378962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28032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ED1C14C-A143-42F5-B247-D0E80013100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305269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ED1C14C-A143-42F5-B247-D0E80013100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‹nº›</a:t>
            </a:fld>
            <a:endParaRPr lang="en-US"/>
          </a:p>
        </p:txBody>
      </p:sp>
    </p:spTree>
    <p:extLst>
      <p:ext uri="{BB962C8B-B14F-4D97-AF65-F5344CB8AC3E}">
        <p14:creationId xmlns:p14="http://schemas.microsoft.com/office/powerpoint/2010/main" val="338554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6000">
              <a:schemeClr val="bg1"/>
            </a:gs>
            <a:gs pos="0">
              <a:schemeClr val="bg1"/>
            </a:gs>
            <a:gs pos="24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‹nº›</a:t>
            </a:fld>
            <a:endParaRPr lang="en-US"/>
          </a:p>
        </p:txBody>
      </p:sp>
    </p:spTree>
    <p:extLst>
      <p:ext uri="{BB962C8B-B14F-4D97-AF65-F5344CB8AC3E}">
        <p14:creationId xmlns:p14="http://schemas.microsoft.com/office/powerpoint/2010/main" val="32217939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90987E61-D847-C299-12F0-B762B300FDD3}"/>
              </a:ext>
            </a:extLst>
          </p:cNvPr>
          <p:cNvSpPr/>
          <p:nvPr/>
        </p:nvSpPr>
        <p:spPr>
          <a:xfrm>
            <a:off x="0" y="0"/>
            <a:ext cx="2013557" cy="6858000"/>
          </a:xfrm>
          <a:prstGeom prst="rect">
            <a:avLst/>
          </a:prstGeom>
          <a:solidFill>
            <a:srgbClr val="C7EBE7"/>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1">
                  <a:lumMod val="60000"/>
                  <a:lumOff val="40000"/>
                </a:schemeClr>
              </a:solidFill>
            </a:endParaRPr>
          </a:p>
        </p:txBody>
      </p:sp>
      <p:sp>
        <p:nvSpPr>
          <p:cNvPr id="20" name="Elipse 19">
            <a:extLst>
              <a:ext uri="{FF2B5EF4-FFF2-40B4-BE49-F238E27FC236}">
                <a16:creationId xmlns:a16="http://schemas.microsoft.com/office/drawing/2014/main" id="{EA31FA65-4B55-5620-663D-9531076611B8}"/>
              </a:ext>
            </a:extLst>
          </p:cNvPr>
          <p:cNvSpPr/>
          <p:nvPr/>
        </p:nvSpPr>
        <p:spPr>
          <a:xfrm>
            <a:off x="230945" y="2020801"/>
            <a:ext cx="3565223" cy="2813008"/>
          </a:xfrm>
          <a:prstGeom prst="ellipse">
            <a:avLst/>
          </a:prstGeom>
          <a:solidFill>
            <a:srgbClr val="2AA3C0"/>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bg1"/>
                </a:solidFill>
                <a:latin typeface="Aptos Black" panose="020B0004020202020204" pitchFamily="34" charset="0"/>
                <a:ea typeface="+mj-ea"/>
                <a:cs typeface="+mj-cs"/>
              </a:rPr>
              <a:t>Analise de Dados</a:t>
            </a:r>
          </a:p>
        </p:txBody>
      </p:sp>
      <p:sp>
        <p:nvSpPr>
          <p:cNvPr id="22" name="Retângulo 21">
            <a:extLst>
              <a:ext uri="{FF2B5EF4-FFF2-40B4-BE49-F238E27FC236}">
                <a16:creationId xmlns:a16="http://schemas.microsoft.com/office/drawing/2014/main" id="{FD61D413-38BA-5401-0124-7677E3A14103}"/>
              </a:ext>
            </a:extLst>
          </p:cNvPr>
          <p:cNvSpPr/>
          <p:nvPr/>
        </p:nvSpPr>
        <p:spPr>
          <a:xfrm>
            <a:off x="4253948" y="1608443"/>
            <a:ext cx="7575383" cy="3848139"/>
          </a:xfrm>
          <a:prstGeom prst="rect">
            <a:avLst/>
          </a:prstGeom>
          <a:solidFill>
            <a:srgbClr val="3186B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7" name="CaixaDeTexto 26">
            <a:extLst>
              <a:ext uri="{FF2B5EF4-FFF2-40B4-BE49-F238E27FC236}">
                <a16:creationId xmlns:a16="http://schemas.microsoft.com/office/drawing/2014/main" id="{FDB03695-98E9-01B1-98A4-F3DB1BF9C4C9}"/>
              </a:ext>
            </a:extLst>
          </p:cNvPr>
          <p:cNvSpPr txBox="1"/>
          <p:nvPr/>
        </p:nvSpPr>
        <p:spPr>
          <a:xfrm>
            <a:off x="6096000" y="2919473"/>
            <a:ext cx="4263887" cy="1015663"/>
          </a:xfrm>
          <a:prstGeom prst="rect">
            <a:avLst/>
          </a:prstGeom>
          <a:noFill/>
        </p:spPr>
        <p:txBody>
          <a:bodyPr wrap="square" rtlCol="0">
            <a:spAutoFit/>
          </a:bodyPr>
          <a:lstStyle/>
          <a:p>
            <a:pPr algn="ctr"/>
            <a:r>
              <a:rPr lang="en-US" sz="3200" b="1" dirty="0" err="1">
                <a:solidFill>
                  <a:schemeClr val="bg1"/>
                </a:solidFill>
                <a:latin typeface="Aptos Black" panose="020B0004020202020204" pitchFamily="34" charset="0"/>
              </a:rPr>
              <a:t>Olist</a:t>
            </a:r>
            <a:endParaRPr lang="en-US" sz="3200" b="1" dirty="0">
              <a:solidFill>
                <a:schemeClr val="bg1"/>
              </a:solidFill>
              <a:latin typeface="Aptos Black" panose="020B0004020202020204" pitchFamily="34" charset="0"/>
            </a:endParaRPr>
          </a:p>
          <a:p>
            <a:pPr algn="ctr"/>
            <a:r>
              <a:rPr lang="en-US" sz="2800" dirty="0">
                <a:solidFill>
                  <a:schemeClr val="bg1"/>
                </a:solidFill>
                <a:latin typeface="Aptos Black" panose="020B0004020202020204" pitchFamily="34" charset="0"/>
              </a:rPr>
              <a:t>store</a:t>
            </a:r>
            <a:endParaRPr lang="pt-BR" sz="2800" dirty="0">
              <a:solidFill>
                <a:schemeClr val="bg1"/>
              </a:solidFill>
              <a:latin typeface="Aptos Black" panose="020B0004020202020204" pitchFamily="34" charset="0"/>
            </a:endParaRPr>
          </a:p>
        </p:txBody>
      </p:sp>
      <p:sp>
        <p:nvSpPr>
          <p:cNvPr id="29" name="Retângulo 28">
            <a:extLst>
              <a:ext uri="{FF2B5EF4-FFF2-40B4-BE49-F238E27FC236}">
                <a16:creationId xmlns:a16="http://schemas.microsoft.com/office/drawing/2014/main" id="{27F7080C-9AD6-A357-3A69-357BB7CC9A30}"/>
              </a:ext>
            </a:extLst>
          </p:cNvPr>
          <p:cNvSpPr/>
          <p:nvPr/>
        </p:nvSpPr>
        <p:spPr>
          <a:xfrm>
            <a:off x="4740965" y="2256183"/>
            <a:ext cx="1997765" cy="397565"/>
          </a:xfrm>
          <a:prstGeom prst="rect">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Fluxograma: Conector 33">
            <a:extLst>
              <a:ext uri="{FF2B5EF4-FFF2-40B4-BE49-F238E27FC236}">
                <a16:creationId xmlns:a16="http://schemas.microsoft.com/office/drawing/2014/main" id="{566E6527-1783-AEA0-F4BC-F480E4499B9E}"/>
              </a:ext>
            </a:extLst>
          </p:cNvPr>
          <p:cNvSpPr/>
          <p:nvPr/>
        </p:nvSpPr>
        <p:spPr>
          <a:xfrm>
            <a:off x="6400800" y="4194314"/>
            <a:ext cx="337930" cy="298174"/>
          </a:xfrm>
          <a:prstGeom prst="flowChartConnector">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Fluxograma: Conector 37">
            <a:extLst>
              <a:ext uri="{FF2B5EF4-FFF2-40B4-BE49-F238E27FC236}">
                <a16:creationId xmlns:a16="http://schemas.microsoft.com/office/drawing/2014/main" id="{5FCDFD3B-D11B-4FA7-2825-33A7A62EDF0C}"/>
              </a:ext>
            </a:extLst>
          </p:cNvPr>
          <p:cNvSpPr/>
          <p:nvPr/>
        </p:nvSpPr>
        <p:spPr>
          <a:xfrm>
            <a:off x="10817088" y="4492488"/>
            <a:ext cx="337930" cy="298174"/>
          </a:xfrm>
          <a:prstGeom prst="flowChartConnector">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F40FBED2-C961-3BB8-B0E0-BFF0D4FF4F0C}"/>
              </a:ext>
            </a:extLst>
          </p:cNvPr>
          <p:cNvSpPr/>
          <p:nvPr/>
        </p:nvSpPr>
        <p:spPr>
          <a:xfrm>
            <a:off x="8227943" y="4833809"/>
            <a:ext cx="1997765" cy="397565"/>
          </a:xfrm>
          <a:prstGeom prst="rect">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21E83CD4-DB1B-CF91-398C-FF9CCF2671DD}"/>
              </a:ext>
            </a:extLst>
          </p:cNvPr>
          <p:cNvSpPr/>
          <p:nvPr/>
        </p:nvSpPr>
        <p:spPr>
          <a:xfrm>
            <a:off x="9198442" y="1689729"/>
            <a:ext cx="2630889" cy="397565"/>
          </a:xfrm>
          <a:prstGeom prst="rect">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Fluxograma: Conector 49">
            <a:extLst>
              <a:ext uri="{FF2B5EF4-FFF2-40B4-BE49-F238E27FC236}">
                <a16:creationId xmlns:a16="http://schemas.microsoft.com/office/drawing/2014/main" id="{6E09ABB4-0F78-2724-D57D-CB7AB05E3637}"/>
              </a:ext>
            </a:extLst>
          </p:cNvPr>
          <p:cNvSpPr/>
          <p:nvPr/>
        </p:nvSpPr>
        <p:spPr>
          <a:xfrm>
            <a:off x="4250635" y="3278216"/>
            <a:ext cx="679174" cy="656919"/>
          </a:xfrm>
          <a:prstGeom prst="flowChartConnector">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Fluxograma: Conector 50">
            <a:extLst>
              <a:ext uri="{FF2B5EF4-FFF2-40B4-BE49-F238E27FC236}">
                <a16:creationId xmlns:a16="http://schemas.microsoft.com/office/drawing/2014/main" id="{C103FBE1-FA6C-94CA-AF8F-735DE2F884C3}"/>
              </a:ext>
            </a:extLst>
          </p:cNvPr>
          <p:cNvSpPr/>
          <p:nvPr/>
        </p:nvSpPr>
        <p:spPr>
          <a:xfrm>
            <a:off x="9799983" y="2529956"/>
            <a:ext cx="1055146" cy="899043"/>
          </a:xfrm>
          <a:prstGeom prst="flowChartConnector">
            <a:avLst/>
          </a:prstGeom>
          <a:solidFill>
            <a:srgbClr val="2FAFDD"/>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descr="Qtd. Pedidos por Mes/Ano">
            <a:extLst>
              <a:ext uri="{FF2B5EF4-FFF2-40B4-BE49-F238E27FC236}">
                <a16:creationId xmlns:a16="http://schemas.microsoft.com/office/drawing/2014/main" id="{6DAAAF20-173F-4642-A518-4A6180699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 y="444232"/>
            <a:ext cx="8488019" cy="5822085"/>
          </a:xfrm>
          <a:prstGeom prst="rect">
            <a:avLst/>
          </a:prstGeom>
        </p:spPr>
      </p:pic>
      <p:sp>
        <p:nvSpPr>
          <p:cNvPr id="2" name="CaixaDeTexto 1">
            <a:extLst>
              <a:ext uri="{FF2B5EF4-FFF2-40B4-BE49-F238E27FC236}">
                <a16:creationId xmlns:a16="http://schemas.microsoft.com/office/drawing/2014/main" id="{E2B31B17-0F9F-9A99-90FB-51CD49FD82A4}"/>
              </a:ext>
            </a:extLst>
          </p:cNvPr>
          <p:cNvSpPr txBox="1"/>
          <p:nvPr/>
        </p:nvSpPr>
        <p:spPr>
          <a:xfrm>
            <a:off x="8468139" y="911005"/>
            <a:ext cx="3525079" cy="5355312"/>
          </a:xfrm>
          <a:prstGeom prst="rect">
            <a:avLst/>
          </a:prstGeom>
          <a:noFill/>
        </p:spPr>
        <p:txBody>
          <a:bodyPr wrap="square" rtlCol="0">
            <a:spAutoFit/>
          </a:bodyPr>
          <a:lstStyle/>
          <a:p>
            <a:pPr algn="just"/>
            <a:r>
              <a:rPr lang="pt-BR" dirty="0"/>
              <a:t>Ao analisarmos a base de dados de forma diferente, utilizando o gráfico de linha "Quantidade de Pedidos por Mês/Ano", podemos observar que faltam informações completas para realizar uma comparação precisa das vendas anuais. Tanto 2016 quanto 2018 não possuem dados para todos os meses, o que pode resultar em análises imprecisas. No entanto, ao compararmos os meses disponíveis de 2017 e 2018, é possível identificar um forte aumento nas vendas em 2018, especialmente nos meses de janeiro a agosto. Isso sugere um crescimento significativo no desempenho de vendas nesse período específico.</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descr="Venda por Mês/Ano">
            <a:extLst>
              <a:ext uri="{FF2B5EF4-FFF2-40B4-BE49-F238E27FC236}">
                <a16:creationId xmlns:a16="http://schemas.microsoft.com/office/drawing/2014/main" id="{31034A5F-F475-46D3-BF00-571BFDF7A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035" y="144869"/>
            <a:ext cx="7638028" cy="6635122"/>
          </a:xfrm>
          <a:prstGeom prst="rect">
            <a:avLst/>
          </a:prstGeom>
        </p:spPr>
      </p:pic>
      <p:sp>
        <p:nvSpPr>
          <p:cNvPr id="2" name="CaixaDeTexto 1">
            <a:extLst>
              <a:ext uri="{FF2B5EF4-FFF2-40B4-BE49-F238E27FC236}">
                <a16:creationId xmlns:a16="http://schemas.microsoft.com/office/drawing/2014/main" id="{B21758EC-9107-A7DB-3848-C7C9542173FA}"/>
              </a:ext>
            </a:extLst>
          </p:cNvPr>
          <p:cNvSpPr txBox="1"/>
          <p:nvPr/>
        </p:nvSpPr>
        <p:spPr>
          <a:xfrm>
            <a:off x="387627" y="1975777"/>
            <a:ext cx="3886200" cy="2585323"/>
          </a:xfrm>
          <a:prstGeom prst="rect">
            <a:avLst/>
          </a:prstGeom>
          <a:noFill/>
        </p:spPr>
        <p:txBody>
          <a:bodyPr wrap="square" rtlCol="0">
            <a:spAutoFit/>
          </a:bodyPr>
          <a:lstStyle/>
          <a:p>
            <a:pPr algn="just"/>
            <a:r>
              <a:rPr lang="pt-BR" dirty="0"/>
              <a:t>No gráfico "Vendas por Mês/Ano", é possível realizar uma análise detalhada mês a mês. Com base nos dados, verificamos que novembro de 2017 foi o mês de maior volume de vendas, registrando um total de 7.289 pedidos. Esse destaque reflete um pico significativo nas vendas durante esse período.</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slide25" descr="Dispersao FreteXPreco">
            <a:extLst>
              <a:ext uri="{FF2B5EF4-FFF2-40B4-BE49-F238E27FC236}">
                <a16:creationId xmlns:a16="http://schemas.microsoft.com/office/drawing/2014/main" id="{84A6ABA0-7E55-4002-9975-85E72B8F2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05" y="297008"/>
            <a:ext cx="6013174" cy="6263984"/>
          </a:xfrm>
          <a:prstGeom prst="rect">
            <a:avLst/>
          </a:prstGeom>
        </p:spPr>
      </p:pic>
      <p:sp>
        <p:nvSpPr>
          <p:cNvPr id="2" name="CaixaDeTexto 1">
            <a:extLst>
              <a:ext uri="{FF2B5EF4-FFF2-40B4-BE49-F238E27FC236}">
                <a16:creationId xmlns:a16="http://schemas.microsoft.com/office/drawing/2014/main" id="{1ABA52F9-AF3A-8973-9374-E034FA7A261A}"/>
              </a:ext>
            </a:extLst>
          </p:cNvPr>
          <p:cNvSpPr txBox="1"/>
          <p:nvPr/>
        </p:nvSpPr>
        <p:spPr>
          <a:xfrm>
            <a:off x="6748670" y="2335696"/>
            <a:ext cx="4880113" cy="2031325"/>
          </a:xfrm>
          <a:prstGeom prst="rect">
            <a:avLst/>
          </a:prstGeom>
          <a:noFill/>
        </p:spPr>
        <p:txBody>
          <a:bodyPr wrap="square" rtlCol="0">
            <a:spAutoFit/>
          </a:bodyPr>
          <a:lstStyle/>
          <a:p>
            <a:pPr algn="just"/>
            <a:r>
              <a:rPr lang="pt-BR" dirty="0"/>
              <a:t>No gráfico de dispersão, a análise revela que não há correlação significativa entre o preço dos produtos e o valor do frete. Isso indica que o valor do frete não está diretamente relacionado ao preço dos itens vendidos, sugerindo que outros fatores, como localização ou peso do produto, podem influenciar os custos de envio.</a:t>
            </a:r>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slide26" descr="Histograma Frete">
            <a:extLst>
              <a:ext uri="{FF2B5EF4-FFF2-40B4-BE49-F238E27FC236}">
                <a16:creationId xmlns:a16="http://schemas.microsoft.com/office/drawing/2014/main" id="{64DB7349-5F8F-41A6-8B50-0743B3A88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592" y="379460"/>
            <a:ext cx="9097438" cy="6071036"/>
          </a:xfrm>
          <a:prstGeom prst="rect">
            <a:avLst/>
          </a:prstGeom>
        </p:spPr>
      </p:pic>
      <p:sp>
        <p:nvSpPr>
          <p:cNvPr id="2" name="CaixaDeTexto 1">
            <a:extLst>
              <a:ext uri="{FF2B5EF4-FFF2-40B4-BE49-F238E27FC236}">
                <a16:creationId xmlns:a16="http://schemas.microsoft.com/office/drawing/2014/main" id="{DBA957E8-7197-1271-36C4-ECF0D3C9D4CD}"/>
              </a:ext>
            </a:extLst>
          </p:cNvPr>
          <p:cNvSpPr txBox="1"/>
          <p:nvPr/>
        </p:nvSpPr>
        <p:spPr>
          <a:xfrm>
            <a:off x="251971" y="1335158"/>
            <a:ext cx="2425147" cy="3693319"/>
          </a:xfrm>
          <a:prstGeom prst="rect">
            <a:avLst/>
          </a:prstGeom>
          <a:noFill/>
        </p:spPr>
        <p:txBody>
          <a:bodyPr wrap="square" rtlCol="0">
            <a:spAutoFit/>
          </a:bodyPr>
          <a:lstStyle/>
          <a:p>
            <a:pPr algn="just"/>
            <a:r>
              <a:rPr lang="pt-BR" dirty="0"/>
              <a:t>No histograma abaixo, observamos a distribuição dos valores de frete. Após análise, constatamos que a maioria dos produtos apresenta um custo de frete entre R$7 e R$20, indicando uma faixa predominante de preço para o envio de mercadorias na base de dados.</a:t>
            </a:r>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slide27" descr="Qtd. Produto por Pedido">
            <a:extLst>
              <a:ext uri="{FF2B5EF4-FFF2-40B4-BE49-F238E27FC236}">
                <a16:creationId xmlns:a16="http://schemas.microsoft.com/office/drawing/2014/main" id="{777F55A5-0566-402F-8610-C048EE4A9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89" y="0"/>
            <a:ext cx="3761946" cy="6858000"/>
          </a:xfrm>
          <a:prstGeom prst="rect">
            <a:avLst/>
          </a:prstGeom>
        </p:spPr>
      </p:pic>
      <p:sp>
        <p:nvSpPr>
          <p:cNvPr id="3" name="CaixaDeTexto 2">
            <a:extLst>
              <a:ext uri="{FF2B5EF4-FFF2-40B4-BE49-F238E27FC236}">
                <a16:creationId xmlns:a16="http://schemas.microsoft.com/office/drawing/2014/main" id="{5774116F-C1F8-D9D9-FB94-ED109234C10E}"/>
              </a:ext>
            </a:extLst>
          </p:cNvPr>
          <p:cNvSpPr txBox="1"/>
          <p:nvPr/>
        </p:nvSpPr>
        <p:spPr>
          <a:xfrm>
            <a:off x="5675242" y="1719470"/>
            <a:ext cx="4432853" cy="2308324"/>
          </a:xfrm>
          <a:prstGeom prst="rect">
            <a:avLst/>
          </a:prstGeom>
          <a:noFill/>
        </p:spPr>
        <p:txBody>
          <a:bodyPr wrap="square" rtlCol="0">
            <a:spAutoFit/>
          </a:bodyPr>
          <a:lstStyle/>
          <a:p>
            <a:pPr algn="just"/>
            <a:r>
              <a:rPr lang="pt-BR" dirty="0"/>
              <a:t>No gráfico de barras abaixo, podemos observar a quantidade de produtos por pedido. A análise revela que, na maioria dos casos, os pedidos contêm apenas um único produto. Essa tendência sugere que os clientes tendem a realizar compras mais específicas em vez de adquirir múltiplos itens por vez.</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B27B1-278E-8ABE-FBEE-2E51D78E713F}"/>
              </a:ext>
            </a:extLst>
          </p:cNvPr>
          <p:cNvSpPr>
            <a:spLocks noGrp="1"/>
          </p:cNvSpPr>
          <p:nvPr>
            <p:ph type="title"/>
          </p:nvPr>
        </p:nvSpPr>
        <p:spPr/>
        <p:txBody>
          <a:bodyPr/>
          <a:lstStyle/>
          <a:p>
            <a:pPr algn="ctr"/>
            <a:r>
              <a:rPr lang="en-US" b="1" dirty="0">
                <a:solidFill>
                  <a:schemeClr val="accent1">
                    <a:lumMod val="75000"/>
                  </a:schemeClr>
                </a:solidFill>
              </a:rPr>
              <a:t>CONCLUSAO </a:t>
            </a:r>
            <a:endParaRPr lang="pt-BR" b="1" dirty="0">
              <a:solidFill>
                <a:schemeClr val="accent1">
                  <a:lumMod val="75000"/>
                </a:schemeClr>
              </a:solidFill>
            </a:endParaRPr>
          </a:p>
        </p:txBody>
      </p:sp>
      <p:sp>
        <p:nvSpPr>
          <p:cNvPr id="3" name="Espaço Reservado para Conteúdo 2">
            <a:extLst>
              <a:ext uri="{FF2B5EF4-FFF2-40B4-BE49-F238E27FC236}">
                <a16:creationId xmlns:a16="http://schemas.microsoft.com/office/drawing/2014/main" id="{E4F4BFD5-4164-9008-CA70-F63FF0869B87}"/>
              </a:ext>
            </a:extLst>
          </p:cNvPr>
          <p:cNvSpPr>
            <a:spLocks noGrp="1"/>
          </p:cNvSpPr>
          <p:nvPr>
            <p:ph idx="1"/>
          </p:nvPr>
        </p:nvSpPr>
        <p:spPr>
          <a:xfrm>
            <a:off x="556592" y="1881118"/>
            <a:ext cx="10926417" cy="4611757"/>
          </a:xfrm>
        </p:spPr>
        <p:txBody>
          <a:bodyPr>
            <a:normAutofit fontScale="32500" lnSpcReduction="20000"/>
          </a:bodyPr>
          <a:lstStyle/>
          <a:p>
            <a:pPr marL="0" indent="0" algn="just">
              <a:buNone/>
            </a:pPr>
            <a:r>
              <a:rPr lang="pt-BR" sz="4900" b="0" i="0" dirty="0">
                <a:effectLst/>
              </a:rPr>
              <a:t>	Com base nos insights apresentados acima, podemos concluir que a análise das vendas da Olist revela padrões interessantes sobre o comportamento dos produtos, estados e o impacto de fatores como quantidade de vendedores e frete.</a:t>
            </a:r>
          </a:p>
          <a:p>
            <a:pPr marL="0" indent="0" algn="just">
              <a:buNone/>
            </a:pPr>
            <a:r>
              <a:rPr lang="pt-BR" sz="4900" b="0" i="0" dirty="0">
                <a:effectLst/>
              </a:rPr>
              <a:t>	A primeira análise demonstra que, de maneira geral, as categorias com maior quantidade de produtos disponíveis são também as que mais vendem. No entanto, a exceção "informática e acessórios" nos mostra que uma alta disponibilidade de produtos não necessariamente garante estar entre as categorias mais volumosas de vendas, sugerindo que fatores como popularidade ou sazonalidade podem influenciar.</a:t>
            </a:r>
          </a:p>
          <a:p>
            <a:pPr marL="0" indent="0" algn="just">
              <a:buNone/>
            </a:pPr>
            <a:r>
              <a:rPr lang="pt-BR" sz="4900" b="0" i="0" dirty="0">
                <a:effectLst/>
              </a:rPr>
              <a:t>	Ao olhar para a distribuição dos pedidos por estado, fica claro que São Paulo (SP) lidera tanto em número de pedidos quanto em vendedores. Entretanto, outros estados, como Paraná (PR), têm uma alta concentração de vendedores sem refletir necessariamente em um volume de vendas proporcional. Isso indica que ter muitos vendedores ativos em uma região não garante, por si só, a maior quantidade de vendas, o que pode ser influenciado por outros fatores regionais ou logísticos.</a:t>
            </a:r>
          </a:p>
          <a:p>
            <a:pPr marL="0" indent="0" algn="just">
              <a:buNone/>
            </a:pPr>
            <a:r>
              <a:rPr lang="pt-BR" sz="4900" b="0" i="0" dirty="0">
                <a:effectLst/>
              </a:rPr>
              <a:t>	Em relação ao desempenho de vendas ao longo do tempo, 2018 foi o ano com o maior volume total de pedidos, mesmo com dados incompletos para todos os meses. A comparação mensal entre 2017 e 2018 reforça a tendência de aumento nas vendas em 2018, especialmente no primeiro semestre, destacando novembro de 2017 como o mês de melhor performance.</a:t>
            </a:r>
          </a:p>
          <a:p>
            <a:pPr marL="0" indent="0" algn="just">
              <a:buNone/>
            </a:pPr>
            <a:r>
              <a:rPr lang="pt-BR" sz="4900" b="0" i="0" dirty="0">
                <a:effectLst/>
              </a:rPr>
              <a:t>	A análise de preços e frete mostra que não há uma correlação significativa entre esses dois fatores, e a maioria dos fretes para os produtos vendidos está na faixa de R$7 a R$20, o que pode refletir uma estratégia padrão da empresa ou limitações logísticas. Por fim, a maioria dos pedidos contém apenas um produto, o que sugere que a base de clientes da Olist tende a realizar compras mais específicas, em vez de aquisições em grande volume.</a:t>
            </a:r>
          </a:p>
          <a:p>
            <a:pPr marL="0" indent="0" algn="just">
              <a:buNone/>
            </a:pPr>
            <a:r>
              <a:rPr lang="pt-BR" sz="4900" b="0" i="0" dirty="0">
                <a:effectLst/>
              </a:rPr>
              <a:t>	Em síntese, a análise revela que a Olist possui um desempenho sólido em determinadas categorias e regiões, mas existem oportunidades de otimização, especialmente ao considerar as variações regionais em termos de vendedores e pedidos, além da necessidade de uma visão mais completa de dados temporais para evitar conclusões errôneas.</a:t>
            </a:r>
          </a:p>
        </p:txBody>
      </p:sp>
      <p:sp>
        <p:nvSpPr>
          <p:cNvPr id="4" name="slide1">
            <a:extLst>
              <a:ext uri="{FF2B5EF4-FFF2-40B4-BE49-F238E27FC236}">
                <a16:creationId xmlns:a16="http://schemas.microsoft.com/office/drawing/2014/main" id="{907E760E-FE3B-4222-B77B-DF3B7133EDD8}"/>
              </a:ext>
            </a:extLst>
          </p:cNvPr>
          <p:cNvSpPr txBox="1">
            <a:spLocks/>
          </p:cNvSpPr>
          <p:nvPr/>
        </p:nvSpPr>
        <p:spPr>
          <a:xfrm>
            <a:off x="8908775" y="6492875"/>
            <a:ext cx="2272748" cy="18477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t>Arquivo criado em: 9/27/2024 11:50:55 PM</a:t>
            </a:r>
            <a:endParaRPr lang="pt-BR" dirty="0"/>
          </a:p>
        </p:txBody>
      </p:sp>
    </p:spTree>
    <p:extLst>
      <p:ext uri="{BB962C8B-B14F-4D97-AF65-F5344CB8AC3E}">
        <p14:creationId xmlns:p14="http://schemas.microsoft.com/office/powerpoint/2010/main" val="62145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723B9A-BC4D-5FEF-A071-BC80E14E9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39" y="1978094"/>
            <a:ext cx="7112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4AA132E-62F4-900B-B41C-1FF063CE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039" y="3293763"/>
            <a:ext cx="644821" cy="6068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4EEC593-024C-CB41-3ABD-ED96B8A7C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3849" y="4383157"/>
            <a:ext cx="711200" cy="711200"/>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476AAE46-671A-44DF-A26C-2ED590545B50}"/>
              </a:ext>
            </a:extLst>
          </p:cNvPr>
          <p:cNvSpPr txBox="1"/>
          <p:nvPr/>
        </p:nvSpPr>
        <p:spPr>
          <a:xfrm>
            <a:off x="2146851" y="795128"/>
            <a:ext cx="4949688" cy="369332"/>
          </a:xfrm>
          <a:prstGeom prst="rect">
            <a:avLst/>
          </a:prstGeom>
          <a:noFill/>
        </p:spPr>
        <p:txBody>
          <a:bodyPr wrap="square" rtlCol="0">
            <a:spAutoFit/>
          </a:bodyPr>
          <a:lstStyle/>
          <a:p>
            <a:r>
              <a:rPr lang="en-US" b="1" dirty="0" err="1"/>
              <a:t>Analista</a:t>
            </a:r>
            <a:r>
              <a:rPr lang="en-US" dirty="0"/>
              <a:t>: Carolyne Santos de Oliveira</a:t>
            </a:r>
            <a:endParaRPr lang="pt-BR" dirty="0"/>
          </a:p>
        </p:txBody>
      </p:sp>
      <p:sp>
        <p:nvSpPr>
          <p:cNvPr id="8" name="CaixaDeTexto 7">
            <a:extLst>
              <a:ext uri="{FF2B5EF4-FFF2-40B4-BE49-F238E27FC236}">
                <a16:creationId xmlns:a16="http://schemas.microsoft.com/office/drawing/2014/main" id="{DD0C29C9-0F59-6EB0-CC18-968C805E07B0}"/>
              </a:ext>
            </a:extLst>
          </p:cNvPr>
          <p:cNvSpPr txBox="1"/>
          <p:nvPr/>
        </p:nvSpPr>
        <p:spPr>
          <a:xfrm>
            <a:off x="2584174" y="2216426"/>
            <a:ext cx="2574235" cy="338554"/>
          </a:xfrm>
          <a:prstGeom prst="rect">
            <a:avLst/>
          </a:prstGeom>
          <a:noFill/>
        </p:spPr>
        <p:txBody>
          <a:bodyPr wrap="square" rtlCol="0">
            <a:spAutoFit/>
          </a:bodyPr>
          <a:lstStyle/>
          <a:p>
            <a:r>
              <a:rPr lang="en-US" sz="1600" dirty="0"/>
              <a:t>dados.carolyne@gmail.com</a:t>
            </a:r>
            <a:endParaRPr lang="pt-BR" sz="1600" dirty="0"/>
          </a:p>
        </p:txBody>
      </p:sp>
      <p:sp>
        <p:nvSpPr>
          <p:cNvPr id="10" name="CaixaDeTexto 9">
            <a:extLst>
              <a:ext uri="{FF2B5EF4-FFF2-40B4-BE49-F238E27FC236}">
                <a16:creationId xmlns:a16="http://schemas.microsoft.com/office/drawing/2014/main" id="{190FFA56-0010-5378-4E21-9A95AD94B7D2}"/>
              </a:ext>
            </a:extLst>
          </p:cNvPr>
          <p:cNvSpPr txBox="1"/>
          <p:nvPr/>
        </p:nvSpPr>
        <p:spPr>
          <a:xfrm>
            <a:off x="2584173" y="3462130"/>
            <a:ext cx="2743201" cy="338554"/>
          </a:xfrm>
          <a:prstGeom prst="rect">
            <a:avLst/>
          </a:prstGeom>
          <a:noFill/>
        </p:spPr>
        <p:txBody>
          <a:bodyPr wrap="square" rtlCol="0">
            <a:spAutoFit/>
          </a:bodyPr>
          <a:lstStyle/>
          <a:p>
            <a:r>
              <a:rPr lang="pt-BR" sz="1600" b="0" i="0" u="none" strike="noStrike" dirty="0">
                <a:solidFill>
                  <a:srgbClr val="233A44"/>
                </a:solidFill>
                <a:effectLst/>
              </a:rPr>
              <a:t>linkedin.com/in/CarolyneS14</a:t>
            </a:r>
            <a:endParaRPr lang="pt-BR" sz="1600" dirty="0"/>
          </a:p>
        </p:txBody>
      </p:sp>
      <p:sp>
        <p:nvSpPr>
          <p:cNvPr id="11" name="CaixaDeTexto 10">
            <a:extLst>
              <a:ext uri="{FF2B5EF4-FFF2-40B4-BE49-F238E27FC236}">
                <a16:creationId xmlns:a16="http://schemas.microsoft.com/office/drawing/2014/main" id="{8EE0B4B6-F389-F4AB-E750-AF706F9FB2B9}"/>
              </a:ext>
            </a:extLst>
          </p:cNvPr>
          <p:cNvSpPr txBox="1"/>
          <p:nvPr/>
        </p:nvSpPr>
        <p:spPr>
          <a:xfrm>
            <a:off x="2668654" y="4707834"/>
            <a:ext cx="2574237" cy="338554"/>
          </a:xfrm>
          <a:prstGeom prst="rect">
            <a:avLst/>
          </a:prstGeom>
          <a:noFill/>
        </p:spPr>
        <p:txBody>
          <a:bodyPr wrap="square" rtlCol="0">
            <a:spAutoFit/>
          </a:bodyPr>
          <a:lstStyle/>
          <a:p>
            <a:r>
              <a:rPr lang="en-US" sz="1600" dirty="0"/>
              <a:t>github.com/CarolyneS14</a:t>
            </a:r>
            <a:endParaRPr lang="pt-BR" sz="1600" dirty="0"/>
          </a:p>
        </p:txBody>
      </p:sp>
      <p:sp>
        <p:nvSpPr>
          <p:cNvPr id="12" name="Retângulo 11">
            <a:extLst>
              <a:ext uri="{FF2B5EF4-FFF2-40B4-BE49-F238E27FC236}">
                <a16:creationId xmlns:a16="http://schemas.microsoft.com/office/drawing/2014/main" id="{4E46F338-B09D-0C6F-C776-AA31D50A9708}"/>
              </a:ext>
            </a:extLst>
          </p:cNvPr>
          <p:cNvSpPr/>
          <p:nvPr/>
        </p:nvSpPr>
        <p:spPr>
          <a:xfrm>
            <a:off x="9523347" y="0"/>
            <a:ext cx="2668654" cy="6858000"/>
          </a:xfrm>
          <a:prstGeom prst="rect">
            <a:avLst/>
          </a:prstGeom>
          <a:solidFill>
            <a:srgbClr val="C7EBE7"/>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1">
                  <a:lumMod val="60000"/>
                  <a:lumOff val="40000"/>
                </a:schemeClr>
              </a:solidFill>
            </a:endParaRPr>
          </a:p>
        </p:txBody>
      </p:sp>
    </p:spTree>
    <p:extLst>
      <p:ext uri="{BB962C8B-B14F-4D97-AF65-F5344CB8AC3E}">
        <p14:creationId xmlns:p14="http://schemas.microsoft.com/office/powerpoint/2010/main" val="333487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D4FA86C3-53A2-F2EA-EFA7-F31BE8F7167C}"/>
              </a:ext>
            </a:extLst>
          </p:cNvPr>
          <p:cNvSpPr/>
          <p:nvPr/>
        </p:nvSpPr>
        <p:spPr>
          <a:xfrm>
            <a:off x="664919" y="761902"/>
            <a:ext cx="4080362" cy="1708242"/>
          </a:xfrm>
          <a:prstGeom prst="ellipse">
            <a:avLst/>
          </a:prstGeom>
          <a:solidFill>
            <a:srgbClr val="86C0D4"/>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000" b="1" kern="1200" dirty="0" err="1">
                <a:solidFill>
                  <a:schemeClr val="bg1"/>
                </a:solidFill>
                <a:latin typeface="Aptos Black" panose="020B0004020202020204" pitchFamily="34" charset="0"/>
                <a:ea typeface="+mj-ea"/>
                <a:cs typeface="+mj-cs"/>
              </a:rPr>
              <a:t>olist</a:t>
            </a:r>
            <a:endParaRPr lang="en-US" sz="4000" b="1" kern="1200" dirty="0">
              <a:solidFill>
                <a:schemeClr val="bg1"/>
              </a:solidFill>
              <a:latin typeface="Aptos Black" panose="020B0004020202020204" pitchFamily="34" charset="0"/>
              <a:ea typeface="+mj-ea"/>
              <a:cs typeface="+mj-cs"/>
            </a:endParaRPr>
          </a:p>
        </p:txBody>
      </p:sp>
      <p:sp>
        <p:nvSpPr>
          <p:cNvPr id="2" name="CaixaDeTexto 1">
            <a:extLst>
              <a:ext uri="{FF2B5EF4-FFF2-40B4-BE49-F238E27FC236}">
                <a16:creationId xmlns:a16="http://schemas.microsoft.com/office/drawing/2014/main" id="{73F97889-7D5A-147B-2222-2E49B58FA240}"/>
              </a:ext>
            </a:extLst>
          </p:cNvPr>
          <p:cNvSpPr txBox="1"/>
          <p:nvPr/>
        </p:nvSpPr>
        <p:spPr>
          <a:xfrm>
            <a:off x="761803" y="2470244"/>
            <a:ext cx="4080361" cy="3769834"/>
          </a:xfrm>
          <a:prstGeom prst="rect">
            <a:avLst/>
          </a:prstGeom>
        </p:spPr>
        <p:txBody>
          <a:bodyPr vert="horz" lIns="91440" tIns="45720" rIns="91440" bIns="45720" rtlCol="0" anchor="ctr">
            <a:normAutofit/>
          </a:bodyPr>
          <a:lstStyle/>
          <a:p>
            <a:pPr algn="just">
              <a:lnSpc>
                <a:spcPct val="90000"/>
              </a:lnSpc>
              <a:spcAft>
                <a:spcPts val="600"/>
              </a:spcAft>
            </a:pPr>
            <a:r>
              <a:rPr lang="en-US" sz="2000" dirty="0"/>
              <a:t>Nesta base de dados, </a:t>
            </a:r>
            <a:r>
              <a:rPr lang="en-US" sz="2000" dirty="0" err="1"/>
              <a:t>estão</a:t>
            </a:r>
            <a:r>
              <a:rPr lang="en-US" sz="2000" dirty="0"/>
              <a:t> </a:t>
            </a:r>
            <a:r>
              <a:rPr lang="en-US" sz="2000" dirty="0" err="1"/>
              <a:t>disponíveis</a:t>
            </a:r>
            <a:r>
              <a:rPr lang="en-US" sz="2000" dirty="0"/>
              <a:t> </a:t>
            </a:r>
            <a:r>
              <a:rPr lang="en-US" sz="2000" dirty="0" err="1"/>
              <a:t>informações</a:t>
            </a:r>
            <a:r>
              <a:rPr lang="en-US" sz="2000" dirty="0"/>
              <a:t> </a:t>
            </a:r>
            <a:r>
              <a:rPr lang="en-US" sz="2000" dirty="0" err="1"/>
              <a:t>sobre</a:t>
            </a:r>
            <a:r>
              <a:rPr lang="en-US" sz="2000" dirty="0"/>
              <a:t> as </a:t>
            </a:r>
            <a:r>
              <a:rPr lang="en-US" sz="2000" dirty="0" err="1"/>
              <a:t>vendas</a:t>
            </a:r>
            <a:r>
              <a:rPr lang="en-US" sz="2000" dirty="0"/>
              <a:t> da </a:t>
            </a:r>
            <a:r>
              <a:rPr lang="en-US" sz="2000" dirty="0" err="1"/>
              <a:t>Olist</a:t>
            </a:r>
            <a:r>
              <a:rPr lang="en-US" sz="2000" dirty="0"/>
              <a:t>, </a:t>
            </a:r>
            <a:r>
              <a:rPr lang="en-US" sz="2000" dirty="0" err="1"/>
              <a:t>coletadas</a:t>
            </a:r>
            <a:r>
              <a:rPr lang="en-US" sz="2000" dirty="0"/>
              <a:t> entre </a:t>
            </a:r>
            <a:r>
              <a:rPr lang="en-US" sz="2000" dirty="0" err="1"/>
              <a:t>setembro</a:t>
            </a:r>
            <a:r>
              <a:rPr lang="en-US" sz="2000" dirty="0"/>
              <a:t> de 2016 à </a:t>
            </a:r>
            <a:r>
              <a:rPr lang="en-US" sz="2000" dirty="0" err="1"/>
              <a:t>agosto</a:t>
            </a:r>
            <a:r>
              <a:rPr lang="en-US" sz="2000" dirty="0"/>
              <a:t> de 2018, </a:t>
            </a:r>
            <a:r>
              <a:rPr lang="en-US" sz="2000" dirty="0" err="1"/>
              <a:t>abrangendo</a:t>
            </a:r>
            <a:r>
              <a:rPr lang="en-US" sz="2000" dirty="0"/>
              <a:t> </a:t>
            </a:r>
            <a:r>
              <a:rPr lang="en-US" sz="2000" dirty="0" err="1"/>
              <a:t>diversas</a:t>
            </a:r>
            <a:r>
              <a:rPr lang="en-US" sz="2000" dirty="0"/>
              <a:t> </a:t>
            </a:r>
            <a:r>
              <a:rPr lang="en-US" sz="2000" dirty="0" err="1"/>
              <a:t>categorias</a:t>
            </a:r>
            <a:r>
              <a:rPr lang="en-US" sz="2000" dirty="0"/>
              <a:t> de </a:t>
            </a:r>
            <a:r>
              <a:rPr lang="en-US" sz="2000" dirty="0" err="1"/>
              <a:t>produtos</a:t>
            </a:r>
            <a:r>
              <a:rPr lang="en-US" sz="2000" dirty="0"/>
              <a:t> </a:t>
            </a:r>
            <a:r>
              <a:rPr lang="en-US" sz="2000" dirty="0" err="1"/>
              <a:t>em</a:t>
            </a:r>
            <a:r>
              <a:rPr lang="en-US" sz="2000" dirty="0"/>
              <a:t> </a:t>
            </a:r>
            <a:r>
              <a:rPr lang="en-US" sz="2000" dirty="0" err="1"/>
              <a:t>todo</a:t>
            </a:r>
            <a:r>
              <a:rPr lang="en-US" sz="2000" dirty="0"/>
              <a:t> o </a:t>
            </a:r>
            <a:r>
              <a:rPr lang="en-US" sz="2000" dirty="0" err="1"/>
              <a:t>território</a:t>
            </a:r>
            <a:r>
              <a:rPr lang="en-US" sz="2000" dirty="0"/>
              <a:t> </a:t>
            </a:r>
            <a:r>
              <a:rPr lang="en-US" sz="2000" dirty="0" err="1"/>
              <a:t>brasileiro</a:t>
            </a:r>
            <a:r>
              <a:rPr lang="en-US" sz="2000" dirty="0"/>
              <a:t>. </a:t>
            </a:r>
          </a:p>
        </p:txBody>
      </p:sp>
      <p:pic>
        <p:nvPicPr>
          <p:cNvPr id="15" name="slide15" descr="Total Pedidos">
            <a:extLst>
              <a:ext uri="{FF2B5EF4-FFF2-40B4-BE49-F238E27FC236}">
                <a16:creationId xmlns:a16="http://schemas.microsoft.com/office/drawing/2014/main" id="{AC38E2E1-A9BD-4F9F-AFB6-FCCDB4E6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61902"/>
            <a:ext cx="5334197" cy="533419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Total Vendedores">
            <a:extLst>
              <a:ext uri="{FF2B5EF4-FFF2-40B4-BE49-F238E27FC236}">
                <a16:creationId xmlns:a16="http://schemas.microsoft.com/office/drawing/2014/main" id="{D5C253C7-3417-4F7F-81D0-3716DFBB6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053" y="653615"/>
            <a:ext cx="3379401" cy="5540004"/>
          </a:xfrm>
          <a:prstGeom prst="rect">
            <a:avLst/>
          </a:prstGeom>
        </p:spPr>
      </p:pic>
      <p:sp>
        <p:nvSpPr>
          <p:cNvPr id="3" name="Elipse 2">
            <a:extLst>
              <a:ext uri="{FF2B5EF4-FFF2-40B4-BE49-F238E27FC236}">
                <a16:creationId xmlns:a16="http://schemas.microsoft.com/office/drawing/2014/main" id="{800D19DD-BE29-AACA-6B0A-0F6A115D7DE9}"/>
              </a:ext>
            </a:extLst>
          </p:cNvPr>
          <p:cNvSpPr/>
          <p:nvPr/>
        </p:nvSpPr>
        <p:spPr>
          <a:xfrm>
            <a:off x="1012644" y="841664"/>
            <a:ext cx="4791256" cy="2171823"/>
          </a:xfrm>
          <a:prstGeom prst="ellipse">
            <a:avLst/>
          </a:prstGeom>
          <a:solidFill>
            <a:srgbClr val="86C0D4"/>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4800" b="1" kern="1200" dirty="0" err="1">
                <a:solidFill>
                  <a:schemeClr val="bg1"/>
                </a:solidFill>
                <a:latin typeface="Aptos Black" panose="020B0004020202020204" pitchFamily="34" charset="0"/>
                <a:ea typeface="+mj-ea"/>
                <a:cs typeface="+mj-cs"/>
              </a:rPr>
              <a:t>olist</a:t>
            </a:r>
            <a:endParaRPr lang="en-US" sz="4800" b="1" kern="1200" dirty="0">
              <a:solidFill>
                <a:schemeClr val="bg1"/>
              </a:solidFill>
              <a:latin typeface="Aptos Black" panose="020B0004020202020204" pitchFamily="34" charset="0"/>
              <a:ea typeface="+mj-ea"/>
              <a:cs typeface="+mj-cs"/>
            </a:endParaRPr>
          </a:p>
        </p:txBody>
      </p:sp>
      <p:sp>
        <p:nvSpPr>
          <p:cNvPr id="2" name="CaixaDeTexto 1">
            <a:extLst>
              <a:ext uri="{FF2B5EF4-FFF2-40B4-BE49-F238E27FC236}">
                <a16:creationId xmlns:a16="http://schemas.microsoft.com/office/drawing/2014/main" id="{30A96D48-A069-FCE9-9D04-1B385389A039}"/>
              </a:ext>
            </a:extLst>
          </p:cNvPr>
          <p:cNvSpPr txBox="1"/>
          <p:nvPr/>
        </p:nvSpPr>
        <p:spPr>
          <a:xfrm>
            <a:off x="1012644" y="3764655"/>
            <a:ext cx="5203990" cy="2374078"/>
          </a:xfrm>
          <a:prstGeom prst="rect">
            <a:avLst/>
          </a:prstGeom>
        </p:spPr>
        <p:txBody>
          <a:bodyPr vert="horz" lIns="91440" tIns="45720" rIns="91440" bIns="45720" rtlCol="0" anchor="t">
            <a:normAutofit/>
          </a:bodyPr>
          <a:lstStyle/>
          <a:p>
            <a:pPr>
              <a:lnSpc>
                <a:spcPct val="90000"/>
              </a:lnSpc>
              <a:spcBef>
                <a:spcPts val="1000"/>
              </a:spcBef>
            </a:pPr>
            <a:r>
              <a:rPr lang="en-US" sz="2400" kern="1200" dirty="0">
                <a:latin typeface="+mn-lt"/>
                <a:ea typeface="+mn-ea"/>
                <a:cs typeface="+mn-cs"/>
              </a:rPr>
              <a:t>Na </a:t>
            </a:r>
            <a:r>
              <a:rPr lang="en-US" sz="2400" kern="1200" dirty="0" err="1">
                <a:latin typeface="+mn-lt"/>
                <a:ea typeface="+mn-ea"/>
                <a:cs typeface="+mn-cs"/>
              </a:rPr>
              <a:t>tabela</a:t>
            </a:r>
            <a:r>
              <a:rPr lang="en-US" sz="2400" kern="1200" dirty="0">
                <a:latin typeface="+mn-lt"/>
                <a:ea typeface="+mn-ea"/>
                <a:cs typeface="+mn-cs"/>
              </a:rPr>
              <a:t> </a:t>
            </a:r>
            <a:r>
              <a:rPr lang="en-US" sz="2400" kern="1200" dirty="0" err="1">
                <a:latin typeface="+mn-lt"/>
                <a:ea typeface="+mn-ea"/>
                <a:cs typeface="+mn-cs"/>
              </a:rPr>
              <a:t>ao</a:t>
            </a:r>
            <a:r>
              <a:rPr lang="en-US" sz="2400" kern="1200" dirty="0">
                <a:latin typeface="+mn-lt"/>
                <a:ea typeface="+mn-ea"/>
                <a:cs typeface="+mn-cs"/>
              </a:rPr>
              <a:t> </a:t>
            </a:r>
            <a:r>
              <a:rPr lang="en-US" sz="2400" kern="1200" dirty="0" err="1">
                <a:latin typeface="+mn-lt"/>
                <a:ea typeface="+mn-ea"/>
                <a:cs typeface="+mn-cs"/>
              </a:rPr>
              <a:t>lado</a:t>
            </a:r>
            <a:r>
              <a:rPr lang="en-US" sz="2400" kern="1200" dirty="0">
                <a:latin typeface="+mn-lt"/>
                <a:ea typeface="+mn-ea"/>
                <a:cs typeface="+mn-cs"/>
              </a:rPr>
              <a:t> </a:t>
            </a:r>
            <a:r>
              <a:rPr lang="en-US" sz="2400" kern="1200" dirty="0" err="1">
                <a:latin typeface="+mn-lt"/>
                <a:ea typeface="+mn-ea"/>
                <a:cs typeface="+mn-cs"/>
              </a:rPr>
              <a:t>temos</a:t>
            </a:r>
            <a:r>
              <a:rPr lang="en-US" sz="2400" kern="1200" dirty="0">
                <a:latin typeface="+mn-lt"/>
                <a:ea typeface="+mn-ea"/>
                <a:cs typeface="+mn-cs"/>
              </a:rPr>
              <a:t> o </a:t>
            </a:r>
            <a:r>
              <a:rPr lang="en-US" sz="2400" kern="1200" dirty="0" err="1">
                <a:latin typeface="+mn-lt"/>
                <a:ea typeface="+mn-ea"/>
                <a:cs typeface="+mn-cs"/>
              </a:rPr>
              <a:t>número</a:t>
            </a:r>
            <a:r>
              <a:rPr lang="en-US" sz="2400" kern="1200" dirty="0">
                <a:latin typeface="+mn-lt"/>
                <a:ea typeface="+mn-ea"/>
                <a:cs typeface="+mn-cs"/>
              </a:rPr>
              <a:t> Total de </a:t>
            </a:r>
            <a:r>
              <a:rPr lang="en-US" sz="2400" kern="1200" dirty="0" err="1">
                <a:latin typeface="+mn-lt"/>
                <a:ea typeface="+mn-ea"/>
                <a:cs typeface="+mn-cs"/>
              </a:rPr>
              <a:t>Vendedores</a:t>
            </a:r>
            <a:r>
              <a:rPr lang="en-US" sz="2400" kern="1200" dirty="0">
                <a:latin typeface="+mn-lt"/>
                <a:ea typeface="+mn-ea"/>
                <a:cs typeface="+mn-cs"/>
              </a:rPr>
              <a:t> </a:t>
            </a:r>
            <a:r>
              <a:rPr lang="en-US" sz="2400" kern="1200" dirty="0" err="1">
                <a:latin typeface="+mn-lt"/>
                <a:ea typeface="+mn-ea"/>
                <a:cs typeface="+mn-cs"/>
              </a:rPr>
              <a:t>por</a:t>
            </a:r>
            <a:r>
              <a:rPr lang="en-US" sz="2400" kern="1200" dirty="0">
                <a:latin typeface="+mn-lt"/>
                <a:ea typeface="+mn-ea"/>
                <a:cs typeface="+mn-cs"/>
              </a:rPr>
              <a:t> Estado, </a:t>
            </a:r>
            <a:r>
              <a:rPr lang="en-US" sz="2400" kern="1200" dirty="0" err="1">
                <a:latin typeface="+mn-lt"/>
                <a:ea typeface="+mn-ea"/>
                <a:cs typeface="+mn-cs"/>
              </a:rPr>
              <a:t>presente</a:t>
            </a:r>
            <a:r>
              <a:rPr lang="en-US" sz="2400" kern="1200" dirty="0">
                <a:latin typeface="+mn-lt"/>
                <a:ea typeface="+mn-ea"/>
                <a:cs typeface="+mn-cs"/>
              </a:rPr>
              <a:t> </a:t>
            </a:r>
            <a:r>
              <a:rPr lang="en-US" sz="2400" kern="1200" dirty="0" err="1">
                <a:latin typeface="+mn-lt"/>
                <a:ea typeface="+mn-ea"/>
                <a:cs typeface="+mn-cs"/>
              </a:rPr>
              <a:t>na</a:t>
            </a:r>
            <a:r>
              <a:rPr lang="en-US" sz="2400" kern="1200" dirty="0">
                <a:latin typeface="+mn-lt"/>
                <a:ea typeface="+mn-ea"/>
                <a:cs typeface="+mn-cs"/>
              </a:rPr>
              <a:t> base de dados.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3FA44907-7ADA-4116-7107-72497DAAF87F}"/>
              </a:ext>
            </a:extLst>
          </p:cNvPr>
          <p:cNvSpPr/>
          <p:nvPr/>
        </p:nvSpPr>
        <p:spPr>
          <a:xfrm>
            <a:off x="705850" y="2055462"/>
            <a:ext cx="5491090" cy="2387600"/>
          </a:xfrm>
          <a:prstGeom prst="ellipse">
            <a:avLst/>
          </a:prstGeom>
          <a:solidFill>
            <a:srgbClr val="86C0D4"/>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p>
            <a:pPr algn="r">
              <a:lnSpc>
                <a:spcPct val="90000"/>
              </a:lnSpc>
              <a:spcBef>
                <a:spcPct val="0"/>
              </a:spcBef>
              <a:spcAft>
                <a:spcPts val="600"/>
              </a:spcAft>
            </a:pPr>
            <a:r>
              <a:rPr lang="en-US" sz="6000" b="1" kern="1200" dirty="0" err="1">
                <a:solidFill>
                  <a:schemeClr val="bg1"/>
                </a:solidFill>
                <a:latin typeface="Aptos Black" panose="020B0004020202020204" pitchFamily="34" charset="0"/>
                <a:ea typeface="+mj-ea"/>
                <a:cs typeface="+mj-cs"/>
              </a:rPr>
              <a:t>olist</a:t>
            </a:r>
            <a:endParaRPr lang="en-US" sz="6000" b="1" kern="1200" dirty="0">
              <a:solidFill>
                <a:schemeClr val="bg1"/>
              </a:solidFill>
              <a:latin typeface="Aptos Black" panose="020B0004020202020204" pitchFamily="34" charset="0"/>
              <a:ea typeface="+mj-ea"/>
              <a:cs typeface="+mj-cs"/>
            </a:endParaRPr>
          </a:p>
        </p:txBody>
      </p:sp>
      <p:sp>
        <p:nvSpPr>
          <p:cNvPr id="2" name="CaixaDeTexto 1">
            <a:extLst>
              <a:ext uri="{FF2B5EF4-FFF2-40B4-BE49-F238E27FC236}">
                <a16:creationId xmlns:a16="http://schemas.microsoft.com/office/drawing/2014/main" id="{AEDDED00-421A-B9DB-3360-267A7E1661C4}"/>
              </a:ext>
            </a:extLst>
          </p:cNvPr>
          <p:cNvSpPr txBox="1"/>
          <p:nvPr/>
        </p:nvSpPr>
        <p:spPr>
          <a:xfrm>
            <a:off x="870148" y="4802538"/>
            <a:ext cx="5491090" cy="1411993"/>
          </a:xfrm>
          <a:prstGeom prst="rect">
            <a:avLst/>
          </a:prstGeom>
        </p:spPr>
        <p:txBody>
          <a:bodyPr vert="horz" lIns="91440" tIns="45720" rIns="91440" bIns="45720" rtlCol="0" anchor="t">
            <a:normAutofit/>
          </a:bodyPr>
          <a:lstStyle/>
          <a:p>
            <a:pPr>
              <a:lnSpc>
                <a:spcPct val="90000"/>
              </a:lnSpc>
              <a:spcBef>
                <a:spcPts val="1000"/>
              </a:spcBef>
            </a:pPr>
            <a:r>
              <a:rPr lang="en-US" sz="2400" kern="1200">
                <a:solidFill>
                  <a:schemeClr val="tx1"/>
                </a:solidFill>
                <a:latin typeface="+mn-lt"/>
                <a:ea typeface="+mn-ea"/>
                <a:cs typeface="+mn-cs"/>
              </a:rPr>
              <a:t>Na representação ao lado temos a quantidade total de produtos presentes na base de dados.</a:t>
            </a:r>
          </a:p>
        </p:txBody>
      </p:sp>
      <p:pic>
        <p:nvPicPr>
          <p:cNvPr id="17" name="slide17" descr="Total Produto">
            <a:extLst>
              <a:ext uri="{FF2B5EF4-FFF2-40B4-BE49-F238E27FC236}">
                <a16:creationId xmlns:a16="http://schemas.microsoft.com/office/drawing/2014/main" id="{2DF836AE-61BC-4149-8EAB-D2D6060FE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3" y="654567"/>
            <a:ext cx="5169282" cy="5341591"/>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Qtd. Produtos por Categoria">
            <a:extLst>
              <a:ext uri="{FF2B5EF4-FFF2-40B4-BE49-F238E27FC236}">
                <a16:creationId xmlns:a16="http://schemas.microsoft.com/office/drawing/2014/main" id="{410680FB-3554-4818-8D0C-B28A65C7E75D}"/>
              </a:ext>
            </a:extLst>
          </p:cNvPr>
          <p:cNvPicPr>
            <a:picLocks noChangeAspect="1"/>
          </p:cNvPicPr>
          <p:nvPr/>
        </p:nvPicPr>
        <p:blipFill>
          <a:blip r:embed="rId2">
            <a:extLst>
              <a:ext uri="{28A0092B-C50C-407E-A947-70E740481C1C}">
                <a14:useLocalDpi xmlns:a14="http://schemas.microsoft.com/office/drawing/2010/main" val="0"/>
              </a:ext>
            </a:extLst>
          </a:blip>
          <a:srcRect b="70000"/>
          <a:stretch/>
        </p:blipFill>
        <p:spPr>
          <a:xfrm>
            <a:off x="296206" y="1848678"/>
            <a:ext cx="11599587" cy="4234070"/>
          </a:xfrm>
          <a:prstGeom prst="rect">
            <a:avLst/>
          </a:prstGeom>
        </p:spPr>
      </p:pic>
      <p:sp>
        <p:nvSpPr>
          <p:cNvPr id="2" name="CaixaDeTexto 1">
            <a:extLst>
              <a:ext uri="{FF2B5EF4-FFF2-40B4-BE49-F238E27FC236}">
                <a16:creationId xmlns:a16="http://schemas.microsoft.com/office/drawing/2014/main" id="{AC7EB813-1F96-6866-50B1-F041BB73546E}"/>
              </a:ext>
            </a:extLst>
          </p:cNvPr>
          <p:cNvSpPr txBox="1"/>
          <p:nvPr/>
        </p:nvSpPr>
        <p:spPr>
          <a:xfrm>
            <a:off x="447261" y="357809"/>
            <a:ext cx="11479696" cy="646331"/>
          </a:xfrm>
          <a:prstGeom prst="rect">
            <a:avLst/>
          </a:prstGeom>
          <a:noFill/>
        </p:spPr>
        <p:txBody>
          <a:bodyPr wrap="square" rtlCol="0">
            <a:spAutoFit/>
          </a:bodyPr>
          <a:lstStyle/>
          <a:p>
            <a:pPr algn="just"/>
            <a:r>
              <a:rPr lang="pt-BR" dirty="0"/>
              <a:t>No gráfico "Quantidade de Produtos por Categoria", podemos observar a distribuição de produtos em cada categoria, permitindo uma análise detalhada da variedade ofertada pela empresa.</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Categ. Mais Vendida">
            <a:extLst>
              <a:ext uri="{FF2B5EF4-FFF2-40B4-BE49-F238E27FC236}">
                <a16:creationId xmlns:a16="http://schemas.microsoft.com/office/drawing/2014/main" id="{3D623217-4E1F-43B4-BDD7-50305C75D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65" y="1133011"/>
            <a:ext cx="10704968" cy="5546085"/>
          </a:xfrm>
          <a:prstGeom prst="rect">
            <a:avLst/>
          </a:prstGeom>
        </p:spPr>
      </p:pic>
      <p:sp>
        <p:nvSpPr>
          <p:cNvPr id="2" name="CaixaDeTexto 1">
            <a:extLst>
              <a:ext uri="{FF2B5EF4-FFF2-40B4-BE49-F238E27FC236}">
                <a16:creationId xmlns:a16="http://schemas.microsoft.com/office/drawing/2014/main" id="{F6EBACC5-F1FD-F8DA-4497-A4ECB1E543BD}"/>
              </a:ext>
            </a:extLst>
          </p:cNvPr>
          <p:cNvSpPr txBox="1"/>
          <p:nvPr/>
        </p:nvSpPr>
        <p:spPr>
          <a:xfrm>
            <a:off x="278296" y="178904"/>
            <a:ext cx="11658600" cy="954107"/>
          </a:xfrm>
          <a:prstGeom prst="rect">
            <a:avLst/>
          </a:prstGeom>
          <a:noFill/>
        </p:spPr>
        <p:txBody>
          <a:bodyPr wrap="square" rtlCol="0">
            <a:spAutoFit/>
          </a:bodyPr>
          <a:lstStyle/>
          <a:p>
            <a:pPr algn="just"/>
            <a:r>
              <a:rPr lang="pt-BR" sz="1400" dirty="0"/>
              <a:t>No segundo gráfico, "Categorias Mais Vendidas", é possível visualizar as cinco categorias com maior volume de vendas. Ao comparar com o gráfico anterior, notamos uma discrepância: apesar de 'informática e acessórios' estar entre as cinco categorias mais vendidas, ela não está entre as cinco com maior número de produtos disponíveis na base de dados. Essa observação indica que, em geral, as categorias com maior número de produtos tendem a ser as que mais vendem, mas há exceções, sugerindo que outros fatores, como demanda e popularidade, também influenciam as vendas.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Qtd. Pedidos por Estado">
            <a:extLst>
              <a:ext uri="{FF2B5EF4-FFF2-40B4-BE49-F238E27FC236}">
                <a16:creationId xmlns:a16="http://schemas.microsoft.com/office/drawing/2014/main" id="{FEC3AA4D-7F6E-4D86-AE6C-8236CA8E1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097" y="198129"/>
            <a:ext cx="2665964" cy="6461742"/>
          </a:xfrm>
          <a:prstGeom prst="rect">
            <a:avLst/>
          </a:prstGeom>
        </p:spPr>
      </p:pic>
      <p:sp>
        <p:nvSpPr>
          <p:cNvPr id="2" name="CaixaDeTexto 1">
            <a:extLst>
              <a:ext uri="{FF2B5EF4-FFF2-40B4-BE49-F238E27FC236}">
                <a16:creationId xmlns:a16="http://schemas.microsoft.com/office/drawing/2014/main" id="{1E263373-4920-EB1E-3C53-1E785638CE8E}"/>
              </a:ext>
            </a:extLst>
          </p:cNvPr>
          <p:cNvSpPr txBox="1"/>
          <p:nvPr/>
        </p:nvSpPr>
        <p:spPr>
          <a:xfrm>
            <a:off x="815009" y="1550504"/>
            <a:ext cx="6062869" cy="2031325"/>
          </a:xfrm>
          <a:prstGeom prst="rect">
            <a:avLst/>
          </a:prstGeom>
          <a:noFill/>
        </p:spPr>
        <p:txBody>
          <a:bodyPr wrap="square" rtlCol="0">
            <a:spAutoFit/>
          </a:bodyPr>
          <a:lstStyle/>
          <a:p>
            <a:pPr algn="just"/>
            <a:r>
              <a:rPr lang="pt-BR" dirty="0"/>
              <a:t>Na terceira análise, "Quantidade de Pedidos por Estado", a tabela mostra a distribuição de pedidos em cada estado. São Paulo (SP) lidera com o maior número de pedidos, seguido pelo Rio de Janeiro (RJ) em segundo lugar, e Minas Gerais (MG) ocupando a terceira posição. Esses três estados concentram a maior quantidade de pedidos registrados na base de dados, refletindo sua relevância no volume de vendas.</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Qtd. Vendedor por Estado">
            <a:extLst>
              <a:ext uri="{FF2B5EF4-FFF2-40B4-BE49-F238E27FC236}">
                <a16:creationId xmlns:a16="http://schemas.microsoft.com/office/drawing/2014/main" id="{22290F96-7A3F-48AF-8B8F-6B4CCB0A9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86" y="675861"/>
            <a:ext cx="7361523" cy="5302208"/>
          </a:xfrm>
          <a:prstGeom prst="rect">
            <a:avLst/>
          </a:prstGeom>
        </p:spPr>
      </p:pic>
      <p:sp>
        <p:nvSpPr>
          <p:cNvPr id="2" name="CaixaDeTexto 1">
            <a:extLst>
              <a:ext uri="{FF2B5EF4-FFF2-40B4-BE49-F238E27FC236}">
                <a16:creationId xmlns:a16="http://schemas.microsoft.com/office/drawing/2014/main" id="{834CC2A5-48C6-3199-7BB3-0DDE21655650}"/>
              </a:ext>
            </a:extLst>
          </p:cNvPr>
          <p:cNvSpPr txBox="1"/>
          <p:nvPr/>
        </p:nvSpPr>
        <p:spPr>
          <a:xfrm>
            <a:off x="8070574" y="926308"/>
            <a:ext cx="3766930" cy="4801314"/>
          </a:xfrm>
          <a:prstGeom prst="rect">
            <a:avLst/>
          </a:prstGeom>
          <a:noFill/>
        </p:spPr>
        <p:txBody>
          <a:bodyPr wrap="square" rtlCol="0">
            <a:spAutoFit/>
          </a:bodyPr>
          <a:lstStyle/>
          <a:p>
            <a:pPr algn="just"/>
            <a:r>
              <a:rPr lang="pt-BR" dirty="0"/>
              <a:t>No gráfico de barras "Quantidade de Vendedores por Estado", é possível visualizar a distribuição de vendedores por estado, com São Paulo (SP) liderando, seguido pelo Paraná (PR) e, em terceiro lugar, Minas Gerais (MG). Ao comparar este gráfico com a tabela anterior sobre a quantidade de pedidos por estado, percebe-se que os estados com o maior número de vendedores não necessariamente correspondem aos que possuem o maior volume de pedidos. Isso sugere que a presença de muitos vendedores em um estado não garante, por si só, uma alta demanda ou número de vendas.</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Qtd. Total Pedidos por Ano">
            <a:extLst>
              <a:ext uri="{FF2B5EF4-FFF2-40B4-BE49-F238E27FC236}">
                <a16:creationId xmlns:a16="http://schemas.microsoft.com/office/drawing/2014/main" id="{36E7F0A1-B9A7-492E-9EB5-4EAB19302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704" y="1243485"/>
            <a:ext cx="8279298" cy="5525062"/>
          </a:xfrm>
          <a:prstGeom prst="rect">
            <a:avLst/>
          </a:prstGeom>
        </p:spPr>
      </p:pic>
      <p:sp>
        <p:nvSpPr>
          <p:cNvPr id="2" name="CaixaDeTexto 1">
            <a:extLst>
              <a:ext uri="{FF2B5EF4-FFF2-40B4-BE49-F238E27FC236}">
                <a16:creationId xmlns:a16="http://schemas.microsoft.com/office/drawing/2014/main" id="{D20940D7-58C1-2C23-CF6D-9BF118BCA73C}"/>
              </a:ext>
            </a:extLst>
          </p:cNvPr>
          <p:cNvSpPr txBox="1"/>
          <p:nvPr/>
        </p:nvSpPr>
        <p:spPr>
          <a:xfrm>
            <a:off x="467139" y="327991"/>
            <a:ext cx="11469757" cy="923330"/>
          </a:xfrm>
          <a:prstGeom prst="rect">
            <a:avLst/>
          </a:prstGeom>
          <a:noFill/>
        </p:spPr>
        <p:txBody>
          <a:bodyPr wrap="square" rtlCol="0">
            <a:spAutoFit/>
          </a:bodyPr>
          <a:lstStyle/>
          <a:p>
            <a:pPr algn="just"/>
            <a:r>
              <a:rPr lang="pt-BR" dirty="0"/>
              <a:t>No gráfico de barras "Quantidade Total de Pedidos por Ano", é possível observar claramente que 2018 foi o ano com o maior número de vendas, totalizando 52.783 pedidos. Esse dado destaca 2018 como o ano de melhor desempenho em termos de volume de pedidos na base analisada.</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Tema do Office 2013 - 2022">
  <a:themeElements>
    <a:clrScheme name="Tema do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TotalTime>
  <Words>1220</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Aptos Black</vt:lpstr>
      <vt:lpstr>Arial</vt:lpstr>
      <vt:lpstr>Calibri</vt:lpstr>
      <vt:lpstr>Calibri Light</vt:lpstr>
      <vt:lpstr>Tema do Office 2013 - 2022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CONCLUSAO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Carolyne Santos de Oliveira</cp:lastModifiedBy>
  <cp:revision>2</cp:revision>
  <dcterms:created xsi:type="dcterms:W3CDTF">2024-09-27T23:50:56Z</dcterms:created>
  <dcterms:modified xsi:type="dcterms:W3CDTF">2024-09-28T01:34:46Z</dcterms:modified>
</cp:coreProperties>
</file>