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hyperlink" Target="https://github.com/Carpediem324/newchats.git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hyperlink" Target="https://github.com/Carpediem324/robocop_pjt.git" TargetMode="External"/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hyperlink" Target="https://github.com/Carpediem324/AI_speaker_EdgeDevice.git" TargetMode="External"/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image" Target="../media/image-4-10.png"/><Relationship Id="rId11" Type="http://schemas.openxmlformats.org/officeDocument/2006/relationships/image" Target="../media/image-4-11.png"/><Relationship Id="rId12" Type="http://schemas.openxmlformats.org/officeDocument/2006/relationships/image" Target="../media/image-4-12.png"/><Relationship Id="rId13" Type="http://schemas.openxmlformats.org/officeDocument/2006/relationships/image" Target="../media/image-4-13.png"/><Relationship Id="rId14" Type="http://schemas.openxmlformats.org/officeDocument/2006/relationships/image" Target="../media/image-4-14.png"/><Relationship Id="rId15" Type="http://schemas.openxmlformats.org/officeDocument/2006/relationships/image" Target="../media/image-4-15.png"/><Relationship Id="rId16" Type="http://schemas.openxmlformats.org/officeDocument/2006/relationships/image" Target="../media/image-4-16.png"/><Relationship Id="rId17" Type="http://schemas.openxmlformats.org/officeDocument/2006/relationships/image" Target="../media/image-4-17.png"/><Relationship Id="rId18" Type="http://schemas.openxmlformats.org/officeDocument/2006/relationships/image" Target="../media/image-4-18.png"/><Relationship Id="rId19" Type="http://schemas.openxmlformats.org/officeDocument/2006/relationships/image" Target="../media/image-4-19.png"/><Relationship Id="rId20" Type="http://schemas.openxmlformats.org/officeDocument/2006/relationships/image" Target="../media/image-4-20.png"/><Relationship Id="rId21" Type="http://schemas.openxmlformats.org/officeDocument/2006/relationships/image" Target="../media/image-4-21.png"/><Relationship Id="rId22" Type="http://schemas.openxmlformats.org/officeDocument/2006/relationships/image" Target="../media/image-4-22.png"/><Relationship Id="rId23" Type="http://schemas.openxmlformats.org/officeDocument/2006/relationships/image" Target="../media/image-4-23.png"/><Relationship Id="rId24" Type="http://schemas.openxmlformats.org/officeDocument/2006/relationships/image" Target="../media/image-4-24.png"/><Relationship Id="rId25" Type="http://schemas.openxmlformats.org/officeDocument/2006/relationships/image" Target="../media/image-4-25.png"/><Relationship Id="rId26" Type="http://schemas.openxmlformats.org/officeDocument/2006/relationships/image" Target="../media/image-4-26.png"/><Relationship Id="rId27" Type="http://schemas.openxmlformats.org/officeDocument/2006/relationships/slideLayout" Target="../slideLayouts/slideLayout1.xml"/><Relationship Id="rId2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207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95375" y="1143000"/>
            <a:ext cx="6953250" cy="2105025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1095375" y="1143000"/>
            <a:ext cx="6953250" cy="2105025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1095375" y="1143000"/>
            <a:ext cx="6953250" cy="1495425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1095375" y="1143000"/>
            <a:ext cx="6953250" cy="1495425"/>
          </a:xfrm>
          <a:prstGeom prst="rect">
            <a:avLst/>
          </a:prstGeom>
          <a:noFill/>
          <a:ln/>
        </p:spPr>
      </p:sp>
      <p:sp>
        <p:nvSpPr>
          <p:cNvPr id="6" name="Text 4"/>
          <p:cNvSpPr/>
          <p:nvPr/>
        </p:nvSpPr>
        <p:spPr>
          <a:xfrm>
            <a:off x="1095375" y="2924175"/>
            <a:ext cx="5105400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60"/>
              </a:lnSpc>
              <a:buNone/>
            </a:pPr>
            <a:r>
              <a:rPr lang="en-US" sz="1050" spc="-21" kern="0" dirty="0">
                <a:solidFill>
                  <a:srgbClr val="BCC0C5">
                    <a:alpha val="99000"/>
                  </a:srgbClr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Created By</a:t>
            </a:r>
            <a:endParaRPr lang="en-US" sz="1050" dirty="0"/>
          </a:p>
          <a:p>
            <a:pPr algn="l" indent="0" marL="0">
              <a:lnSpc>
                <a:spcPts val="1260"/>
              </a:lnSpc>
              <a:buNone/>
            </a:pPr>
            <a:r>
              <a:rPr lang="en-US" sz="1050" spc="-21" kern="0" dirty="0">
                <a:solidFill>
                  <a:srgbClr val="BCC0C5">
                    <a:alpha val="99000"/>
                  </a:srgbClr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Shin Hyeon-hak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1095375" y="1143000"/>
            <a:ext cx="7410450" cy="1619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60"/>
              </a:lnSpc>
              <a:buNone/>
            </a:pPr>
            <a:r>
              <a:rPr lang="en-US" sz="1050" spc="63" kern="0" dirty="0">
                <a:solidFill>
                  <a:srgbClr val="BCC0C5">
                    <a:alpha val="99000"/>
                  </a:srgbClr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ROBOTICS / AUTONOMOUS DRIVING / VISION / PLANNING / LOCALIZATION / CONTROL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1095375" y="1495425"/>
            <a:ext cx="7410450" cy="1143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4500" b="1" spc="-112" kern="0" dirty="0">
                <a:solidFill>
                  <a:srgbClr val="FFFFFF">
                    <a:alpha val="99000"/>
                  </a:srgbClr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Embedded &amp; Robotics Portfolio</a:t>
            </a:r>
            <a:endParaRPr lang="en-US" sz="4500" dirty="0"/>
          </a:p>
        </p:txBody>
      </p:sp>
      <p:sp>
        <p:nvSpPr>
          <p:cNvPr id="9" name="Text 7"/>
          <p:cNvSpPr/>
          <p:nvPr/>
        </p:nvSpPr>
        <p:spPr>
          <a:xfrm>
            <a:off x="1095375" y="2924175"/>
            <a:ext cx="5105400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60"/>
              </a:lnSpc>
              <a:buNone/>
            </a:pPr>
            <a:r>
              <a:rPr lang="en-US" sz="1050" spc="-21" kern="0" dirty="0">
                <a:solidFill>
                  <a:srgbClr val="BCC0C5">
                    <a:alpha val="99000"/>
                  </a:srgbClr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Created By</a:t>
            </a:r>
            <a:endParaRPr lang="en-US" sz="1050" dirty="0"/>
          </a:p>
          <a:p>
            <a:pPr algn="l" indent="0" marL="0">
              <a:lnSpc>
                <a:spcPts val="1260"/>
              </a:lnSpc>
              <a:buNone/>
            </a:pPr>
            <a:r>
              <a:rPr lang="en-US" sz="1050" spc="-21" kern="0" dirty="0">
                <a:solidFill>
                  <a:srgbClr val="BCC0C5">
                    <a:alpha val="99000"/>
                  </a:srgbClr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Shin Hyeon-hak</a:t>
            </a:r>
            <a:endParaRPr lang="en-US" sz="1050" dirty="0"/>
          </a:p>
        </p:txBody>
      </p:sp>
      <p:sp>
        <p:nvSpPr>
          <p:cNvPr id="10" name="Text 8"/>
          <p:cNvSpPr/>
          <p:nvPr/>
        </p:nvSpPr>
        <p:spPr>
          <a:xfrm>
            <a:off x="1095375" y="1143000"/>
            <a:ext cx="7410450" cy="1619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60"/>
              </a:lnSpc>
              <a:buNone/>
            </a:pPr>
            <a:r>
              <a:rPr lang="en-US" sz="1050" spc="63" kern="0" dirty="0">
                <a:solidFill>
                  <a:srgbClr val="BCC0C5">
                    <a:alpha val="99000"/>
                  </a:srgbClr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ROBOTICS / AUTONOMOUS DRIVING / VISION / PLANNING / LOCALIZATION / CONTROL</a:t>
            </a:r>
            <a:endParaRPr lang="en-US" sz="1050" dirty="0"/>
          </a:p>
        </p:txBody>
      </p:sp>
      <p:sp>
        <p:nvSpPr>
          <p:cNvPr id="11" name="Text 9"/>
          <p:cNvSpPr/>
          <p:nvPr/>
        </p:nvSpPr>
        <p:spPr>
          <a:xfrm>
            <a:off x="1095375" y="1495425"/>
            <a:ext cx="7410450" cy="1143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4500" b="1" spc="-112" kern="0" dirty="0">
                <a:solidFill>
                  <a:srgbClr val="FFFFFF">
                    <a:alpha val="99000"/>
                  </a:srgbClr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Embedded &amp; Robotics Portfolio</a:t>
            </a:r>
            <a:endParaRPr lang="en-US" sz="4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207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" y="1666875"/>
            <a:ext cx="3771900" cy="176212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8" y="4572000"/>
            <a:ext cx="342900" cy="3429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4572000"/>
            <a:ext cx="342900" cy="3429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523875" y="381000"/>
            <a:ext cx="8696325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500"/>
              </a:lnSpc>
              <a:buNone/>
            </a:pPr>
            <a:r>
              <a:rPr lang="en-US" sz="4500" b="1" spc="-112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AI를 활용한 뉴스 요약 챗봇</a:t>
            </a:r>
            <a:endParaRPr lang="en-US" sz="4500" dirty="0"/>
          </a:p>
        </p:txBody>
      </p:sp>
      <p:sp>
        <p:nvSpPr>
          <p:cNvPr id="6" name="Text 1"/>
          <p:cNvSpPr/>
          <p:nvPr/>
        </p:nvSpPr>
        <p:spPr>
          <a:xfrm>
            <a:off x="280988" y="1171575"/>
            <a:ext cx="88487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검색과 AI 생성 모델을 결합한 RAG 기반 어시스턴트</a:t>
            </a:r>
            <a:endParaRPr lang="en-US" sz="1350" dirty="0"/>
          </a:p>
        </p:txBody>
      </p:sp>
      <p:sp>
        <p:nvSpPr>
          <p:cNvPr id="7" name="Text 2"/>
          <p:cNvSpPr/>
          <p:nvPr/>
        </p:nvSpPr>
        <p:spPr>
          <a:xfrm>
            <a:off x="4829175" y="1524000"/>
            <a:ext cx="4676775" cy="22145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인원 : 4명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기간 : 2024.12 (1개월)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소속 : 삼성청년SWAI아카데미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주요 기술: FASTAPI, LANGCHAIN, RAG, LLM, VectorDB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담당 업무 : 팀장, 백엔드 개발, RAG파이프라인 구축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기여도 : 40%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주요 구현 내용: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825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LangChain과 Upstage RAG 파이프라인 구축 (UpstageEmbeddings 활용) 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825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네이버 뉴스 검색 API로 관련 뉴스 검색 (부족 시 Google SERP API 활용) 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825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Chroma DB로 Top-K 유사 문서 검색(Retrieval)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825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추출된 뉴스 기사를 LLM에 재입력해 답변 생성 (RAG 구조 활용) </a:t>
            </a:r>
            <a:endParaRPr lang="en-US" sz="1200" dirty="0"/>
          </a:p>
        </p:txBody>
      </p:sp>
      <p:sp>
        <p:nvSpPr>
          <p:cNvPr id="8" name="Text 3"/>
          <p:cNvSpPr/>
          <p:nvPr/>
        </p:nvSpPr>
        <p:spPr>
          <a:xfrm>
            <a:off x="666750" y="4648200"/>
            <a:ext cx="4457700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u="sng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https://github.com/Carpediem324/newchats.git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304800" y="3810000"/>
            <a:ext cx="8848725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처음으로 진행한 비전공자분들과의 프로젝트. 팀장으로서 프로젝트를 잘 마무리하기 위해 노력함. RAG파이프라인을 구축하며 최신 AI트렌드 기술에 대한 이해와 전문성을 향상함.</a:t>
            </a:r>
            <a:endParaRPr lang="en-US" sz="13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207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409700"/>
            <a:ext cx="2938463" cy="143827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8" y="1919288"/>
            <a:ext cx="3205163" cy="1757363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4572000"/>
            <a:ext cx="342900" cy="3429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523875" y="381000"/>
            <a:ext cx="8696325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500"/>
              </a:lnSpc>
              <a:buNone/>
            </a:pPr>
            <a:r>
              <a:rPr lang="en-US" sz="4500" b="1" spc="-112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경비 로봇 ROBOCOP</a:t>
            </a:r>
            <a:endParaRPr lang="en-US" sz="4500" dirty="0"/>
          </a:p>
        </p:txBody>
      </p:sp>
      <p:sp>
        <p:nvSpPr>
          <p:cNvPr id="6" name="Text 1"/>
          <p:cNvSpPr/>
          <p:nvPr/>
        </p:nvSpPr>
        <p:spPr>
          <a:xfrm>
            <a:off x="280988" y="1171575"/>
            <a:ext cx="88487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GAZEBO 시뮬레이터 활용 자율주행 인지, 판단, 제어 구현</a:t>
            </a:r>
            <a:endParaRPr lang="en-US" sz="1350" dirty="0"/>
          </a:p>
        </p:txBody>
      </p:sp>
      <p:sp>
        <p:nvSpPr>
          <p:cNvPr id="7" name="Text 2"/>
          <p:cNvSpPr/>
          <p:nvPr/>
        </p:nvSpPr>
        <p:spPr>
          <a:xfrm>
            <a:off x="666750" y="4648200"/>
            <a:ext cx="47339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u="sng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https://github.com/Carpediem324/robocop_pjt.git</a:t>
            </a:r>
            <a:endParaRPr lang="en-US" sz="1350" dirty="0"/>
          </a:p>
        </p:txBody>
      </p:sp>
      <p:sp>
        <p:nvSpPr>
          <p:cNvPr id="8" name="Text 3"/>
          <p:cNvSpPr/>
          <p:nvPr/>
        </p:nvSpPr>
        <p:spPr>
          <a:xfrm>
            <a:off x="4829175" y="1524000"/>
            <a:ext cx="4676775" cy="25288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인원 : 6명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기간 : 2025.01 - 2025.02 (2개월)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소속 : 삼성청년SWAI아카데미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주요 기술: ROS2, GAZEBO, Autonomous Driving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담당 업무 : 로봇 자율주행 구현. 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기여도 : 30%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주요 구현 내용: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825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웹 소켓 통신 기반 로봇 데이터 송신 및 명령 수신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825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로봇의 현재 위치 기반 Global map 생성, heading 발행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825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3D Lidar 기반 객체 인식, 장애물 인식 시 비상정지 명령 하달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825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A*알고리즘 기반 Global Path Planning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825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Pure-Pursuit 기반 로봇 주행 제어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825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Custom Topic message와 Service 활용 로봇 상태 제어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280988" y="4052888"/>
            <a:ext cx="8848725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자율주행의 인지, 판단, 제어를 직접 모두 개발하여 지금까지의 지식을 재적립하고 확인할 수 있던 프로젝트.</a:t>
            </a:r>
            <a:endParaRPr lang="en-US" sz="1350" dirty="0"/>
          </a:p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웹개발자들과 함께 협업하는 로봇개발자로서의 역량을 키움</a:t>
            </a:r>
            <a:endParaRPr lang="en-US" sz="13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207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17815" y="2373256"/>
            <a:ext cx="322664" cy="379469"/>
          </a:xfrm>
          <a:prstGeom prst="ellipse">
            <a:avLst/>
          </a:prstGeom>
          <a:solidFill>
            <a:srgbClr val="73777C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" y="1414463"/>
            <a:ext cx="2100263" cy="2309813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4572000"/>
            <a:ext cx="342900" cy="342900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2095500"/>
            <a:ext cx="2990850" cy="1752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3888" y="381000"/>
            <a:ext cx="8696325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500"/>
              </a:lnSpc>
              <a:buNone/>
            </a:pPr>
            <a:r>
              <a:rPr lang="en-US" sz="4500" b="1" spc="-112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가정용 지능형 음성 비서 시스템</a:t>
            </a:r>
            <a:endParaRPr lang="en-US" sz="4500" dirty="0"/>
          </a:p>
        </p:txBody>
      </p:sp>
      <p:sp>
        <p:nvSpPr>
          <p:cNvPr id="7" name="Text 2"/>
          <p:cNvSpPr/>
          <p:nvPr/>
        </p:nvSpPr>
        <p:spPr>
          <a:xfrm>
            <a:off x="276225" y="1143000"/>
            <a:ext cx="88487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삼성전자 DA사업부 연계 프로젝트 : 분산형 음성 이벤트 감지 및 AI 비서 연동</a:t>
            </a:r>
            <a:endParaRPr lang="en-US" sz="1350" dirty="0"/>
          </a:p>
        </p:txBody>
      </p:sp>
      <p:sp>
        <p:nvSpPr>
          <p:cNvPr id="8" name="Text 3"/>
          <p:cNvSpPr/>
          <p:nvPr/>
        </p:nvSpPr>
        <p:spPr>
          <a:xfrm>
            <a:off x="4829175" y="1524000"/>
            <a:ext cx="4676775" cy="24479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인원 : 6명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기간 : 2025.02 - 2025.04 (3개월)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소속 : 삼성청년SWAI아카데미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주요 기술: Raspberry pi5, MQTT, Keyword Detection, Docker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담당 업무 : 임베디드 개발, MQTT 통신, 키워드 인식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기여도 : 30%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주요 구현 내용: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9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라즈베리파이5(우분투 24.04) 기반 도커컨테이너 환경 구축및 운영 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9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Wakeup 키워드 인식 모듈을구현해 사용자의 음성명령어 실시간 학습·처리 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9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키워드 인식 시 MQTT 프로토콜을 통해 AP에 음성데이터 전송 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9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라즈베리파이 pulse audio 활용 마이크 디바이스 다중 접근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9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음성데이터 160개수집 및 분석, 키워드 인식률향상 기여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280988" y="4052888"/>
            <a:ext cx="8848725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SSAFY1000명중 36명의 우수 교육생 선정, 서울, 광주 원거리 협업 경험. 직접 삼성전자 본사 방문하여 진행한 여러 경험</a:t>
            </a:r>
            <a:endParaRPr lang="en-US" sz="1350" dirty="0"/>
          </a:p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어디에서도 경험하지 못할 특별한 성장 원동력. 삼성전자 DA사업부 현직자의 의견을 프로젝트에 직접 반영</a:t>
            </a:r>
            <a:endParaRPr lang="en-US" sz="1350" dirty="0"/>
          </a:p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현업과 학습 사이의 간극을 줄일 수 있던 프로젝트</a:t>
            </a:r>
            <a:endParaRPr lang="en-US" sz="1350" dirty="0"/>
          </a:p>
        </p:txBody>
      </p:sp>
      <p:sp>
        <p:nvSpPr>
          <p:cNvPr id="10" name="Text 5"/>
          <p:cNvSpPr/>
          <p:nvPr/>
        </p:nvSpPr>
        <p:spPr>
          <a:xfrm>
            <a:off x="666750" y="4648200"/>
            <a:ext cx="5695950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u="sng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https://github.com/Carpediem324/AI_speaker_EdgeDevice.git</a:t>
            </a:r>
            <a:endParaRPr lang="en-US" sz="13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207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288" y="1476375"/>
            <a:ext cx="2447925" cy="19050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3" y="1476375"/>
            <a:ext cx="947737" cy="947737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2062163"/>
            <a:ext cx="2143125" cy="1795463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" y="4572000"/>
            <a:ext cx="342900" cy="3429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523875" y="381000"/>
            <a:ext cx="8696325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500"/>
              </a:lnSpc>
              <a:buNone/>
            </a:pPr>
            <a:r>
              <a:rPr lang="en-US" sz="4500" b="1" spc="-112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재난지역 탐사 로봇 : GAE MI</a:t>
            </a:r>
            <a:endParaRPr lang="en-US" sz="4500" dirty="0"/>
          </a:p>
        </p:txBody>
      </p:sp>
      <p:sp>
        <p:nvSpPr>
          <p:cNvPr id="7" name="Text 1"/>
          <p:cNvSpPr/>
          <p:nvPr/>
        </p:nvSpPr>
        <p:spPr>
          <a:xfrm>
            <a:off x="280988" y="1171575"/>
            <a:ext cx="88487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6족로봇 활용 재난환경 탐사 로봇, 컨트롤러 및 웹 대시보드 제작</a:t>
            </a:r>
            <a:endParaRPr lang="en-US" sz="1350" dirty="0"/>
          </a:p>
        </p:txBody>
      </p:sp>
      <p:sp>
        <p:nvSpPr>
          <p:cNvPr id="8" name="Text 2"/>
          <p:cNvSpPr/>
          <p:nvPr/>
        </p:nvSpPr>
        <p:spPr>
          <a:xfrm>
            <a:off x="4829175" y="1524000"/>
            <a:ext cx="4676775" cy="2514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인원 : 7명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기간 : 2025.04 - 2025.06 (3개월)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소속 : 삼성청년SWAI아카데미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주요 기술: SLAM, NAV, OpenCV, Yolo11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담당 업무 : 임베디드 SW개발, 컨트롤러 환경 구축, MQTT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기여도 : 30%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주요 구현 내용: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젯슨나노 세팅 및 로봇 ROS통신 구축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ROS 도커 환경 구축 및 도커허브 배포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컨트롤러 PC환경 설정 및 실행파일 설정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컨트롤러 - 웹대시보드 MQTT통신 구현</a:t>
            </a:r>
            <a:endParaRPr lang="en-US" sz="1200" dirty="0"/>
          </a:p>
        </p:txBody>
      </p:sp>
      <p:sp>
        <p:nvSpPr>
          <p:cNvPr id="9" name="Text 3"/>
          <p:cNvSpPr/>
          <p:nvPr/>
        </p:nvSpPr>
        <p:spPr>
          <a:xfrm>
            <a:off x="280988" y="4052888"/>
            <a:ext cx="8848725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SSAFY 자율 프로젝트, 18DOF 6축 로봇 활용 재난지역 활용도 구상</a:t>
            </a:r>
            <a:endParaRPr lang="en-US" sz="1350" dirty="0"/>
          </a:p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짧은 기간동안 진행한 만큼 급박하게 진행된 프로젝트였고 여러 갈등이나 위기상황을 극복하고</a:t>
            </a:r>
            <a:endParaRPr lang="en-US" sz="1350" dirty="0"/>
          </a:p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광주 지역대표로 SSAFY 자율프로젝트 결선 발표회 진출.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207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5775" y="2571750"/>
            <a:ext cx="76200" cy="2347913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 rot="0">
            <a:off x="2767013" y="3057525"/>
            <a:ext cx="5686425" cy="0"/>
          </a:xfrm>
          <a:prstGeom prst="line">
            <a:avLst/>
          </a:prstGeom>
          <a:noFill/>
          <a:ln w="50800">
            <a:solidFill>
              <a:srgbClr val="FFFFF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 rot="0">
            <a:off x="2767013" y="4162425"/>
            <a:ext cx="5686425" cy="0"/>
          </a:xfrm>
          <a:prstGeom prst="line">
            <a:avLst/>
          </a:prstGeom>
          <a:noFill/>
          <a:ln w="50800">
            <a:solidFill>
              <a:srgbClr val="FFFFF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 rot="0">
            <a:off x="2800350" y="1757362"/>
            <a:ext cx="5686425" cy="0"/>
          </a:xfrm>
          <a:prstGeom prst="line">
            <a:avLst/>
          </a:prstGeom>
          <a:noFill/>
          <a:ln w="50800">
            <a:solidFill>
              <a:srgbClr val="FFFFFF"/>
            </a:solidFill>
            <a:prstDash val="solid"/>
          </a:ln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25" y="466725"/>
            <a:ext cx="1371600" cy="182880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871788" y="552450"/>
            <a:ext cx="5929313" cy="266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875" b="1" spc="-94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로봇과 모빌리티로 세상을 움직이는 개발자, 신현학입니다.</a:t>
            </a:r>
            <a:endParaRPr lang="en-US" sz="1875" dirty="0"/>
          </a:p>
        </p:txBody>
      </p:sp>
      <p:sp>
        <p:nvSpPr>
          <p:cNvPr id="8" name="Text 5"/>
          <p:cNvSpPr/>
          <p:nvPr/>
        </p:nvSpPr>
        <p:spPr>
          <a:xfrm>
            <a:off x="681038" y="2571750"/>
            <a:ext cx="2200275" cy="22050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44"/>
              </a:lnSpc>
              <a:buNone/>
            </a:pPr>
            <a:r>
              <a:rPr lang="en-US" sz="1200" b="1" spc="-12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Phone : 010-5687-0661</a:t>
            </a:r>
            <a:endParaRPr lang="en-US" sz="1200" dirty="0"/>
          </a:p>
          <a:p>
            <a:pPr algn="l" indent="0" marL="0">
              <a:lnSpc>
                <a:spcPts val="1344"/>
              </a:lnSpc>
              <a:buNone/>
            </a:pPr>
            <a:r>
              <a:rPr lang="en-US" sz="1200" b="1" spc="-12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Birth : 03. 24. 1999</a:t>
            </a:r>
            <a:endParaRPr lang="en-US" sz="1200" dirty="0"/>
          </a:p>
          <a:p>
            <a:pPr algn="l" indent="0" marL="0">
              <a:lnSpc>
                <a:spcPts val="1344"/>
              </a:lnSpc>
              <a:buNone/>
            </a:pPr>
            <a:r>
              <a:rPr lang="en-US" sz="1200" b="1" spc="-12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Address : </a:t>
            </a:r>
            <a:endParaRPr lang="en-US" sz="1200" dirty="0"/>
          </a:p>
          <a:p>
            <a:pPr algn="l" indent="0" marL="0">
              <a:lnSpc>
                <a:spcPts val="1344"/>
              </a:lnSpc>
              <a:buNone/>
            </a:pPr>
            <a:r>
              <a:rPr lang="en-US" sz="1200" spc="-12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장덕동 1326, </a:t>
            </a:r>
            <a:endParaRPr lang="en-US" sz="1200" dirty="0"/>
          </a:p>
          <a:p>
            <a:pPr algn="l" indent="0" marL="0">
              <a:lnSpc>
                <a:spcPts val="1344"/>
              </a:lnSpc>
              <a:buNone/>
            </a:pPr>
            <a:r>
              <a:rPr lang="en-US" sz="1200" spc="-12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광주광역시</a:t>
            </a:r>
            <a:endParaRPr lang="en-US" sz="1200" dirty="0"/>
          </a:p>
          <a:p>
            <a:pPr algn="l" indent="0" marL="0">
              <a:lnSpc>
                <a:spcPts val="1344"/>
              </a:lnSpc>
              <a:buNone/>
            </a:pPr>
            <a:r>
              <a:rPr lang="en-US" sz="1200" b="1" spc="-12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Email : </a:t>
            </a:r>
            <a:endParaRPr lang="en-US" sz="1200" dirty="0"/>
          </a:p>
          <a:p>
            <a:pPr algn="l" indent="0" marL="0">
              <a:lnSpc>
                <a:spcPts val="1344"/>
              </a:lnSpc>
              <a:buNone/>
            </a:pPr>
            <a:r>
              <a:rPr lang="en-US" sz="1200" spc="-12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imur.navigator@gmail.com</a:t>
            </a:r>
            <a:endParaRPr lang="en-US" sz="1200" dirty="0"/>
          </a:p>
          <a:p>
            <a:pPr algn="l" indent="0" marL="0">
              <a:lnSpc>
                <a:spcPts val="1344"/>
              </a:lnSpc>
              <a:buNone/>
            </a:pPr>
            <a:r>
              <a:rPr lang="en-US" sz="1200" b="1" spc="-12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Github :  </a:t>
            </a:r>
            <a:endParaRPr lang="en-US" sz="1200" dirty="0"/>
          </a:p>
          <a:p>
            <a:pPr algn="l" indent="0" marL="0">
              <a:lnSpc>
                <a:spcPts val="1344"/>
              </a:lnSpc>
              <a:buNone/>
            </a:pPr>
            <a:r>
              <a:rPr lang="en-US" sz="1050" spc="-12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https://github.com/Carpediem324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2843213" y="914400"/>
            <a:ext cx="60674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44"/>
              </a:lnSpc>
              <a:buNone/>
            </a:pPr>
            <a:r>
              <a:rPr lang="en-US" sz="1200" spc="-12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C++, Python, 그리고 로봇공학 분야에서의 전문 지식을 활용하여 신뢰할 수
있고 효율적인 소프트웨어 시스템을 개발함으로써 자율주행 및 로봇공학의
발전에 기여하고자 합니다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6810375" y="1909762"/>
            <a:ext cx="2133600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2024.01 - 2024.06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7648575" y="2557463"/>
            <a:ext cx="1295400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07/2022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2790825" y="1919288"/>
            <a:ext cx="3857625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44"/>
              </a:lnSpc>
              <a:buNone/>
            </a:pPr>
            <a:r>
              <a:rPr lang="en-US" sz="1200" b="1" spc="-12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인턴연구원, 한국원자력연구원(KAERI), 대전, 대한민국
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2790825" y="2524125"/>
            <a:ext cx="2938463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행정 인턴, 여수시청, 여수, 대한민국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2843213" y="2219325"/>
            <a:ext cx="6005513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176"/>
              </a:lnSpc>
              <a:buSzPct val="100000"/>
              <a:buChar char="•"/>
            </a:pPr>
            <a:r>
              <a:rPr lang="en-US" sz="1050" spc="-11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로봇운영을 위한 데이터 시각화 웹 패널 제작, Unitree Go1 활용 극한환경 SLAM 성능 평가 및 개선</a:t>
            </a: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2871788" y="3433763"/>
            <a:ext cx="441483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176"/>
              </a:lnSpc>
              <a:buSzPct val="100000"/>
              <a:buChar char="•"/>
            </a:pPr>
            <a:r>
              <a:rPr lang="en-US" sz="1050" spc="-11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컴퓨터공학부 스마트IoT 트랙 전공(3.52/4.5), HRD 부전공(3.50/4.5)</a:t>
            </a:r>
            <a:endParaRPr lang="en-US" sz="1050" dirty="0"/>
          </a:p>
        </p:txBody>
      </p:sp>
      <p:sp>
        <p:nvSpPr>
          <p:cNvPr id="16" name="Text 13"/>
          <p:cNvSpPr/>
          <p:nvPr/>
        </p:nvSpPr>
        <p:spPr>
          <a:xfrm>
            <a:off x="2767013" y="4870293"/>
            <a:ext cx="67579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6"/>
              </a:lnSpc>
              <a:buNone/>
            </a:pPr>
            <a:r>
              <a:rPr lang="en-US" sz="1050" b="1" spc="-11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삼성청년SW AI아카데미 자율프로젝트 우수상 (1등)</a:t>
            </a:r>
            <a:endParaRPr lang="en-US" sz="1050" dirty="0"/>
          </a:p>
        </p:txBody>
      </p:sp>
      <p:sp>
        <p:nvSpPr>
          <p:cNvPr id="17" name="Text 14"/>
          <p:cNvSpPr/>
          <p:nvPr/>
        </p:nvSpPr>
        <p:spPr>
          <a:xfrm>
            <a:off x="7410450" y="4852988"/>
            <a:ext cx="15335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2025.05</a:t>
            </a:r>
            <a:endParaRPr lang="en-US" sz="1350" dirty="0"/>
          </a:p>
        </p:txBody>
      </p:sp>
      <p:sp>
        <p:nvSpPr>
          <p:cNvPr id="18" name="Text 15"/>
          <p:cNvSpPr/>
          <p:nvPr/>
        </p:nvSpPr>
        <p:spPr>
          <a:xfrm>
            <a:off x="2767013" y="4655980"/>
            <a:ext cx="67579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6"/>
              </a:lnSpc>
              <a:buNone/>
            </a:pPr>
            <a:r>
              <a:rPr lang="en-US" sz="1050" b="1" spc="-11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삼성청년SW AI아카데미 삼성전자 DA사업부- SSAFY 연계프로젝트 우수상 (3등)</a:t>
            </a:r>
            <a:endParaRPr lang="en-US" sz="1050" dirty="0"/>
          </a:p>
        </p:txBody>
      </p:sp>
      <p:sp>
        <p:nvSpPr>
          <p:cNvPr id="19" name="Text 16"/>
          <p:cNvSpPr/>
          <p:nvPr/>
        </p:nvSpPr>
        <p:spPr>
          <a:xfrm>
            <a:off x="7410450" y="4638675"/>
            <a:ext cx="15335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2025.04</a:t>
            </a:r>
            <a:endParaRPr lang="en-US" sz="1350" dirty="0"/>
          </a:p>
        </p:txBody>
      </p:sp>
      <p:sp>
        <p:nvSpPr>
          <p:cNvPr id="20" name="Text 17"/>
          <p:cNvSpPr/>
          <p:nvPr/>
        </p:nvSpPr>
        <p:spPr>
          <a:xfrm>
            <a:off x="2767013" y="4441668"/>
            <a:ext cx="67579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6"/>
              </a:lnSpc>
              <a:buNone/>
            </a:pPr>
            <a:r>
              <a:rPr lang="en-US" sz="1050" b="1" spc="-11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삼성청년SW AI아카데미 임베디드로봇트랙 1학기 성적우수상 (2등)</a:t>
            </a:r>
            <a:endParaRPr lang="en-US" sz="1050" dirty="0"/>
          </a:p>
        </p:txBody>
      </p:sp>
      <p:sp>
        <p:nvSpPr>
          <p:cNvPr id="21" name="Text 18"/>
          <p:cNvSpPr/>
          <p:nvPr/>
        </p:nvSpPr>
        <p:spPr>
          <a:xfrm>
            <a:off x="7410450" y="4424363"/>
            <a:ext cx="15335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2024.11</a:t>
            </a:r>
            <a:endParaRPr lang="en-US" sz="1350" dirty="0"/>
          </a:p>
        </p:txBody>
      </p:sp>
      <p:sp>
        <p:nvSpPr>
          <p:cNvPr id="22" name="Text 19"/>
          <p:cNvSpPr/>
          <p:nvPr/>
        </p:nvSpPr>
        <p:spPr>
          <a:xfrm>
            <a:off x="2767013" y="4219575"/>
            <a:ext cx="67579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6"/>
              </a:lnSpc>
              <a:buNone/>
            </a:pPr>
            <a:r>
              <a:rPr lang="en-US" sz="1050" b="1" spc="-11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2023 대학생 창작모빌리티 경진대회 무인모빌리티 부문 대상 (국토교통부 장관상)</a:t>
            </a:r>
            <a:endParaRPr lang="en-US" sz="1050" dirty="0"/>
          </a:p>
        </p:txBody>
      </p:sp>
      <p:sp>
        <p:nvSpPr>
          <p:cNvPr id="23" name="Text 20"/>
          <p:cNvSpPr/>
          <p:nvPr/>
        </p:nvSpPr>
        <p:spPr>
          <a:xfrm>
            <a:off x="7410450" y="4210050"/>
            <a:ext cx="15335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2023.10</a:t>
            </a:r>
            <a:endParaRPr lang="en-US" sz="1350" dirty="0"/>
          </a:p>
        </p:txBody>
      </p:sp>
      <p:sp>
        <p:nvSpPr>
          <p:cNvPr id="24" name="Text 21"/>
          <p:cNvSpPr/>
          <p:nvPr/>
        </p:nvSpPr>
        <p:spPr>
          <a:xfrm>
            <a:off x="2767013" y="3657600"/>
            <a:ext cx="6757988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44"/>
              </a:lnSpc>
              <a:buNone/>
            </a:pPr>
            <a:r>
              <a:rPr lang="en-US" sz="1200" b="1" spc="-12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여천고등학교</a:t>
            </a:r>
            <a:endParaRPr lang="en-US" sz="1200" dirty="0"/>
          </a:p>
        </p:txBody>
      </p:sp>
      <p:sp>
        <p:nvSpPr>
          <p:cNvPr id="25" name="Text 22"/>
          <p:cNvSpPr/>
          <p:nvPr/>
        </p:nvSpPr>
        <p:spPr>
          <a:xfrm>
            <a:off x="7410450" y="3648075"/>
            <a:ext cx="1533525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344"/>
              </a:lnSpc>
              <a:buNone/>
            </a:pPr>
            <a:r>
              <a:rPr lang="en-US" sz="1200" b="1" spc="-12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2015 - 2018</a:t>
            </a:r>
            <a:endParaRPr lang="en-US" sz="1200" dirty="0"/>
          </a:p>
        </p:txBody>
      </p:sp>
      <p:sp>
        <p:nvSpPr>
          <p:cNvPr id="26" name="Text 23"/>
          <p:cNvSpPr/>
          <p:nvPr/>
        </p:nvSpPr>
        <p:spPr>
          <a:xfrm>
            <a:off x="2767013" y="3176588"/>
            <a:ext cx="6757988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44"/>
              </a:lnSpc>
              <a:buNone/>
            </a:pPr>
            <a:r>
              <a:rPr lang="en-US" sz="1200" b="1" spc="-12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한국기술교육대학교 </a:t>
            </a:r>
            <a:endParaRPr lang="en-US" sz="1200" dirty="0"/>
          </a:p>
        </p:txBody>
      </p:sp>
      <p:sp>
        <p:nvSpPr>
          <p:cNvPr id="27" name="Text 24"/>
          <p:cNvSpPr/>
          <p:nvPr/>
        </p:nvSpPr>
        <p:spPr>
          <a:xfrm>
            <a:off x="7410450" y="3181350"/>
            <a:ext cx="15335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2018 - 2024</a:t>
            </a:r>
            <a:endParaRPr lang="en-US" sz="1350" dirty="0"/>
          </a:p>
        </p:txBody>
      </p:sp>
      <p:sp>
        <p:nvSpPr>
          <p:cNvPr id="28" name="Text 25"/>
          <p:cNvSpPr/>
          <p:nvPr/>
        </p:nvSpPr>
        <p:spPr>
          <a:xfrm>
            <a:off x="2795588" y="2824163"/>
            <a:ext cx="14573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EDUCATION</a:t>
            </a:r>
            <a:endParaRPr lang="en-US" sz="1350" dirty="0"/>
          </a:p>
        </p:txBody>
      </p:sp>
      <p:sp>
        <p:nvSpPr>
          <p:cNvPr id="29" name="Text 26"/>
          <p:cNvSpPr/>
          <p:nvPr/>
        </p:nvSpPr>
        <p:spPr>
          <a:xfrm>
            <a:off x="2795588" y="3929063"/>
            <a:ext cx="31337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Academic Awards / Achievments</a:t>
            </a:r>
            <a:endParaRPr lang="en-US" sz="1350" dirty="0"/>
          </a:p>
        </p:txBody>
      </p:sp>
      <p:sp>
        <p:nvSpPr>
          <p:cNvPr id="30" name="Text 27"/>
          <p:cNvSpPr/>
          <p:nvPr/>
        </p:nvSpPr>
        <p:spPr>
          <a:xfrm>
            <a:off x="2828925" y="1524000"/>
            <a:ext cx="21050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 EXPERIENCE
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207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-18504">
            <a:off x="547688" y="671513"/>
            <a:ext cx="7963015" cy="0"/>
          </a:xfrm>
          <a:prstGeom prst="line">
            <a:avLst/>
          </a:prstGeom>
          <a:noFill/>
          <a:ln w="50800">
            <a:solidFill>
              <a:srgbClr val="FFFFF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 rot="0">
            <a:off x="538163" y="4343400"/>
            <a:ext cx="7972425" cy="0"/>
          </a:xfrm>
          <a:prstGeom prst="line">
            <a:avLst/>
          </a:prstGeom>
          <a:noFill/>
          <a:ln w="50800">
            <a:solidFill>
              <a:srgbClr val="FFFFF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576263" y="481012"/>
            <a:ext cx="252888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Licenses &amp; Certifications
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578225" y="4110038"/>
            <a:ext cx="1772583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ACTIVITIES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538163" y="3471863"/>
            <a:ext cx="67579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6"/>
              </a:lnSpc>
              <a:buNone/>
            </a:pPr>
            <a:r>
              <a:rPr lang="en-US" sz="1050" spc="-11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발급기관 : 주식회사 그렙</a:t>
            </a:r>
            <a:endParaRPr lang="en-US" sz="1050" dirty="0"/>
          </a:p>
        </p:txBody>
      </p:sp>
      <p:sp>
        <p:nvSpPr>
          <p:cNvPr id="7" name="Text 5"/>
          <p:cNvSpPr/>
          <p:nvPr/>
        </p:nvSpPr>
        <p:spPr>
          <a:xfrm>
            <a:off x="538163" y="3662362"/>
            <a:ext cx="67579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6"/>
              </a:lnSpc>
              <a:buNone/>
            </a:pPr>
            <a:r>
              <a:rPr lang="en-US" sz="1050" spc="-11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등록번호 : 25040101042613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538163" y="3167063"/>
            <a:ext cx="5048250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PCCP (Programmers Certified Coding Professional) C++ Lv.3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6662738" y="3167063"/>
            <a:ext cx="227647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2025.04.20 - 2027.04.20</a:t>
            </a: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538163" y="2709863"/>
            <a:ext cx="67579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6"/>
              </a:lnSpc>
              <a:buNone/>
            </a:pPr>
            <a:r>
              <a:rPr lang="en-US" sz="1050" spc="-11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발급기관 : Microsoft</a:t>
            </a:r>
            <a:endParaRPr lang="en-US" sz="1050" dirty="0"/>
          </a:p>
        </p:txBody>
      </p:sp>
      <p:sp>
        <p:nvSpPr>
          <p:cNvPr id="11" name="Text 9"/>
          <p:cNvSpPr/>
          <p:nvPr/>
        </p:nvSpPr>
        <p:spPr>
          <a:xfrm>
            <a:off x="538163" y="2900363"/>
            <a:ext cx="67579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6"/>
              </a:lnSpc>
              <a:buNone/>
            </a:pPr>
            <a:r>
              <a:rPr lang="en-US" sz="1050" spc="-11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등록번호 : wdJJw-H9uh</a:t>
            </a:r>
            <a:endParaRPr lang="en-US" sz="1050" dirty="0"/>
          </a:p>
        </p:txBody>
      </p:sp>
      <p:sp>
        <p:nvSpPr>
          <p:cNvPr id="12" name="Text 10"/>
          <p:cNvSpPr/>
          <p:nvPr/>
        </p:nvSpPr>
        <p:spPr>
          <a:xfrm>
            <a:off x="538163" y="2405063"/>
            <a:ext cx="441483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Microsoft Certified: Azure AI Fundamentals(AI-900)</a:t>
            </a:r>
            <a:endParaRPr lang="en-US" sz="1350" dirty="0"/>
          </a:p>
        </p:txBody>
      </p:sp>
      <p:sp>
        <p:nvSpPr>
          <p:cNvPr id="13" name="Text 11"/>
          <p:cNvSpPr/>
          <p:nvPr/>
        </p:nvSpPr>
        <p:spPr>
          <a:xfrm>
            <a:off x="6662738" y="2405063"/>
            <a:ext cx="227647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2023.12.06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538163" y="1947863"/>
            <a:ext cx="67579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6"/>
              </a:lnSpc>
              <a:buNone/>
            </a:pPr>
            <a:r>
              <a:rPr lang="en-US" sz="1050" spc="-11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발급기관 : 교사3급-제96945호</a:t>
            </a:r>
            <a:endParaRPr lang="en-US" sz="1050" dirty="0"/>
          </a:p>
        </p:txBody>
      </p:sp>
      <p:sp>
        <p:nvSpPr>
          <p:cNvPr id="15" name="Text 13"/>
          <p:cNvSpPr/>
          <p:nvPr/>
        </p:nvSpPr>
        <p:spPr>
          <a:xfrm>
            <a:off x="538163" y="2138363"/>
            <a:ext cx="67579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6"/>
              </a:lnSpc>
              <a:buNone/>
            </a:pPr>
            <a:r>
              <a:rPr lang="en-US" sz="1050" spc="-11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등록번호 : 24202060700U</a:t>
            </a:r>
            <a:endParaRPr lang="en-US" sz="1050" dirty="0"/>
          </a:p>
        </p:txBody>
      </p:sp>
      <p:sp>
        <p:nvSpPr>
          <p:cNvPr id="16" name="Text 14"/>
          <p:cNvSpPr/>
          <p:nvPr/>
        </p:nvSpPr>
        <p:spPr>
          <a:xfrm>
            <a:off x="538163" y="1643063"/>
            <a:ext cx="565308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직업능력개발훈련교사(인공지능, 통신서비스, 정보기술개발, 전자기기일반)</a:t>
            </a:r>
            <a:endParaRPr lang="en-US" sz="1350" dirty="0"/>
          </a:p>
        </p:txBody>
      </p:sp>
      <p:sp>
        <p:nvSpPr>
          <p:cNvPr id="17" name="Text 15"/>
          <p:cNvSpPr/>
          <p:nvPr/>
        </p:nvSpPr>
        <p:spPr>
          <a:xfrm>
            <a:off x="6662738" y="1643063"/>
            <a:ext cx="227647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2024.08.14</a:t>
            </a:r>
            <a:endParaRPr lang="en-US" sz="1350" dirty="0"/>
          </a:p>
        </p:txBody>
      </p:sp>
      <p:sp>
        <p:nvSpPr>
          <p:cNvPr id="18" name="Text 16"/>
          <p:cNvSpPr/>
          <p:nvPr/>
        </p:nvSpPr>
        <p:spPr>
          <a:xfrm>
            <a:off x="538163" y="1162050"/>
            <a:ext cx="67579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6"/>
              </a:lnSpc>
              <a:buNone/>
            </a:pPr>
            <a:r>
              <a:rPr lang="en-US" sz="1050" spc="-11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발급기관 : 한국산업인력공단</a:t>
            </a:r>
            <a:endParaRPr lang="en-US" sz="1050" dirty="0"/>
          </a:p>
        </p:txBody>
      </p:sp>
      <p:sp>
        <p:nvSpPr>
          <p:cNvPr id="19" name="Text 17"/>
          <p:cNvSpPr/>
          <p:nvPr/>
        </p:nvSpPr>
        <p:spPr>
          <a:xfrm>
            <a:off x="538163" y="1352550"/>
            <a:ext cx="67579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6"/>
              </a:lnSpc>
              <a:buNone/>
            </a:pPr>
            <a:r>
              <a:rPr lang="en-US" sz="1050" spc="-11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등록번호 : 24202060700U</a:t>
            </a:r>
            <a:endParaRPr lang="en-US" sz="1050" dirty="0"/>
          </a:p>
        </p:txBody>
      </p:sp>
      <p:sp>
        <p:nvSpPr>
          <p:cNvPr id="20" name="Text 18"/>
          <p:cNvSpPr/>
          <p:nvPr/>
        </p:nvSpPr>
        <p:spPr>
          <a:xfrm>
            <a:off x="538163" y="857250"/>
            <a:ext cx="1395413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정보처리기사</a:t>
            </a:r>
            <a:endParaRPr lang="en-US" sz="1350" dirty="0"/>
          </a:p>
        </p:txBody>
      </p:sp>
      <p:sp>
        <p:nvSpPr>
          <p:cNvPr id="21" name="Text 19"/>
          <p:cNvSpPr/>
          <p:nvPr/>
        </p:nvSpPr>
        <p:spPr>
          <a:xfrm>
            <a:off x="6662738" y="857250"/>
            <a:ext cx="227647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2024.09.10</a:t>
            </a:r>
            <a:endParaRPr lang="en-US" sz="1350" dirty="0"/>
          </a:p>
        </p:txBody>
      </p:sp>
      <p:sp>
        <p:nvSpPr>
          <p:cNvPr id="22" name="Text 20"/>
          <p:cNvSpPr/>
          <p:nvPr/>
        </p:nvSpPr>
        <p:spPr>
          <a:xfrm>
            <a:off x="547688" y="4491038"/>
            <a:ext cx="67579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6"/>
              </a:lnSpc>
              <a:buNone/>
            </a:pPr>
            <a:r>
              <a:rPr lang="en-US" sz="1050" b="1" spc="-11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삼성청년 SW AI 아카데미 임베디드 로봇 트랙</a:t>
            </a:r>
            <a:endParaRPr lang="en-US" sz="1050" dirty="0"/>
          </a:p>
        </p:txBody>
      </p:sp>
      <p:sp>
        <p:nvSpPr>
          <p:cNvPr id="23" name="Text 21"/>
          <p:cNvSpPr/>
          <p:nvPr/>
        </p:nvSpPr>
        <p:spPr>
          <a:xfrm>
            <a:off x="6662738" y="4491038"/>
            <a:ext cx="227647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2024.07 - 2025.06</a:t>
            </a:r>
            <a:endParaRPr lang="en-US" sz="13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207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96000" y="1357313"/>
            <a:ext cx="2909888" cy="3629025"/>
          </a:xfrm>
          <a:prstGeom prst="roundRect">
            <a:avLst>
              <a:gd name="adj" fmla="val 10056"/>
            </a:avLst>
          </a:prstGeom>
          <a:solidFill>
            <a:srgbClr val="FFFFFF"/>
          </a:solidFill>
          <a:ln w="50800">
            <a:solidFill>
              <a:srgbClr val="00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090863" y="1357313"/>
            <a:ext cx="2957513" cy="3629025"/>
          </a:xfrm>
          <a:prstGeom prst="roundRect">
            <a:avLst>
              <a:gd name="adj" fmla="val 9894"/>
            </a:avLst>
          </a:prstGeom>
          <a:solidFill>
            <a:srgbClr val="FFFFFF"/>
          </a:solidFill>
          <a:ln w="50800">
            <a:solidFill>
              <a:srgbClr val="00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61925" y="1357313"/>
            <a:ext cx="2886075" cy="3629025"/>
          </a:xfrm>
          <a:prstGeom prst="roundRect">
            <a:avLst>
              <a:gd name="adj" fmla="val 10139"/>
            </a:avLst>
          </a:prstGeom>
          <a:solidFill>
            <a:srgbClr val="FFFFFF"/>
          </a:solidFill>
          <a:ln w="50800">
            <a:solidFill>
              <a:srgbClr val="00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3167063" y="1766888"/>
            <a:ext cx="1303534" cy="6858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181350" y="2762250"/>
            <a:ext cx="697111" cy="743753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1913" y="2805113"/>
            <a:ext cx="495300" cy="657225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0" y="2967038"/>
            <a:ext cx="685800" cy="219075"/>
          </a:xfrm>
          <a:prstGeom prst="rect">
            <a:avLst/>
          </a:prstGeom>
        </p:spPr>
      </p:pic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4538663"/>
            <a:ext cx="247650" cy="247650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75" y="4572000"/>
            <a:ext cx="333375" cy="233362"/>
          </a:xfrm>
          <a:prstGeom prst="rect">
            <a:avLst/>
          </a:prstGeom>
        </p:spPr>
      </p:pic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4248150"/>
            <a:ext cx="328613" cy="219075"/>
          </a:xfrm>
          <a:prstGeom prst="rect">
            <a:avLst/>
          </a:prstGeom>
        </p:spPr>
      </p:pic>
      <p:pic>
        <p:nvPicPr>
          <p:cNvPr id="1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6063" y="4233863"/>
            <a:ext cx="376238" cy="290513"/>
          </a:xfrm>
          <a:prstGeom prst="rect">
            <a:avLst/>
          </a:prstGeom>
        </p:spPr>
      </p:pic>
      <p:pic>
        <p:nvPicPr>
          <p:cNvPr id="13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2688" y="4233863"/>
            <a:ext cx="200025" cy="247650"/>
          </a:xfrm>
          <a:prstGeom prst="rect">
            <a:avLst/>
          </a:prstGeom>
        </p:spPr>
      </p:pic>
      <p:pic>
        <p:nvPicPr>
          <p:cNvPr id="14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9450" y="3357563"/>
            <a:ext cx="242888" cy="223838"/>
          </a:xfrm>
          <a:prstGeom prst="rect">
            <a:avLst/>
          </a:prstGeom>
        </p:spPr>
      </p:pic>
      <p:pic>
        <p:nvPicPr>
          <p:cNvPr id="15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438" y="1981200"/>
            <a:ext cx="609600" cy="685800"/>
          </a:xfrm>
          <a:prstGeom prst="rect">
            <a:avLst/>
          </a:prstGeom>
        </p:spPr>
      </p:pic>
      <p:pic>
        <p:nvPicPr>
          <p:cNvPr id="16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925" y="2828925"/>
            <a:ext cx="1185863" cy="666750"/>
          </a:xfrm>
          <a:prstGeom prst="rect">
            <a:avLst/>
          </a:prstGeom>
        </p:spPr>
      </p:pic>
      <p:pic>
        <p:nvPicPr>
          <p:cNvPr id="17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62700" y="3319463"/>
            <a:ext cx="452438" cy="414338"/>
          </a:xfrm>
          <a:prstGeom prst="rect">
            <a:avLst/>
          </a:prstGeom>
        </p:spPr>
      </p:pic>
      <p:pic>
        <p:nvPicPr>
          <p:cNvPr id="18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5563" y="1543050"/>
            <a:ext cx="1057275" cy="1057275"/>
          </a:xfrm>
          <a:prstGeom prst="rect">
            <a:avLst/>
          </a:prstGeom>
        </p:spPr>
      </p:pic>
      <p:pic>
        <p:nvPicPr>
          <p:cNvPr id="19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53250" y="2576513"/>
            <a:ext cx="509587" cy="328613"/>
          </a:xfrm>
          <a:prstGeom prst="rect">
            <a:avLst/>
          </a:prstGeom>
        </p:spPr>
      </p:pic>
      <p:pic>
        <p:nvPicPr>
          <p:cNvPr id="20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38863" y="2524125"/>
            <a:ext cx="781050" cy="433388"/>
          </a:xfrm>
          <a:prstGeom prst="rect">
            <a:avLst/>
          </a:prstGeom>
        </p:spPr>
      </p:pic>
      <p:pic>
        <p:nvPicPr>
          <p:cNvPr id="21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15150" y="2381250"/>
            <a:ext cx="638175" cy="233362"/>
          </a:xfrm>
          <a:prstGeom prst="rect">
            <a:avLst/>
          </a:prstGeom>
        </p:spPr>
      </p:pic>
      <p:pic>
        <p:nvPicPr>
          <p:cNvPr id="22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62688" y="2409825"/>
            <a:ext cx="628650" cy="171450"/>
          </a:xfrm>
          <a:prstGeom prst="rect">
            <a:avLst/>
          </a:prstGeom>
        </p:spPr>
      </p:pic>
      <p:pic>
        <p:nvPicPr>
          <p:cNvPr id="23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09627" y="1787283"/>
            <a:ext cx="1178502" cy="645009"/>
          </a:xfrm>
          <a:prstGeom prst="rect">
            <a:avLst/>
          </a:prstGeom>
        </p:spPr>
      </p:pic>
      <p:pic>
        <p:nvPicPr>
          <p:cNvPr id="24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36609" y="2821206"/>
            <a:ext cx="582344" cy="621306"/>
          </a:xfrm>
          <a:prstGeom prst="rect">
            <a:avLst/>
          </a:prstGeom>
        </p:spPr>
      </p:pic>
      <p:pic>
        <p:nvPicPr>
          <p:cNvPr id="25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7675" y="4129088"/>
            <a:ext cx="619125" cy="633413"/>
          </a:xfrm>
          <a:prstGeom prst="rect">
            <a:avLst/>
          </a:prstGeom>
        </p:spPr>
      </p:pic>
      <p:pic>
        <p:nvPicPr>
          <p:cNvPr id="26" name="Image 19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6713" y="3724275"/>
            <a:ext cx="781050" cy="333375"/>
          </a:xfrm>
          <a:prstGeom prst="rect">
            <a:avLst/>
          </a:prstGeom>
        </p:spPr>
      </p:pic>
      <p:pic>
        <p:nvPicPr>
          <p:cNvPr id="27" name="Image 20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91338" y="3724275"/>
            <a:ext cx="685800" cy="495300"/>
          </a:xfrm>
          <a:prstGeom prst="rect">
            <a:avLst/>
          </a:prstGeom>
        </p:spPr>
      </p:pic>
      <p:pic>
        <p:nvPicPr>
          <p:cNvPr id="28" name="Image 21" descr="preencod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181725" y="3838575"/>
            <a:ext cx="690563" cy="200025"/>
          </a:xfrm>
          <a:prstGeom prst="rect">
            <a:avLst/>
          </a:prstGeom>
        </p:spPr>
      </p:pic>
      <p:pic>
        <p:nvPicPr>
          <p:cNvPr id="29" name="Image 22" descr="preencode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14775" y="4200525"/>
            <a:ext cx="352425" cy="338138"/>
          </a:xfrm>
          <a:prstGeom prst="rect">
            <a:avLst/>
          </a:prstGeom>
        </p:spPr>
      </p:pic>
      <p:pic>
        <p:nvPicPr>
          <p:cNvPr id="30" name="Image 23" descr="preencode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181350" y="4233863"/>
            <a:ext cx="704850" cy="271463"/>
          </a:xfrm>
          <a:prstGeom prst="rect">
            <a:avLst/>
          </a:prstGeom>
        </p:spPr>
      </p:pic>
      <p:pic>
        <p:nvPicPr>
          <p:cNvPr id="31" name="Image 24" descr="preencode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62375" y="3943350"/>
            <a:ext cx="652463" cy="176213"/>
          </a:xfrm>
          <a:prstGeom prst="rect">
            <a:avLst/>
          </a:prstGeom>
        </p:spPr>
      </p:pic>
      <p:pic>
        <p:nvPicPr>
          <p:cNvPr id="32" name="Image 25" descr="preencode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181350" y="3943350"/>
            <a:ext cx="576263" cy="247650"/>
          </a:xfrm>
          <a:prstGeom prst="rect">
            <a:avLst/>
          </a:prstGeom>
        </p:spPr>
      </p:pic>
      <p:sp>
        <p:nvSpPr>
          <p:cNvPr id="33" name="Text 5"/>
          <p:cNvSpPr/>
          <p:nvPr/>
        </p:nvSpPr>
        <p:spPr>
          <a:xfrm>
            <a:off x="7648575" y="4319588"/>
            <a:ext cx="1795463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60"/>
              </a:lnSpc>
              <a:buNone/>
            </a:pPr>
            <a:r>
              <a:rPr lang="en-US" sz="1125" b="1" spc="-56" kern="0" dirty="0">
                <a:solidFill>
                  <a:srgbClr val="6351D3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마이크로프로세서 </a:t>
            </a:r>
            <a:pPr algn="l" indent="0" marL="0">
              <a:lnSpc>
                <a:spcPts val="1260"/>
              </a:lnSpc>
              <a:buNone/>
            </a:pPr>
            <a:r>
              <a:rPr lang="en-US" sz="1125" b="1" spc="-56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사용기간 : 4년</a:t>
            </a:r>
            <a:endParaRPr lang="en-US" sz="1125" dirty="0"/>
          </a:p>
        </p:txBody>
      </p:sp>
      <p:sp>
        <p:nvSpPr>
          <p:cNvPr id="34" name="Text 6"/>
          <p:cNvSpPr/>
          <p:nvPr/>
        </p:nvSpPr>
        <p:spPr>
          <a:xfrm>
            <a:off x="7648575" y="3776662"/>
            <a:ext cx="1795463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60"/>
              </a:lnSpc>
              <a:buNone/>
            </a:pPr>
            <a:r>
              <a:rPr lang="en-US" sz="1125" b="1" spc="-56" kern="0" dirty="0">
                <a:solidFill>
                  <a:srgbClr val="6351D3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3D 설계 Tool</a:t>
            </a:r>
            <a:endParaRPr lang="en-US" sz="1125" dirty="0"/>
          </a:p>
          <a:p>
            <a:pPr algn="l" indent="0" marL="0">
              <a:lnSpc>
                <a:spcPts val="1260"/>
              </a:lnSpc>
              <a:buNone/>
            </a:pPr>
            <a:r>
              <a:rPr lang="en-US" sz="1125" b="1" spc="-56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사용기간 : 4개월</a:t>
            </a:r>
            <a:endParaRPr lang="en-US" sz="1125" dirty="0"/>
          </a:p>
        </p:txBody>
      </p:sp>
      <p:sp>
        <p:nvSpPr>
          <p:cNvPr id="35" name="Text 7"/>
          <p:cNvSpPr/>
          <p:nvPr/>
        </p:nvSpPr>
        <p:spPr>
          <a:xfrm>
            <a:off x="7648575" y="3281363"/>
            <a:ext cx="1795463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60"/>
              </a:lnSpc>
              <a:buNone/>
            </a:pPr>
            <a:r>
              <a:rPr lang="en-US" sz="1125" b="1" spc="-56" kern="0" dirty="0">
                <a:solidFill>
                  <a:srgbClr val="6351D3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OpenVPN, Wireshark</a:t>
            </a:r>
            <a:endParaRPr lang="en-US" sz="1125" dirty="0"/>
          </a:p>
          <a:p>
            <a:pPr algn="l" indent="0" marL="0">
              <a:lnSpc>
                <a:spcPts val="1260"/>
              </a:lnSpc>
              <a:buNone/>
            </a:pPr>
            <a:r>
              <a:rPr lang="en-US" sz="1125" b="1" spc="-56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사용기간 : 2개월</a:t>
            </a:r>
            <a:endParaRPr lang="en-US" sz="1125" dirty="0"/>
          </a:p>
        </p:txBody>
      </p:sp>
      <p:sp>
        <p:nvSpPr>
          <p:cNvPr id="36" name="Text 8"/>
          <p:cNvSpPr/>
          <p:nvPr/>
        </p:nvSpPr>
        <p:spPr>
          <a:xfrm>
            <a:off x="7648575" y="2876550"/>
            <a:ext cx="1519238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60"/>
              </a:lnSpc>
              <a:buNone/>
            </a:pPr>
            <a:r>
              <a:rPr lang="en-US" sz="1125" b="1" spc="-56" kern="0" dirty="0">
                <a:solidFill>
                  <a:srgbClr val="6351D3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Upstage RAG구현</a:t>
            </a:r>
            <a:endParaRPr lang="en-US" sz="1125" dirty="0"/>
          </a:p>
          <a:p>
            <a:pPr algn="l" indent="0" marL="0">
              <a:lnSpc>
                <a:spcPts val="1260"/>
              </a:lnSpc>
              <a:buNone/>
            </a:pPr>
            <a:r>
              <a:rPr lang="en-US" sz="1125" b="1" spc="-56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사용기간 : 2개월</a:t>
            </a:r>
            <a:endParaRPr lang="en-US" sz="1125" dirty="0"/>
          </a:p>
        </p:txBody>
      </p:sp>
      <p:sp>
        <p:nvSpPr>
          <p:cNvPr id="37" name="Text 9"/>
          <p:cNvSpPr/>
          <p:nvPr/>
        </p:nvSpPr>
        <p:spPr>
          <a:xfrm>
            <a:off x="4562475" y="1866900"/>
            <a:ext cx="1938338" cy="900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125" b="1" spc="-67" kern="0" dirty="0">
                <a:solidFill>
                  <a:srgbClr val="6351D3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Robot Operating System</a:t>
            </a:r>
            <a:endParaRPr lang="en-US" sz="1125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125" b="1" spc="-67" kern="0" dirty="0">
                <a:solidFill>
                  <a:srgbClr val="6351D3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로봇 통신 미들웨어</a:t>
            </a:r>
            <a:endParaRPr lang="en-US" sz="1125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사용기간 : 4년</a:t>
            </a:r>
            <a:endParaRPr lang="en-US" sz="1125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사용수준 : 중급</a:t>
            </a:r>
            <a:endParaRPr lang="en-US" sz="1125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★★★</a:t>
            </a:r>
            <a:endParaRPr lang="en-US" sz="1125" dirty="0"/>
          </a:p>
        </p:txBody>
      </p:sp>
      <p:sp>
        <p:nvSpPr>
          <p:cNvPr id="38" name="Text 10"/>
          <p:cNvSpPr/>
          <p:nvPr/>
        </p:nvSpPr>
        <p:spPr>
          <a:xfrm>
            <a:off x="4486275" y="3724275"/>
            <a:ext cx="1938338" cy="10620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125" b="1" spc="-67" kern="0" dirty="0">
                <a:solidFill>
                  <a:srgbClr val="6351D3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로봇 시뮬레이터</a:t>
            </a:r>
            <a:endParaRPr lang="en-US" sz="1125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125" b="1" spc="-67" kern="0" dirty="0">
                <a:solidFill>
                  <a:srgbClr val="6351D3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모라이, RoboDK, IsaacSim, Webots</a:t>
            </a:r>
            <a:endParaRPr lang="en-US" sz="1125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사용기간 : 2년</a:t>
            </a:r>
            <a:endParaRPr lang="en-US" sz="1125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사용수준 : 중급</a:t>
            </a:r>
            <a:endParaRPr lang="en-US" sz="1125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★★</a:t>
            </a:r>
            <a:endParaRPr lang="en-US" sz="1125" dirty="0"/>
          </a:p>
        </p:txBody>
      </p:sp>
      <p:sp>
        <p:nvSpPr>
          <p:cNvPr id="39" name="Text 11"/>
          <p:cNvSpPr/>
          <p:nvPr/>
        </p:nvSpPr>
        <p:spPr>
          <a:xfrm>
            <a:off x="4486275" y="2709863"/>
            <a:ext cx="1938338" cy="900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125" b="1" spc="-67" kern="0" dirty="0">
                <a:solidFill>
                  <a:srgbClr val="6351D3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3D Lidar, Camera</a:t>
            </a:r>
            <a:endParaRPr lang="en-US" sz="1125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125" b="1" spc="-67" kern="0" dirty="0">
                <a:solidFill>
                  <a:srgbClr val="6351D3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인지 관련 라이브러리</a:t>
            </a:r>
            <a:endParaRPr lang="en-US" sz="1125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사용기간 : 4년</a:t>
            </a:r>
            <a:endParaRPr lang="en-US" sz="1125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사용수준 : 중급</a:t>
            </a:r>
            <a:endParaRPr lang="en-US" sz="1125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★★★</a:t>
            </a:r>
            <a:endParaRPr lang="en-US" sz="1125" dirty="0"/>
          </a:p>
        </p:txBody>
      </p:sp>
      <p:sp>
        <p:nvSpPr>
          <p:cNvPr id="40" name="Text 12"/>
          <p:cNvSpPr/>
          <p:nvPr/>
        </p:nvSpPr>
        <p:spPr>
          <a:xfrm>
            <a:off x="1347788" y="3786188"/>
            <a:ext cx="1747838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6351D3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리눅스 &amp; 우분투</a:t>
            </a:r>
            <a:endParaRPr lang="en-US" sz="1350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사용기간 : 5년</a:t>
            </a:r>
            <a:endParaRPr lang="en-US" sz="1350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사용수준 : 중급</a:t>
            </a:r>
            <a:endParaRPr lang="en-US" sz="1350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★★★</a:t>
            </a:r>
            <a:endParaRPr lang="en-US" sz="1350" dirty="0"/>
          </a:p>
        </p:txBody>
      </p:sp>
      <p:sp>
        <p:nvSpPr>
          <p:cNvPr id="41" name="Text 13"/>
          <p:cNvSpPr/>
          <p:nvPr/>
        </p:nvSpPr>
        <p:spPr>
          <a:xfrm>
            <a:off x="1347788" y="2795588"/>
            <a:ext cx="1747838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6351D3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파이썬</a:t>
            </a:r>
            <a:endParaRPr lang="en-US" sz="1350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사용기간 : 5년</a:t>
            </a:r>
            <a:endParaRPr lang="en-US" sz="1350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사용수준 : 중급</a:t>
            </a:r>
            <a:endParaRPr lang="en-US" sz="1350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★★★</a:t>
            </a:r>
            <a:endParaRPr lang="en-US" sz="1350" dirty="0"/>
          </a:p>
        </p:txBody>
      </p:sp>
      <p:sp>
        <p:nvSpPr>
          <p:cNvPr id="42" name="Text 14"/>
          <p:cNvSpPr/>
          <p:nvPr/>
        </p:nvSpPr>
        <p:spPr>
          <a:xfrm>
            <a:off x="1347788" y="442913"/>
            <a:ext cx="6900863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500"/>
              </a:lnSpc>
              <a:buNone/>
            </a:pPr>
            <a:r>
              <a:rPr lang="en-US" sz="4500" b="1" spc="-225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기술 스택</a:t>
            </a:r>
            <a:endParaRPr lang="en-US" sz="4500" dirty="0"/>
          </a:p>
        </p:txBody>
      </p:sp>
      <p:sp>
        <p:nvSpPr>
          <p:cNvPr id="43" name="Text 15"/>
          <p:cNvSpPr/>
          <p:nvPr/>
        </p:nvSpPr>
        <p:spPr>
          <a:xfrm>
            <a:off x="4572000" y="2476500"/>
            <a:ext cx="457200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1350" dirty="0"/>
          </a:p>
        </p:txBody>
      </p:sp>
      <p:sp>
        <p:nvSpPr>
          <p:cNvPr id="44" name="Text 16"/>
          <p:cNvSpPr/>
          <p:nvPr/>
        </p:nvSpPr>
        <p:spPr>
          <a:xfrm>
            <a:off x="4572000" y="2476500"/>
            <a:ext cx="457200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1350" dirty="0"/>
          </a:p>
        </p:txBody>
      </p:sp>
      <p:sp>
        <p:nvSpPr>
          <p:cNvPr id="45" name="Text 17"/>
          <p:cNvSpPr/>
          <p:nvPr/>
        </p:nvSpPr>
        <p:spPr>
          <a:xfrm>
            <a:off x="1162050" y="1524000"/>
            <a:ext cx="1414463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언어 및 OS</a:t>
            </a:r>
            <a:endParaRPr lang="en-US" sz="1350" dirty="0"/>
          </a:p>
        </p:txBody>
      </p:sp>
      <p:sp>
        <p:nvSpPr>
          <p:cNvPr id="46" name="Text 18"/>
          <p:cNvSpPr/>
          <p:nvPr/>
        </p:nvSpPr>
        <p:spPr>
          <a:xfrm>
            <a:off x="4038600" y="1485900"/>
            <a:ext cx="1414463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주요 기술</a:t>
            </a:r>
            <a:endParaRPr lang="en-US" sz="1350" dirty="0"/>
          </a:p>
        </p:txBody>
      </p:sp>
      <p:sp>
        <p:nvSpPr>
          <p:cNvPr id="47" name="Text 19"/>
          <p:cNvSpPr/>
          <p:nvPr/>
        </p:nvSpPr>
        <p:spPr>
          <a:xfrm>
            <a:off x="1347788" y="1943100"/>
            <a:ext cx="1747838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6351D3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C++</a:t>
            </a:r>
            <a:endParaRPr lang="en-US" sz="1350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사용기간 : 5년</a:t>
            </a:r>
            <a:endParaRPr lang="en-US" sz="1350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사용수준 : 중급</a:t>
            </a:r>
            <a:endParaRPr lang="en-US" sz="1350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★★★</a:t>
            </a:r>
            <a:endParaRPr lang="en-US" sz="1350" dirty="0"/>
          </a:p>
        </p:txBody>
      </p:sp>
      <p:sp>
        <p:nvSpPr>
          <p:cNvPr id="48" name="Text 20"/>
          <p:cNvSpPr/>
          <p:nvPr/>
        </p:nvSpPr>
        <p:spPr>
          <a:xfrm>
            <a:off x="4486275" y="1790700"/>
            <a:ext cx="1938338" cy="900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125" b="1" spc="-67" kern="0" dirty="0">
                <a:solidFill>
                  <a:srgbClr val="6351D3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Robot Operating System</a:t>
            </a:r>
            <a:endParaRPr lang="en-US" sz="1125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125" b="1" spc="-67" kern="0" dirty="0">
                <a:solidFill>
                  <a:srgbClr val="6351D3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로봇 통신 미들웨어</a:t>
            </a:r>
            <a:endParaRPr lang="en-US" sz="1125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사용기간 : 4년</a:t>
            </a:r>
            <a:endParaRPr lang="en-US" sz="1125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사용수준 : 중급</a:t>
            </a:r>
            <a:endParaRPr lang="en-US" sz="1125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★★★</a:t>
            </a:r>
            <a:endParaRPr lang="en-US" sz="1125" dirty="0"/>
          </a:p>
        </p:txBody>
      </p:sp>
      <p:sp>
        <p:nvSpPr>
          <p:cNvPr id="49" name="Text 21"/>
          <p:cNvSpPr/>
          <p:nvPr/>
        </p:nvSpPr>
        <p:spPr>
          <a:xfrm>
            <a:off x="7086600" y="1485900"/>
            <a:ext cx="1414463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기타 기술</a:t>
            </a:r>
            <a:endParaRPr lang="en-US" sz="1350" dirty="0"/>
          </a:p>
        </p:txBody>
      </p:sp>
      <p:sp>
        <p:nvSpPr>
          <p:cNvPr id="50" name="Text 22"/>
          <p:cNvSpPr/>
          <p:nvPr/>
        </p:nvSpPr>
        <p:spPr>
          <a:xfrm>
            <a:off x="7648575" y="1966912"/>
            <a:ext cx="1938338" cy="738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125" b="1" spc="-67" kern="0" dirty="0">
                <a:solidFill>
                  <a:srgbClr val="6351D3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웹 개발 관련 Skill</a:t>
            </a:r>
            <a:endParaRPr lang="en-US" sz="1125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사용기간 : 3년</a:t>
            </a:r>
            <a:endParaRPr lang="en-US" sz="1125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사용수준 : 중급</a:t>
            </a:r>
            <a:endParaRPr lang="en-US" sz="1125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000000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★★</a:t>
            </a:r>
            <a:endParaRPr lang="en-US" sz="11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207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613" y="3600450"/>
            <a:ext cx="3243263" cy="400050"/>
          </a:xfrm>
          <a:prstGeom prst="rect">
            <a:avLst/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1547813"/>
            <a:ext cx="3762375" cy="2009775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4572000"/>
            <a:ext cx="342900" cy="3429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347788" y="438150"/>
            <a:ext cx="6900863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500"/>
              </a:lnSpc>
              <a:buNone/>
            </a:pPr>
            <a:r>
              <a:rPr lang="en-US" sz="4500" b="1" spc="-112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모의면접서비스 : K-MOCK</a:t>
            </a:r>
            <a:endParaRPr lang="en-US" sz="4500" dirty="0"/>
          </a:p>
        </p:txBody>
      </p:sp>
      <p:sp>
        <p:nvSpPr>
          <p:cNvPr id="6" name="Text 2"/>
          <p:cNvSpPr/>
          <p:nvPr/>
        </p:nvSpPr>
        <p:spPr>
          <a:xfrm>
            <a:off x="4829175" y="1524000"/>
            <a:ext cx="4300538" cy="2057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인원 :  4명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기간 : 2022.09 - 2023.06 (10개월)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소속 : 한국기술교육대학교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주요 기술: Firebase, OpenAI API, 맞춤법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담당 업무 : 팀장, STT, 맞춤법검사, LLM 검색 파이프라인 구축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기여도 : 35%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주요 구현 내용: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질문에 대한 사용자의 음성대답을 텍스트로 변환, 맞춤법 검사 및 추가질문을 생성, 면접 도우미 웹사이트</a:t>
            </a: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280988" y="1171575"/>
            <a:ext cx="88487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음성을 텍스트로 전환,  AI 피드백을 제공하고 추가질문을 생성해주는  면접도우미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280988" y="4038600"/>
            <a:ext cx="8848725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팀장으로서 팀원들을 이끈 경험. 1년간의 장기 프로젝트 주도 및 지속적인 회의, Agile 개발 방법론 활용 테스트 주도 개발 적용</a:t>
            </a:r>
            <a:endParaRPr lang="en-US" sz="1350" dirty="0"/>
          </a:p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교수님과 팀원들 사이의 의견 조정이나 갈등 해결 경험으로 개발자 이전의 리더로서 한 단계 성장할 수 있던 프로젝트 였습니다.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747713" y="4610100"/>
            <a:ext cx="3214688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025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https://github.com/toodox/kut_stt.git</a:t>
            </a:r>
            <a:endParaRPr lang="en-US" sz="13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207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012" y="1581150"/>
            <a:ext cx="3281363" cy="15240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3" y="1714500"/>
            <a:ext cx="1262063" cy="21907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80988" y="4038600"/>
            <a:ext cx="8848725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Smart. Unmanned. Vehicle 연구실의 인턴연구학생으로 처음으로 연구개발에 참여한 프로젝트 자신의 개발능력에 대한 의심을 지우게 된 첫 번째 프로젝트. 프로젝트 요구사항을 완벽히 충족하여 개발함</a:t>
            </a:r>
            <a:endParaRPr lang="en-US" sz="1350" dirty="0"/>
          </a:p>
        </p:txBody>
      </p:sp>
      <p:sp>
        <p:nvSpPr>
          <p:cNvPr id="5" name="Text 1"/>
          <p:cNvSpPr/>
          <p:nvPr/>
        </p:nvSpPr>
        <p:spPr>
          <a:xfrm>
            <a:off x="381000" y="381000"/>
            <a:ext cx="88392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500"/>
              </a:lnSpc>
              <a:buNone/>
            </a:pPr>
            <a:r>
              <a:rPr lang="en-US" sz="4500" b="1" spc="-112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GAZEBO 카메라 플러그인 개발 </a:t>
            </a:r>
            <a:endParaRPr lang="en-US" sz="4500" dirty="0"/>
          </a:p>
        </p:txBody>
      </p:sp>
      <p:sp>
        <p:nvSpPr>
          <p:cNvPr id="6" name="Text 2"/>
          <p:cNvSpPr/>
          <p:nvPr/>
        </p:nvSpPr>
        <p:spPr>
          <a:xfrm>
            <a:off x="280988" y="1171575"/>
            <a:ext cx="88487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UGV(무인지상이동체) Yaw 에러 관측 용 시뮤레이터 카메라 플러그인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4829175" y="1524000"/>
            <a:ext cx="4300538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인원 :  1명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기간 : 2023.08 (1개월)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소속 : 한국기술교육대학교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주요 기술: ROS, GAZEBO, PX4 Autopilot, Python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담당 업무 : 시뮬레이터 상 로봇 제어로직 구현 및 카메라모듈 개발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기여도 : 100%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주요 구현 내용: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PX4 오픈소스 라이브러리에 내장된 UGV용 제어 로직을 아커만 모델로 구현하고 시뮬레이션 상 동작한다. 이를 관찰할 수 있는 시뮬레이션 카메라 모듈을 개발한다.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207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1524000"/>
            <a:ext cx="3762375" cy="198596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600575"/>
            <a:ext cx="266700" cy="26193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23875" y="381000"/>
            <a:ext cx="8696325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500"/>
              </a:lnSpc>
              <a:buNone/>
            </a:pPr>
            <a:r>
              <a:rPr lang="en-US" sz="4500" b="1" spc="-112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2023 대학생 창작모빌리티 경진대회  </a:t>
            </a:r>
            <a:endParaRPr lang="en-US" sz="4500" dirty="0"/>
          </a:p>
        </p:txBody>
      </p:sp>
      <p:sp>
        <p:nvSpPr>
          <p:cNvPr id="5" name="Text 1"/>
          <p:cNvSpPr/>
          <p:nvPr/>
        </p:nvSpPr>
        <p:spPr>
          <a:xfrm>
            <a:off x="280988" y="1171575"/>
            <a:ext cx="88487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국토교통부 주관의 ERP 42 자율주행 플랫폼을 활용한 자율주행 미션 수행 대회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304800" y="3810000"/>
            <a:ext cx="8848725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전국 1위, 국토교통부 장관상 수상. 8개월 간의 깊은 프로젝트 몰입 경험과 확실한 성공경험을 쌓게된 프로젝트</a:t>
            </a:r>
            <a:endParaRPr lang="en-US" sz="1350" dirty="0"/>
          </a:p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국내 최정상의 타대학들을 이기고 우승을 차지하여 본인의 능력과 경쟁력을 직접 증명할 수 있었습니다.</a:t>
            </a:r>
            <a:endParaRPr lang="en-US" sz="1350" dirty="0"/>
          </a:p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무엇이든 할 수 있음을 알게된 인생의  전환점이 된 프로젝트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666750" y="4600575"/>
            <a:ext cx="4267200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025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https://www.yna.co.kr/view/AKR20231017031600003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4829175" y="1524000"/>
            <a:ext cx="4391025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인원 :  12명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기간 : 2023.03 - 2024.10 (8개월)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소속 : 한국기술교육대학교 자율주행자동차 연구회(K-BUB팀)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주요 기술: ROS, Autonomous Driving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담당 업무 : Localization 토픽장, 차량 위치 및 자세 추정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기여도 : 15%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주요 구현 내용: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RTK GPS, IMU를 활용하여 차량 위치 및 헤딩(Heading) 추정 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WGS-84 좌표계를 UTM으로 변환 (WGS-84 to UTM) 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JOSM을 활용해 글로벌 패스(Global Path) 생성 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207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4610100"/>
            <a:ext cx="266700" cy="26193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524000"/>
            <a:ext cx="3762375" cy="197643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3" y="1471613"/>
            <a:ext cx="2519363" cy="1576388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523875" y="381000"/>
            <a:ext cx="8696325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500"/>
              </a:lnSpc>
              <a:buNone/>
            </a:pPr>
            <a:r>
              <a:rPr lang="en-US" sz="4500" b="1" spc="-112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2024 대한민국 과학축제 KAERI부스</a:t>
            </a:r>
            <a:endParaRPr lang="en-US" sz="4500" dirty="0"/>
          </a:p>
        </p:txBody>
      </p:sp>
      <p:sp>
        <p:nvSpPr>
          <p:cNvPr id="6" name="Text 1"/>
          <p:cNvSpPr/>
          <p:nvPr/>
        </p:nvSpPr>
        <p:spPr>
          <a:xfrm>
            <a:off x="280988" y="1171575"/>
            <a:ext cx="88487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한국원자력연구원 달탐사로버 LAPIS 웹 패널 제작, 전시</a:t>
            </a:r>
            <a:endParaRPr lang="en-US" sz="1350" dirty="0"/>
          </a:p>
        </p:txBody>
      </p:sp>
      <p:sp>
        <p:nvSpPr>
          <p:cNvPr id="7" name="Text 2"/>
          <p:cNvSpPr/>
          <p:nvPr/>
        </p:nvSpPr>
        <p:spPr>
          <a:xfrm>
            <a:off x="666750" y="4600575"/>
            <a:ext cx="3814763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025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https://news.nate.com/view/20240428n08042</a:t>
            </a:r>
            <a:endParaRPr lang="en-US" sz="1350" dirty="0"/>
          </a:p>
        </p:txBody>
      </p:sp>
      <p:sp>
        <p:nvSpPr>
          <p:cNvPr id="8" name="Text 3"/>
          <p:cNvSpPr/>
          <p:nvPr/>
        </p:nvSpPr>
        <p:spPr>
          <a:xfrm>
            <a:off x="4829175" y="1524000"/>
            <a:ext cx="4391025" cy="2057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인원 :  4명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기간 : 2024.01 - 2024.03 (3개월)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소속 : 한국원자력연구원 로봇응용연구실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주요 기술: ROS, Node.js, WebRTC, roslib.js, Ngrok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담당 업무 : 달탐사로버 데이터 시각화 웹 패널 개발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기여도 : 30%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주요 구현 내용: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WebRTC활용 로봇의 영상데이터를 실시간 웹 패널에 송출.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모터의 상태, 네트워크, 배터리 등 다양한 데이터를 웹 상에 표출 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304800" y="3810000"/>
            <a:ext cx="8848725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이전에 개발했던 본인이 KIGAM(한국지질자원연구원)에 개발 및 납품했던 프로젝트를 Develop.(본인 개발)</a:t>
            </a:r>
            <a:endParaRPr lang="en-US" sz="1350" dirty="0"/>
          </a:p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대한민국 과학축제 전시 2024.04.25 ~ 28 (KAERI부스)</a:t>
            </a:r>
            <a:endParaRPr lang="en-US" sz="1350" dirty="0"/>
          </a:p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직접 개발한 무언가를 전시하며 아이들에게 로봇 개발자에 대한 희망을 줄 수 있어 뜻깊었던 전시.</a:t>
            </a:r>
            <a:endParaRPr lang="en-US" sz="1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207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1524000"/>
            <a:ext cx="3762375" cy="2286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33400" y="571500"/>
            <a:ext cx="8696325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550" b="1" spc="-64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가동원전 사고대응 실내조치 및 누출차단 무인화 핵심기술 개발</a:t>
            </a:r>
            <a:endParaRPr lang="en-US" sz="2550" dirty="0"/>
          </a:p>
        </p:txBody>
      </p:sp>
      <p:sp>
        <p:nvSpPr>
          <p:cNvPr id="4" name="Text 1"/>
          <p:cNvSpPr/>
          <p:nvPr/>
        </p:nvSpPr>
        <p:spPr>
          <a:xfrm>
            <a:off x="280988" y="1171575"/>
            <a:ext cx="88487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극한환경 4족보행 SLAM 성능 평가 및 개선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4829175" y="1524000"/>
            <a:ext cx="4676775" cy="25288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인원 :  3명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기간 : 2024.01 - 2024.06 (6개월)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소속 : 한국원자력연구원 로봇응용연구실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주요 기술: ROS, OpenVPN, 3D SLAM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담당 업무 : 4족보행로봇 SLAM 성능평가 및 개선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기여도 : 35%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주요 구현 내용: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825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ROS1, ROS2의 Action Programming을 활용해 Round-Trip Time(RTT) 측정 및 Network Budget 산정 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825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HDL Graph SLAM 파라미터 튜닝 및 실험 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825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NVIDIA Isaac Sim(PhysX Lidar, RTX Lidar)로 SLAM 성능 테스트 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825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SolidWorks로 복도·원형·사각형 맵 제작, 다양한 환경에서 성능 체크 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825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Unitree Go1 로봇을 활용해 실내 SLAM 실험 및 평가 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825" b="1" spc="-60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3D 맵 + 방사선 데이터 결합, PyQtGraph를 활용해 2D 방사선 지도 작성 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304800" y="4129088"/>
            <a:ext cx="8848725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12"/>
              </a:lnSpc>
              <a:buNone/>
            </a:pPr>
            <a:r>
              <a:rPr lang="en-US" sz="1350" b="1" spc="-67" kern="0" dirty="0">
                <a:solidFill>
                  <a:srgbClr val="FFFFFF">
                    <a:alpha val="99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실제 상용화된 로봇을 활용해 사용가능 하도록 개발함.  오픈소스 파라미터분석부터 3D설계, 시뮬레이터 등 로보틱스 관련 역량을 심도 있게 키울 수 있었음. 원자력연구원 로봇응용연구실의 대표 프로젝트에 직접 참여하여 연구개발에 대한 전문성을 높힘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2025-05-29T22:02:44Z</dcterms:created>
  <dcterms:modified xsi:type="dcterms:W3CDTF">2025-05-29T22:02:44Z</dcterms:modified>
</cp:coreProperties>
</file>