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816">
          <p15:clr>
            <a:srgbClr val="A4A3A4"/>
          </p15:clr>
        </p15:guide>
        <p15:guide id="2" orient="horz" pos="384">
          <p15:clr>
            <a:srgbClr val="A4A3A4"/>
          </p15:clr>
        </p15:guide>
      </p15:sldGuideLst>
    </p:ext>
    <p:ext uri="GoogleSlidesCustomDataVersion2">
      <go:slidesCustomData xmlns:go="http://customooxmlschemas.google.com/" r:id="rId17" roundtripDataSignature="AMtx7mjfuDzhiT/94UE8Araz/4x0TGTX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AA10133-4D7E-4966-80F4-5399427E34B7}">
  <a:tblStyle styleId="{7AA10133-4D7E-4966-80F4-5399427E34B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16"/>
        <p:guide pos="38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customschemas.google.com/relationships/presentationmetadata" Target="meta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MX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9458929fcd_0_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g39458929fcd_0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9458929fcd_0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9458929fcd_0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39458929fcd_0_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8e70e9919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8e70e9919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38e70e99196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8e70e99196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8e70e99196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38e70e99196_0_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8e70e99196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8e70e99196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38e70e99196_0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bg>
      <p:bgPr>
        <a:solidFill>
          <a:schemeClr val="accent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/>
          <p:nvPr/>
        </p:nvSpPr>
        <p:spPr>
          <a:xfrm>
            <a:off x="304800" y="266701"/>
            <a:ext cx="11582400" cy="63245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1524000" y="6044184"/>
            <a:ext cx="9144000" cy="3566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cap="none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9"/>
          <p:cNvSpPr/>
          <p:nvPr>
            <p:ph idx="2" type="pic"/>
          </p:nvPr>
        </p:nvSpPr>
        <p:spPr>
          <a:xfrm>
            <a:off x="2324100" y="758952"/>
            <a:ext cx="7543800" cy="5029200"/>
          </a:xfrm>
          <a:prstGeom prst="rect">
            <a:avLst/>
          </a:prstGeom>
          <a:noFill/>
          <a:ln>
            <a:noFill/>
          </a:ln>
        </p:spPr>
      </p:sp>
      <p:sp>
        <p:nvSpPr>
          <p:cNvPr id="19" name="Google Shape;19;p9"/>
          <p:cNvSpPr txBox="1"/>
          <p:nvPr>
            <p:ph type="title"/>
          </p:nvPr>
        </p:nvSpPr>
        <p:spPr>
          <a:xfrm>
            <a:off x="838200" y="3108960"/>
            <a:ext cx="1051560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/>
          <p:nvPr/>
        </p:nvSpPr>
        <p:spPr>
          <a:xfrm>
            <a:off x="5891213" y="5628222"/>
            <a:ext cx="409575" cy="883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ontenido 2" type="obj">
  <p:cSld name="OBJEC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1295399" y="609600"/>
            <a:ext cx="10058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1295400" y="1855945"/>
            <a:ext cx="9820656" cy="43525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18"/>
          <p:cNvSpPr txBox="1"/>
          <p:nvPr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8"/>
          <p:cNvSpPr txBox="1"/>
          <p:nvPr>
            <p:ph idx="12" type="sldNum"/>
          </p:nvPr>
        </p:nvSpPr>
        <p:spPr>
          <a:xfrm>
            <a:off x="420624" y="6019801"/>
            <a:ext cx="457200" cy="18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10" name="Google Shape;110;p18"/>
          <p:cNvSpPr txBox="1"/>
          <p:nvPr>
            <p:ph idx="11" type="ftr"/>
          </p:nvPr>
        </p:nvSpPr>
        <p:spPr>
          <a:xfrm rot="-5400000">
            <a:off x="-242952" y="1451496"/>
            <a:ext cx="1784352" cy="189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ontenido 3">
  <p:cSld name="Título y contenido 3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1188720" y="609600"/>
            <a:ext cx="9829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1188720" y="1746504"/>
            <a:ext cx="9829800" cy="43525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19"/>
          <p:cNvSpPr txBox="1"/>
          <p:nvPr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420624" y="6019801"/>
            <a:ext cx="457200" cy="18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16" name="Google Shape;116;p19"/>
          <p:cNvSpPr txBox="1"/>
          <p:nvPr>
            <p:ph idx="11" type="ftr"/>
          </p:nvPr>
        </p:nvSpPr>
        <p:spPr>
          <a:xfrm rot="-5400000">
            <a:off x="-242952" y="1451496"/>
            <a:ext cx="1784352" cy="189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">
  <p:cSld name="Cita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420624" y="6019801"/>
            <a:ext cx="457200" cy="18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20" name="Google Shape;120;p20"/>
          <p:cNvSpPr txBox="1"/>
          <p:nvPr>
            <p:ph idx="11" type="ftr"/>
          </p:nvPr>
        </p:nvSpPr>
        <p:spPr>
          <a:xfrm rot="-5400000">
            <a:off x="-242952" y="1451496"/>
            <a:ext cx="1784352" cy="189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0"/>
          <p:cNvSpPr/>
          <p:nvPr>
            <p:ph idx="2" type="pic"/>
          </p:nvPr>
        </p:nvSpPr>
        <p:spPr>
          <a:xfrm>
            <a:off x="5370576" y="658368"/>
            <a:ext cx="6821424" cy="3346704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22" name="Google Shape;122;p20"/>
          <p:cNvCxnSpPr/>
          <p:nvPr/>
        </p:nvCxnSpPr>
        <p:spPr>
          <a:xfrm>
            <a:off x="1819102" y="5548842"/>
            <a:ext cx="411480" cy="0"/>
          </a:xfrm>
          <a:prstGeom prst="straightConnector1">
            <a:avLst/>
          </a:prstGeom>
          <a:noFill/>
          <a:ln cap="flat" cmpd="sng" w="889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3" name="Google Shape;123;p20"/>
          <p:cNvSpPr txBox="1"/>
          <p:nvPr>
            <p:ph idx="1" type="subTitle"/>
          </p:nvPr>
        </p:nvSpPr>
        <p:spPr>
          <a:xfrm>
            <a:off x="1819656" y="5943600"/>
            <a:ext cx="4809744" cy="2560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24" name="Google Shape;124;p20"/>
          <p:cNvSpPr txBox="1"/>
          <p:nvPr>
            <p:ph type="title"/>
          </p:nvPr>
        </p:nvSpPr>
        <p:spPr>
          <a:xfrm>
            <a:off x="1819656" y="2459736"/>
            <a:ext cx="5157216" cy="267004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quipo x8">
  <p:cSld name="Equipo x8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1097280" y="609600"/>
            <a:ext cx="10332720" cy="5394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12" type="sldNum"/>
          </p:nvPr>
        </p:nvSpPr>
        <p:spPr>
          <a:xfrm>
            <a:off x="420624" y="6019801"/>
            <a:ext cx="457200" cy="18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28" name="Google Shape;128;p21"/>
          <p:cNvSpPr txBox="1"/>
          <p:nvPr>
            <p:ph idx="11" type="ftr"/>
          </p:nvPr>
        </p:nvSpPr>
        <p:spPr>
          <a:xfrm rot="-5400000">
            <a:off x="-242952" y="1451496"/>
            <a:ext cx="1784352" cy="189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1"/>
          <p:cNvSpPr/>
          <p:nvPr>
            <p:ph idx="2" type="pic"/>
          </p:nvPr>
        </p:nvSpPr>
        <p:spPr>
          <a:xfrm>
            <a:off x="1636776" y="1755648"/>
            <a:ext cx="1143000" cy="1143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30" name="Google Shape;130;p21"/>
          <p:cNvSpPr/>
          <p:nvPr>
            <p:ph idx="3" type="pic"/>
          </p:nvPr>
        </p:nvSpPr>
        <p:spPr>
          <a:xfrm>
            <a:off x="4224528" y="1755648"/>
            <a:ext cx="1143000" cy="1143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31" name="Google Shape;131;p21"/>
          <p:cNvSpPr/>
          <p:nvPr>
            <p:ph idx="4" type="pic"/>
          </p:nvPr>
        </p:nvSpPr>
        <p:spPr>
          <a:xfrm>
            <a:off x="6848856" y="1755648"/>
            <a:ext cx="1143000" cy="1143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32" name="Google Shape;132;p21"/>
          <p:cNvSpPr/>
          <p:nvPr>
            <p:ph idx="5" type="pic"/>
          </p:nvPr>
        </p:nvSpPr>
        <p:spPr>
          <a:xfrm>
            <a:off x="9381744" y="1755648"/>
            <a:ext cx="1143000" cy="1143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1298448" y="3300984"/>
            <a:ext cx="1828800" cy="4114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21"/>
          <p:cNvSpPr txBox="1"/>
          <p:nvPr>
            <p:ph idx="6" type="body"/>
          </p:nvPr>
        </p:nvSpPr>
        <p:spPr>
          <a:xfrm>
            <a:off x="1298448" y="3730752"/>
            <a:ext cx="1828800" cy="3474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7" type="body"/>
          </p:nvPr>
        </p:nvSpPr>
        <p:spPr>
          <a:xfrm>
            <a:off x="3886200" y="3300984"/>
            <a:ext cx="1828800" cy="4114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21"/>
          <p:cNvSpPr txBox="1"/>
          <p:nvPr>
            <p:ph idx="8" type="body"/>
          </p:nvPr>
        </p:nvSpPr>
        <p:spPr>
          <a:xfrm>
            <a:off x="3886200" y="3730752"/>
            <a:ext cx="1828800" cy="3474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21"/>
          <p:cNvSpPr txBox="1"/>
          <p:nvPr>
            <p:ph idx="9" type="body"/>
          </p:nvPr>
        </p:nvSpPr>
        <p:spPr>
          <a:xfrm>
            <a:off x="6510528" y="3300984"/>
            <a:ext cx="1828800" cy="4114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3" type="body"/>
          </p:nvPr>
        </p:nvSpPr>
        <p:spPr>
          <a:xfrm>
            <a:off x="6510528" y="3730752"/>
            <a:ext cx="1828800" cy="3474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4" type="body"/>
          </p:nvPr>
        </p:nvSpPr>
        <p:spPr>
          <a:xfrm>
            <a:off x="9034272" y="3300984"/>
            <a:ext cx="1828800" cy="4114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21"/>
          <p:cNvSpPr txBox="1"/>
          <p:nvPr>
            <p:ph idx="15" type="body"/>
          </p:nvPr>
        </p:nvSpPr>
        <p:spPr>
          <a:xfrm>
            <a:off x="9034272" y="3730752"/>
            <a:ext cx="1828800" cy="3474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41" name="Google Shape;141;p21"/>
          <p:cNvCxnSpPr/>
          <p:nvPr/>
        </p:nvCxnSpPr>
        <p:spPr>
          <a:xfrm>
            <a:off x="4684061" y="3104299"/>
            <a:ext cx="228600" cy="0"/>
          </a:xfrm>
          <a:prstGeom prst="straightConnector1">
            <a:avLst/>
          </a:prstGeom>
          <a:noFill/>
          <a:ln cap="flat" cmpd="sng" w="889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2" name="Google Shape;142;p21"/>
          <p:cNvCxnSpPr/>
          <p:nvPr/>
        </p:nvCxnSpPr>
        <p:spPr>
          <a:xfrm>
            <a:off x="2096160" y="3104299"/>
            <a:ext cx="228600" cy="0"/>
          </a:xfrm>
          <a:prstGeom prst="straightConnector1">
            <a:avLst/>
          </a:prstGeom>
          <a:noFill/>
          <a:ln cap="flat" cmpd="sng" w="889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3" name="Google Shape;143;p21"/>
          <p:cNvCxnSpPr/>
          <p:nvPr/>
        </p:nvCxnSpPr>
        <p:spPr>
          <a:xfrm>
            <a:off x="9837985" y="3104299"/>
            <a:ext cx="228600" cy="0"/>
          </a:xfrm>
          <a:prstGeom prst="straightConnector1">
            <a:avLst/>
          </a:prstGeom>
          <a:noFill/>
          <a:ln cap="flat" cmpd="sng" w="889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4" name="Google Shape;144;p21"/>
          <p:cNvCxnSpPr/>
          <p:nvPr/>
        </p:nvCxnSpPr>
        <p:spPr>
          <a:xfrm>
            <a:off x="7306235" y="3104299"/>
            <a:ext cx="228600" cy="0"/>
          </a:xfrm>
          <a:prstGeom prst="straightConnector1">
            <a:avLst/>
          </a:prstGeom>
          <a:noFill/>
          <a:ln cap="flat" cmpd="sng" w="889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5" name="Google Shape;145;p21"/>
          <p:cNvSpPr/>
          <p:nvPr>
            <p:ph idx="16" type="pic"/>
          </p:nvPr>
        </p:nvSpPr>
        <p:spPr>
          <a:xfrm>
            <a:off x="1636776" y="4270248"/>
            <a:ext cx="1143000" cy="1143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46" name="Google Shape;146;p21"/>
          <p:cNvSpPr/>
          <p:nvPr>
            <p:ph idx="17" type="pic"/>
          </p:nvPr>
        </p:nvSpPr>
        <p:spPr>
          <a:xfrm>
            <a:off x="4224528" y="4270248"/>
            <a:ext cx="1143000" cy="1143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47" name="Google Shape;147;p21"/>
          <p:cNvSpPr/>
          <p:nvPr>
            <p:ph idx="18" type="pic"/>
          </p:nvPr>
        </p:nvSpPr>
        <p:spPr>
          <a:xfrm>
            <a:off x="6848856" y="4270248"/>
            <a:ext cx="1143000" cy="1143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48" name="Google Shape;148;p21"/>
          <p:cNvSpPr/>
          <p:nvPr>
            <p:ph idx="19" type="pic"/>
          </p:nvPr>
        </p:nvSpPr>
        <p:spPr>
          <a:xfrm>
            <a:off x="9381744" y="4270248"/>
            <a:ext cx="1143000" cy="1143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49" name="Google Shape;149;p21"/>
          <p:cNvSpPr txBox="1"/>
          <p:nvPr>
            <p:ph idx="20" type="body"/>
          </p:nvPr>
        </p:nvSpPr>
        <p:spPr>
          <a:xfrm>
            <a:off x="1298448" y="5824728"/>
            <a:ext cx="1828800" cy="4114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21"/>
          <p:cNvSpPr txBox="1"/>
          <p:nvPr>
            <p:ph idx="21" type="body"/>
          </p:nvPr>
        </p:nvSpPr>
        <p:spPr>
          <a:xfrm>
            <a:off x="1298448" y="6245352"/>
            <a:ext cx="1828800" cy="3474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21"/>
          <p:cNvSpPr txBox="1"/>
          <p:nvPr>
            <p:ph idx="22" type="body"/>
          </p:nvPr>
        </p:nvSpPr>
        <p:spPr>
          <a:xfrm>
            <a:off x="3886200" y="5824728"/>
            <a:ext cx="1828800" cy="4114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2" name="Google Shape;152;p21"/>
          <p:cNvSpPr txBox="1"/>
          <p:nvPr>
            <p:ph idx="23" type="body"/>
          </p:nvPr>
        </p:nvSpPr>
        <p:spPr>
          <a:xfrm>
            <a:off x="3886200" y="6245352"/>
            <a:ext cx="1828800" cy="3474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21"/>
          <p:cNvSpPr txBox="1"/>
          <p:nvPr>
            <p:ph idx="24" type="body"/>
          </p:nvPr>
        </p:nvSpPr>
        <p:spPr>
          <a:xfrm>
            <a:off x="6510528" y="5824728"/>
            <a:ext cx="1828800" cy="4114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4" name="Google Shape;154;p21"/>
          <p:cNvSpPr txBox="1"/>
          <p:nvPr>
            <p:ph idx="25" type="body"/>
          </p:nvPr>
        </p:nvSpPr>
        <p:spPr>
          <a:xfrm>
            <a:off x="6510528" y="6245352"/>
            <a:ext cx="1828800" cy="3474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21"/>
          <p:cNvSpPr txBox="1"/>
          <p:nvPr>
            <p:ph idx="26" type="body"/>
          </p:nvPr>
        </p:nvSpPr>
        <p:spPr>
          <a:xfrm>
            <a:off x="9034272" y="5824728"/>
            <a:ext cx="1828800" cy="4114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21"/>
          <p:cNvSpPr txBox="1"/>
          <p:nvPr>
            <p:ph idx="27" type="body"/>
          </p:nvPr>
        </p:nvSpPr>
        <p:spPr>
          <a:xfrm>
            <a:off x="9034272" y="6245352"/>
            <a:ext cx="1828800" cy="3474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57" name="Google Shape;157;p21"/>
          <p:cNvCxnSpPr/>
          <p:nvPr/>
        </p:nvCxnSpPr>
        <p:spPr>
          <a:xfrm>
            <a:off x="4684061" y="5623560"/>
            <a:ext cx="228600" cy="0"/>
          </a:xfrm>
          <a:prstGeom prst="straightConnector1">
            <a:avLst/>
          </a:prstGeom>
          <a:noFill/>
          <a:ln cap="flat" cmpd="sng" w="889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8" name="Google Shape;158;p21"/>
          <p:cNvCxnSpPr/>
          <p:nvPr/>
        </p:nvCxnSpPr>
        <p:spPr>
          <a:xfrm>
            <a:off x="2096160" y="5623560"/>
            <a:ext cx="228600" cy="0"/>
          </a:xfrm>
          <a:prstGeom prst="straightConnector1">
            <a:avLst/>
          </a:prstGeom>
          <a:noFill/>
          <a:ln cap="flat" cmpd="sng" w="889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9" name="Google Shape;159;p21"/>
          <p:cNvCxnSpPr/>
          <p:nvPr/>
        </p:nvCxnSpPr>
        <p:spPr>
          <a:xfrm>
            <a:off x="9837985" y="5623560"/>
            <a:ext cx="228600" cy="0"/>
          </a:xfrm>
          <a:prstGeom prst="straightConnector1">
            <a:avLst/>
          </a:prstGeom>
          <a:noFill/>
          <a:ln cap="flat" cmpd="sng" w="889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0" name="Google Shape;160;p21"/>
          <p:cNvCxnSpPr/>
          <p:nvPr/>
        </p:nvCxnSpPr>
        <p:spPr>
          <a:xfrm>
            <a:off x="7306235" y="5623560"/>
            <a:ext cx="228600" cy="0"/>
          </a:xfrm>
          <a:prstGeom prst="straightConnector1">
            <a:avLst/>
          </a:prstGeom>
          <a:noFill/>
          <a:ln cap="flat" cmpd="sng" w="889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a">
  <p:cSld name="Lista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"/>
          <p:cNvSpPr/>
          <p:nvPr>
            <p:ph idx="2" type="pic"/>
          </p:nvPr>
        </p:nvSpPr>
        <p:spPr>
          <a:xfrm>
            <a:off x="0" y="5175504"/>
            <a:ext cx="12188952" cy="1682496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22"/>
          <p:cNvSpPr txBox="1"/>
          <p:nvPr>
            <p:ph type="title"/>
          </p:nvPr>
        </p:nvSpPr>
        <p:spPr>
          <a:xfrm>
            <a:off x="1085088" y="609600"/>
            <a:ext cx="10021824" cy="12527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2"/>
          <p:cNvSpPr txBox="1"/>
          <p:nvPr>
            <p:ph idx="12" type="sldNum"/>
          </p:nvPr>
        </p:nvSpPr>
        <p:spPr>
          <a:xfrm>
            <a:off x="420624" y="6019801"/>
            <a:ext cx="457200" cy="18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65" name="Google Shape;165;p22"/>
          <p:cNvSpPr txBox="1"/>
          <p:nvPr>
            <p:ph idx="11" type="ftr"/>
          </p:nvPr>
        </p:nvSpPr>
        <p:spPr>
          <a:xfrm rot="-5400000">
            <a:off x="-242952" y="1451496"/>
            <a:ext cx="1784352" cy="189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2"/>
          <p:cNvSpPr txBox="1"/>
          <p:nvPr>
            <p:ph idx="1" type="body"/>
          </p:nvPr>
        </p:nvSpPr>
        <p:spPr>
          <a:xfrm>
            <a:off x="1298448" y="2441448"/>
            <a:ext cx="128016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22"/>
          <p:cNvSpPr txBox="1"/>
          <p:nvPr>
            <p:ph idx="3" type="body"/>
          </p:nvPr>
        </p:nvSpPr>
        <p:spPr>
          <a:xfrm>
            <a:off x="1298448" y="3730752"/>
            <a:ext cx="128016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22"/>
          <p:cNvSpPr txBox="1"/>
          <p:nvPr>
            <p:ph idx="4" type="body"/>
          </p:nvPr>
        </p:nvSpPr>
        <p:spPr>
          <a:xfrm>
            <a:off x="3383280" y="2441448"/>
            <a:ext cx="128016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22"/>
          <p:cNvSpPr txBox="1"/>
          <p:nvPr>
            <p:ph idx="5" type="body"/>
          </p:nvPr>
        </p:nvSpPr>
        <p:spPr>
          <a:xfrm>
            <a:off x="3383280" y="3730752"/>
            <a:ext cx="128016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22"/>
          <p:cNvSpPr txBox="1"/>
          <p:nvPr>
            <p:ph idx="6" type="body"/>
          </p:nvPr>
        </p:nvSpPr>
        <p:spPr>
          <a:xfrm>
            <a:off x="5468112" y="2441448"/>
            <a:ext cx="128016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22"/>
          <p:cNvSpPr txBox="1"/>
          <p:nvPr>
            <p:ph idx="7" type="body"/>
          </p:nvPr>
        </p:nvSpPr>
        <p:spPr>
          <a:xfrm>
            <a:off x="5468112" y="3730752"/>
            <a:ext cx="128016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22"/>
          <p:cNvSpPr txBox="1"/>
          <p:nvPr>
            <p:ph idx="8" type="body"/>
          </p:nvPr>
        </p:nvSpPr>
        <p:spPr>
          <a:xfrm>
            <a:off x="7552944" y="2441448"/>
            <a:ext cx="128016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22"/>
          <p:cNvSpPr txBox="1"/>
          <p:nvPr>
            <p:ph idx="9" type="body"/>
          </p:nvPr>
        </p:nvSpPr>
        <p:spPr>
          <a:xfrm>
            <a:off x="7552944" y="3730752"/>
            <a:ext cx="128016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74" name="Google Shape;174;p22"/>
          <p:cNvCxnSpPr/>
          <p:nvPr/>
        </p:nvCxnSpPr>
        <p:spPr>
          <a:xfrm>
            <a:off x="3383280" y="3438144"/>
            <a:ext cx="228600" cy="0"/>
          </a:xfrm>
          <a:prstGeom prst="straightConnector1">
            <a:avLst/>
          </a:prstGeom>
          <a:noFill/>
          <a:ln cap="flat" cmpd="sng" w="889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5" name="Google Shape;175;p22"/>
          <p:cNvCxnSpPr/>
          <p:nvPr/>
        </p:nvCxnSpPr>
        <p:spPr>
          <a:xfrm>
            <a:off x="9637776" y="3438144"/>
            <a:ext cx="228600" cy="0"/>
          </a:xfrm>
          <a:prstGeom prst="straightConnector1">
            <a:avLst/>
          </a:prstGeom>
          <a:noFill/>
          <a:ln cap="flat" cmpd="sng" w="889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6" name="Google Shape;176;p22"/>
          <p:cNvCxnSpPr/>
          <p:nvPr/>
        </p:nvCxnSpPr>
        <p:spPr>
          <a:xfrm>
            <a:off x="7552944" y="3438144"/>
            <a:ext cx="228600" cy="0"/>
          </a:xfrm>
          <a:prstGeom prst="straightConnector1">
            <a:avLst/>
          </a:prstGeom>
          <a:noFill/>
          <a:ln cap="flat" cmpd="sng" w="889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7" name="Google Shape;177;p22"/>
          <p:cNvCxnSpPr/>
          <p:nvPr/>
        </p:nvCxnSpPr>
        <p:spPr>
          <a:xfrm>
            <a:off x="5468112" y="3438144"/>
            <a:ext cx="228600" cy="0"/>
          </a:xfrm>
          <a:prstGeom prst="straightConnector1">
            <a:avLst/>
          </a:prstGeom>
          <a:noFill/>
          <a:ln cap="flat" cmpd="sng" w="889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8" name="Google Shape;178;p22"/>
          <p:cNvSpPr txBox="1"/>
          <p:nvPr>
            <p:ph idx="13" type="body"/>
          </p:nvPr>
        </p:nvSpPr>
        <p:spPr>
          <a:xfrm>
            <a:off x="9637776" y="2441448"/>
            <a:ext cx="1280160" cy="7589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9" name="Google Shape;179;p22"/>
          <p:cNvSpPr txBox="1"/>
          <p:nvPr>
            <p:ph idx="14" type="body"/>
          </p:nvPr>
        </p:nvSpPr>
        <p:spPr>
          <a:xfrm>
            <a:off x="9637776" y="3730752"/>
            <a:ext cx="128016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80" name="Google Shape;180;p22"/>
          <p:cNvCxnSpPr/>
          <p:nvPr/>
        </p:nvCxnSpPr>
        <p:spPr>
          <a:xfrm>
            <a:off x="1298448" y="3438144"/>
            <a:ext cx="228600" cy="0"/>
          </a:xfrm>
          <a:prstGeom prst="straightConnector1">
            <a:avLst/>
          </a:prstGeom>
          <a:noFill/>
          <a:ln cap="flat" cmpd="sng" w="889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scala de tiempo">
  <p:cSld name="Escala de tiempo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/>
          <p:nvPr>
            <p:ph idx="2" type="pic"/>
          </p:nvPr>
        </p:nvSpPr>
        <p:spPr>
          <a:xfrm>
            <a:off x="0" y="0"/>
            <a:ext cx="12188952" cy="1682496"/>
          </a:xfrm>
          <a:prstGeom prst="rect">
            <a:avLst/>
          </a:prstGeom>
          <a:noFill/>
          <a:ln>
            <a:noFill/>
          </a:ln>
        </p:spPr>
      </p:sp>
      <p:sp>
        <p:nvSpPr>
          <p:cNvPr id="183" name="Google Shape;183;p23"/>
          <p:cNvSpPr txBox="1"/>
          <p:nvPr>
            <p:ph type="title"/>
          </p:nvPr>
        </p:nvSpPr>
        <p:spPr>
          <a:xfrm>
            <a:off x="1298448" y="5221224"/>
            <a:ext cx="3621024" cy="6217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3"/>
          <p:cNvSpPr txBox="1"/>
          <p:nvPr>
            <p:ph idx="12" type="sldNum"/>
          </p:nvPr>
        </p:nvSpPr>
        <p:spPr>
          <a:xfrm>
            <a:off x="420624" y="6019801"/>
            <a:ext cx="457200" cy="18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85" name="Google Shape;185;p23"/>
          <p:cNvSpPr txBox="1"/>
          <p:nvPr>
            <p:ph idx="11" type="ftr"/>
          </p:nvPr>
        </p:nvSpPr>
        <p:spPr>
          <a:xfrm rot="-5400000">
            <a:off x="-242952" y="1451496"/>
            <a:ext cx="1784352" cy="189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3"/>
          <p:cNvSpPr txBox="1"/>
          <p:nvPr>
            <p:ph idx="1" type="body"/>
          </p:nvPr>
        </p:nvSpPr>
        <p:spPr>
          <a:xfrm>
            <a:off x="1298448" y="3351784"/>
            <a:ext cx="1620520" cy="4114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7" name="Google Shape;187;p23"/>
          <p:cNvSpPr txBox="1"/>
          <p:nvPr>
            <p:ph idx="3" type="body"/>
          </p:nvPr>
        </p:nvSpPr>
        <p:spPr>
          <a:xfrm>
            <a:off x="3300984" y="3351784"/>
            <a:ext cx="1620520" cy="4114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8" name="Google Shape;188;p23"/>
          <p:cNvSpPr txBox="1"/>
          <p:nvPr>
            <p:ph idx="4" type="body"/>
          </p:nvPr>
        </p:nvSpPr>
        <p:spPr>
          <a:xfrm>
            <a:off x="5312664" y="3351784"/>
            <a:ext cx="1620520" cy="4114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9" name="Google Shape;189;p23"/>
          <p:cNvSpPr txBox="1"/>
          <p:nvPr>
            <p:ph idx="5" type="body"/>
          </p:nvPr>
        </p:nvSpPr>
        <p:spPr>
          <a:xfrm>
            <a:off x="7315200" y="3351784"/>
            <a:ext cx="1620520" cy="4114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0" name="Google Shape;190;p23"/>
          <p:cNvSpPr txBox="1"/>
          <p:nvPr>
            <p:ph idx="6" type="body"/>
          </p:nvPr>
        </p:nvSpPr>
        <p:spPr>
          <a:xfrm>
            <a:off x="9321800" y="3351784"/>
            <a:ext cx="1620520" cy="4114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sz="20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91" name="Google Shape;191;p23"/>
          <p:cNvCxnSpPr/>
          <p:nvPr/>
        </p:nvCxnSpPr>
        <p:spPr>
          <a:xfrm>
            <a:off x="1298448" y="6111876"/>
            <a:ext cx="411480" cy="0"/>
          </a:xfrm>
          <a:prstGeom prst="straightConnector1">
            <a:avLst/>
          </a:prstGeom>
          <a:noFill/>
          <a:ln cap="flat" cmpd="sng" w="889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2" name="Google Shape;192;p23"/>
          <p:cNvCxnSpPr/>
          <p:nvPr/>
        </p:nvCxnSpPr>
        <p:spPr>
          <a:xfrm rot="10800000">
            <a:off x="1219200" y="2871216"/>
            <a:ext cx="9595104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193" name="Google Shape;193;p23"/>
          <p:cNvSpPr txBox="1"/>
          <p:nvPr>
            <p:ph idx="7" type="body"/>
          </p:nvPr>
        </p:nvSpPr>
        <p:spPr>
          <a:xfrm>
            <a:off x="1298448" y="3803904"/>
            <a:ext cx="162052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" name="Google Shape;194;p23"/>
          <p:cNvSpPr txBox="1"/>
          <p:nvPr>
            <p:ph idx="8" type="body"/>
          </p:nvPr>
        </p:nvSpPr>
        <p:spPr>
          <a:xfrm>
            <a:off x="3300984" y="3803904"/>
            <a:ext cx="162052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23"/>
          <p:cNvSpPr txBox="1"/>
          <p:nvPr>
            <p:ph idx="9" type="body"/>
          </p:nvPr>
        </p:nvSpPr>
        <p:spPr>
          <a:xfrm>
            <a:off x="5312664" y="3803904"/>
            <a:ext cx="162052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6" name="Google Shape;196;p23"/>
          <p:cNvSpPr txBox="1"/>
          <p:nvPr>
            <p:ph idx="13" type="body"/>
          </p:nvPr>
        </p:nvSpPr>
        <p:spPr>
          <a:xfrm>
            <a:off x="7315200" y="3803904"/>
            <a:ext cx="162052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7" name="Google Shape;197;p23"/>
          <p:cNvSpPr txBox="1"/>
          <p:nvPr>
            <p:ph idx="14" type="body"/>
          </p:nvPr>
        </p:nvSpPr>
        <p:spPr>
          <a:xfrm>
            <a:off x="9321800" y="3803904"/>
            <a:ext cx="162052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12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8" name="Google Shape;198;p23"/>
          <p:cNvSpPr txBox="1"/>
          <p:nvPr>
            <p:ph idx="15" type="body"/>
          </p:nvPr>
        </p:nvSpPr>
        <p:spPr>
          <a:xfrm>
            <a:off x="3300984" y="2638738"/>
            <a:ext cx="91440" cy="411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9" name="Google Shape;199;p23"/>
          <p:cNvSpPr txBox="1"/>
          <p:nvPr>
            <p:ph idx="16" type="body"/>
          </p:nvPr>
        </p:nvSpPr>
        <p:spPr>
          <a:xfrm>
            <a:off x="1298448" y="2638738"/>
            <a:ext cx="91440" cy="411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0" name="Google Shape;200;p23"/>
          <p:cNvSpPr txBox="1"/>
          <p:nvPr>
            <p:ph idx="17" type="body"/>
          </p:nvPr>
        </p:nvSpPr>
        <p:spPr>
          <a:xfrm>
            <a:off x="5312664" y="2638738"/>
            <a:ext cx="91440" cy="411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1" name="Google Shape;201;p23"/>
          <p:cNvSpPr txBox="1"/>
          <p:nvPr>
            <p:ph idx="18" type="body"/>
          </p:nvPr>
        </p:nvSpPr>
        <p:spPr>
          <a:xfrm>
            <a:off x="7315200" y="2638738"/>
            <a:ext cx="91440" cy="411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2" name="Google Shape;202;p23"/>
          <p:cNvSpPr txBox="1"/>
          <p:nvPr>
            <p:ph idx="19" type="body"/>
          </p:nvPr>
        </p:nvSpPr>
        <p:spPr>
          <a:xfrm>
            <a:off x="9321800" y="2638738"/>
            <a:ext cx="91440" cy="411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4"/>
          <p:cNvSpPr txBox="1"/>
          <p:nvPr>
            <p:ph idx="12" type="sldNum"/>
          </p:nvPr>
        </p:nvSpPr>
        <p:spPr>
          <a:xfrm>
            <a:off x="420624" y="6019801"/>
            <a:ext cx="457200" cy="18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206" name="Google Shape;206;p24"/>
          <p:cNvSpPr txBox="1"/>
          <p:nvPr>
            <p:ph idx="11" type="ftr"/>
          </p:nvPr>
        </p:nvSpPr>
        <p:spPr>
          <a:xfrm rot="-5400000">
            <a:off x="-242952" y="1451496"/>
            <a:ext cx="1784352" cy="189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idx="12" type="sldNum"/>
          </p:nvPr>
        </p:nvSpPr>
        <p:spPr>
          <a:xfrm>
            <a:off x="420624" y="6019801"/>
            <a:ext cx="457200" cy="18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209" name="Google Shape;209;p25"/>
          <p:cNvSpPr txBox="1"/>
          <p:nvPr>
            <p:ph idx="11" type="ftr"/>
          </p:nvPr>
        </p:nvSpPr>
        <p:spPr>
          <a:xfrm rot="-5400000">
            <a:off x="-242952" y="1451496"/>
            <a:ext cx="1784352" cy="189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type="title"/>
          </p:nvPr>
        </p:nvSpPr>
        <p:spPr>
          <a:xfrm>
            <a:off x="129844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6"/>
          <p:cNvSpPr txBox="1"/>
          <p:nvPr>
            <p:ph idx="1" type="body"/>
          </p:nvPr>
        </p:nvSpPr>
        <p:spPr>
          <a:xfrm>
            <a:off x="5230684" y="987425"/>
            <a:ext cx="6124703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13" name="Google Shape;213;p26"/>
          <p:cNvSpPr txBox="1"/>
          <p:nvPr>
            <p:ph idx="2" type="body"/>
          </p:nvPr>
        </p:nvSpPr>
        <p:spPr>
          <a:xfrm>
            <a:off x="129844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14" name="Google Shape;214;p26"/>
          <p:cNvSpPr txBox="1"/>
          <p:nvPr>
            <p:ph idx="12" type="sldNum"/>
          </p:nvPr>
        </p:nvSpPr>
        <p:spPr>
          <a:xfrm>
            <a:off x="420624" y="6019801"/>
            <a:ext cx="457200" cy="18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215" name="Google Shape;215;p26"/>
          <p:cNvSpPr txBox="1"/>
          <p:nvPr>
            <p:ph idx="11" type="ftr"/>
          </p:nvPr>
        </p:nvSpPr>
        <p:spPr>
          <a:xfrm rot="-5400000">
            <a:off x="-242952" y="1451496"/>
            <a:ext cx="1784352" cy="189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leyenda" type="picTx">
  <p:cSld name="PICTURE_WITH_CAPTION_TEXT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/>
          <p:nvPr>
            <p:ph type="title"/>
          </p:nvPr>
        </p:nvSpPr>
        <p:spPr>
          <a:xfrm>
            <a:off x="129844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7"/>
          <p:cNvSpPr/>
          <p:nvPr>
            <p:ph idx="2" type="pic"/>
          </p:nvPr>
        </p:nvSpPr>
        <p:spPr>
          <a:xfrm>
            <a:off x="5230684" y="993775"/>
            <a:ext cx="6124703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19" name="Google Shape;219;p27"/>
          <p:cNvSpPr txBox="1"/>
          <p:nvPr>
            <p:ph idx="1" type="body"/>
          </p:nvPr>
        </p:nvSpPr>
        <p:spPr>
          <a:xfrm>
            <a:off x="129844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20" name="Google Shape;220;p27"/>
          <p:cNvSpPr txBox="1"/>
          <p:nvPr>
            <p:ph idx="12" type="sldNum"/>
          </p:nvPr>
        </p:nvSpPr>
        <p:spPr>
          <a:xfrm>
            <a:off x="420624" y="6019801"/>
            <a:ext cx="457200" cy="18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221" name="Google Shape;221;p27"/>
          <p:cNvSpPr txBox="1"/>
          <p:nvPr>
            <p:ph idx="11" type="ftr"/>
          </p:nvPr>
        </p:nvSpPr>
        <p:spPr>
          <a:xfrm rot="-5400000">
            <a:off x="-242952" y="1451496"/>
            <a:ext cx="1784352" cy="189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/>
          <p:nvPr>
            <p:ph idx="2" type="pic"/>
          </p:nvPr>
        </p:nvSpPr>
        <p:spPr>
          <a:xfrm>
            <a:off x="0" y="0"/>
            <a:ext cx="6656832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10"/>
          <p:cNvSpPr txBox="1"/>
          <p:nvPr>
            <p:ph type="title"/>
          </p:nvPr>
        </p:nvSpPr>
        <p:spPr>
          <a:xfrm>
            <a:off x="1298448" y="609600"/>
            <a:ext cx="6656832" cy="5303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" type="body"/>
          </p:nvPr>
        </p:nvSpPr>
        <p:spPr>
          <a:xfrm>
            <a:off x="1298448" y="2209800"/>
            <a:ext cx="4495744" cy="4648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0" lIns="310875" spcFirstLastPara="1" rIns="274300" wrap="square" tIns="36575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0" sz="2000" cap="non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5" name="Google Shape;25;p10"/>
          <p:cNvSpPr txBox="1"/>
          <p:nvPr>
            <p:ph idx="3" type="body"/>
          </p:nvPr>
        </p:nvSpPr>
        <p:spPr>
          <a:xfrm>
            <a:off x="1618488" y="3630168"/>
            <a:ext cx="38862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4" type="body"/>
          </p:nvPr>
        </p:nvSpPr>
        <p:spPr>
          <a:xfrm>
            <a:off x="6705600" y="2209800"/>
            <a:ext cx="4495744" cy="4648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0" lIns="310875" spcFirstLastPara="1" rIns="274300" wrap="square" tIns="365750">
            <a:no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0" sz="2000" cap="non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7" name="Google Shape;27;p10"/>
          <p:cNvSpPr txBox="1"/>
          <p:nvPr>
            <p:ph idx="5" type="body"/>
          </p:nvPr>
        </p:nvSpPr>
        <p:spPr>
          <a:xfrm>
            <a:off x="7013448" y="3630168"/>
            <a:ext cx="38862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420624" y="6019801"/>
            <a:ext cx="457200" cy="18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29" name="Google Shape;29;p10"/>
          <p:cNvSpPr txBox="1"/>
          <p:nvPr>
            <p:ph idx="11" type="ftr"/>
          </p:nvPr>
        </p:nvSpPr>
        <p:spPr>
          <a:xfrm rot="-5400000">
            <a:off x="-242952" y="1451496"/>
            <a:ext cx="1784352" cy="189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"/>
          <p:cNvSpPr/>
          <p:nvPr/>
        </p:nvSpPr>
        <p:spPr>
          <a:xfrm>
            <a:off x="1295400" y="1492377"/>
            <a:ext cx="409575" cy="883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quipo x4">
  <p:cSld name="Equipo x4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/>
          <p:nvPr>
            <p:ph type="title"/>
          </p:nvPr>
        </p:nvSpPr>
        <p:spPr>
          <a:xfrm>
            <a:off x="1097280" y="609600"/>
            <a:ext cx="10021824" cy="5394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2" type="sldNum"/>
          </p:nvPr>
        </p:nvSpPr>
        <p:spPr>
          <a:xfrm>
            <a:off x="420624" y="6019801"/>
            <a:ext cx="457200" cy="18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 rot="-5400000">
            <a:off x="-242952" y="1451496"/>
            <a:ext cx="1784352" cy="189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/>
          <p:nvPr>
            <p:ph idx="2" type="pic"/>
          </p:nvPr>
        </p:nvSpPr>
        <p:spPr>
          <a:xfrm>
            <a:off x="1298448" y="2441448"/>
            <a:ext cx="1828800" cy="182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6" name="Google Shape;36;p11"/>
          <p:cNvSpPr/>
          <p:nvPr>
            <p:ph idx="3" type="pic"/>
          </p:nvPr>
        </p:nvSpPr>
        <p:spPr>
          <a:xfrm>
            <a:off x="3886200" y="2441448"/>
            <a:ext cx="1828800" cy="182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7" name="Google Shape;37;p11"/>
          <p:cNvSpPr/>
          <p:nvPr>
            <p:ph idx="4" type="pic"/>
          </p:nvPr>
        </p:nvSpPr>
        <p:spPr>
          <a:xfrm>
            <a:off x="6473952" y="2441448"/>
            <a:ext cx="1828800" cy="182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8" name="Google Shape;38;p11"/>
          <p:cNvSpPr/>
          <p:nvPr>
            <p:ph idx="5" type="pic"/>
          </p:nvPr>
        </p:nvSpPr>
        <p:spPr>
          <a:xfrm>
            <a:off x="9034272" y="2441448"/>
            <a:ext cx="1828800" cy="1828800"/>
          </a:xfrm>
          <a:prstGeom prst="ellipse">
            <a:avLst/>
          </a:prstGeom>
          <a:noFill/>
          <a:ln>
            <a:noFill/>
          </a:ln>
        </p:spPr>
      </p:sp>
      <p:sp>
        <p:nvSpPr>
          <p:cNvPr id="39" name="Google Shape;39;p11"/>
          <p:cNvSpPr txBox="1"/>
          <p:nvPr>
            <p:ph idx="1" type="body"/>
          </p:nvPr>
        </p:nvSpPr>
        <p:spPr>
          <a:xfrm>
            <a:off x="1298448" y="4974336"/>
            <a:ext cx="1828800" cy="53949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6" type="body"/>
          </p:nvPr>
        </p:nvSpPr>
        <p:spPr>
          <a:xfrm>
            <a:off x="1298448" y="5596128"/>
            <a:ext cx="1828800" cy="3474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7" type="body"/>
          </p:nvPr>
        </p:nvSpPr>
        <p:spPr>
          <a:xfrm>
            <a:off x="3886200" y="4974336"/>
            <a:ext cx="1828800" cy="53949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8" type="body"/>
          </p:nvPr>
        </p:nvSpPr>
        <p:spPr>
          <a:xfrm>
            <a:off x="3886200" y="5596128"/>
            <a:ext cx="1828800" cy="3474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9" type="body"/>
          </p:nvPr>
        </p:nvSpPr>
        <p:spPr>
          <a:xfrm>
            <a:off x="6473952" y="4974336"/>
            <a:ext cx="1828800" cy="53949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3" type="body"/>
          </p:nvPr>
        </p:nvSpPr>
        <p:spPr>
          <a:xfrm>
            <a:off x="6473952" y="5596128"/>
            <a:ext cx="1828800" cy="3474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4" type="body"/>
          </p:nvPr>
        </p:nvSpPr>
        <p:spPr>
          <a:xfrm>
            <a:off x="9070848" y="4974336"/>
            <a:ext cx="1828800" cy="53949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5" type="body"/>
          </p:nvPr>
        </p:nvSpPr>
        <p:spPr>
          <a:xfrm>
            <a:off x="9070848" y="5596128"/>
            <a:ext cx="1828800" cy="3474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47" name="Google Shape;47;p11"/>
          <p:cNvCxnSpPr/>
          <p:nvPr/>
        </p:nvCxnSpPr>
        <p:spPr>
          <a:xfrm>
            <a:off x="4592478" y="4688743"/>
            <a:ext cx="411480" cy="0"/>
          </a:xfrm>
          <a:prstGeom prst="straightConnector1">
            <a:avLst/>
          </a:prstGeom>
          <a:noFill/>
          <a:ln cap="flat" cmpd="sng" w="889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8" name="Google Shape;48;p11"/>
          <p:cNvCxnSpPr/>
          <p:nvPr/>
        </p:nvCxnSpPr>
        <p:spPr>
          <a:xfrm>
            <a:off x="2004720" y="4688743"/>
            <a:ext cx="411480" cy="0"/>
          </a:xfrm>
          <a:prstGeom prst="straightConnector1">
            <a:avLst/>
          </a:prstGeom>
          <a:noFill/>
          <a:ln cap="flat" cmpd="sng" w="889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9" name="Google Shape;49;p11"/>
          <p:cNvCxnSpPr/>
          <p:nvPr/>
        </p:nvCxnSpPr>
        <p:spPr>
          <a:xfrm>
            <a:off x="9737699" y="4688743"/>
            <a:ext cx="411480" cy="0"/>
          </a:xfrm>
          <a:prstGeom prst="straightConnector1">
            <a:avLst/>
          </a:prstGeom>
          <a:noFill/>
          <a:ln cap="flat" cmpd="sng" w="889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0" name="Google Shape;50;p11"/>
          <p:cNvCxnSpPr/>
          <p:nvPr/>
        </p:nvCxnSpPr>
        <p:spPr>
          <a:xfrm>
            <a:off x="7183278" y="4688743"/>
            <a:ext cx="411480" cy="0"/>
          </a:xfrm>
          <a:prstGeom prst="straightConnector1">
            <a:avLst/>
          </a:prstGeom>
          <a:noFill/>
          <a:ln cap="flat" cmpd="sng" w="889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 x3">
  <p:cSld name="Comparación x3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/>
          <p:nvPr/>
        </p:nvSpPr>
        <p:spPr>
          <a:xfrm>
            <a:off x="5791200" y="0"/>
            <a:ext cx="6400800" cy="6858000"/>
          </a:xfrm>
          <a:prstGeom prst="rect">
            <a:avLst/>
          </a:prstGeom>
          <a:solidFill>
            <a:srgbClr val="E9F5F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2"/>
          <p:cNvSpPr txBox="1"/>
          <p:nvPr>
            <p:ph type="title"/>
          </p:nvPr>
        </p:nvSpPr>
        <p:spPr>
          <a:xfrm>
            <a:off x="1298448" y="4014216"/>
            <a:ext cx="416052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" type="body"/>
          </p:nvPr>
        </p:nvSpPr>
        <p:spPr>
          <a:xfrm>
            <a:off x="7498080" y="621792"/>
            <a:ext cx="4114800" cy="34747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86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0" sz="2000" cap="non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12"/>
          <p:cNvSpPr txBox="1"/>
          <p:nvPr>
            <p:ph idx="2" type="body"/>
          </p:nvPr>
        </p:nvSpPr>
        <p:spPr>
          <a:xfrm>
            <a:off x="7498080" y="1069848"/>
            <a:ext cx="3886200" cy="15270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3" type="body"/>
          </p:nvPr>
        </p:nvSpPr>
        <p:spPr>
          <a:xfrm>
            <a:off x="7498080" y="3172968"/>
            <a:ext cx="4114800" cy="34747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86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0" sz="2000" cap="non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12"/>
          <p:cNvSpPr txBox="1"/>
          <p:nvPr>
            <p:ph idx="4" type="body"/>
          </p:nvPr>
        </p:nvSpPr>
        <p:spPr>
          <a:xfrm>
            <a:off x="7498080" y="3621024"/>
            <a:ext cx="3886200" cy="11795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420624" y="6019801"/>
            <a:ext cx="457200" cy="18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 rot="-5400000">
            <a:off x="-242952" y="1451496"/>
            <a:ext cx="1784352" cy="189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/>
          <p:nvPr>
            <p:ph idx="5" type="pic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61" name="Google Shape;61;p12"/>
          <p:cNvSpPr txBox="1"/>
          <p:nvPr>
            <p:ph idx="6" type="body"/>
          </p:nvPr>
        </p:nvSpPr>
        <p:spPr>
          <a:xfrm>
            <a:off x="7498080" y="5129784"/>
            <a:ext cx="4114800" cy="34747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86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0" sz="2000" cap="non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2" name="Google Shape;62;p12"/>
          <p:cNvSpPr txBox="1"/>
          <p:nvPr>
            <p:ph idx="7" type="body"/>
          </p:nvPr>
        </p:nvSpPr>
        <p:spPr>
          <a:xfrm>
            <a:off x="7498080" y="5568696"/>
            <a:ext cx="3886200" cy="9052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2"/>
          <p:cNvSpPr/>
          <p:nvPr>
            <p:ph idx="8" type="pic"/>
          </p:nvPr>
        </p:nvSpPr>
        <p:spPr>
          <a:xfrm>
            <a:off x="6245352" y="704088"/>
            <a:ext cx="914400" cy="9144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/>
          <p:nvPr>
            <p:ph idx="9" type="pic"/>
          </p:nvPr>
        </p:nvSpPr>
        <p:spPr>
          <a:xfrm>
            <a:off x="6245352" y="3273552"/>
            <a:ext cx="914400" cy="9144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2"/>
          <p:cNvSpPr/>
          <p:nvPr>
            <p:ph idx="13" type="pic"/>
          </p:nvPr>
        </p:nvSpPr>
        <p:spPr>
          <a:xfrm>
            <a:off x="6245352" y="5166360"/>
            <a:ext cx="914400" cy="9144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66" name="Google Shape;66;p12"/>
          <p:cNvCxnSpPr/>
          <p:nvPr/>
        </p:nvCxnSpPr>
        <p:spPr>
          <a:xfrm>
            <a:off x="1298448" y="6111876"/>
            <a:ext cx="411480" cy="0"/>
          </a:xfrm>
          <a:prstGeom prst="straightConnector1">
            <a:avLst/>
          </a:prstGeom>
          <a:noFill/>
          <a:ln cap="flat" cmpd="sng" w="889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umen">
  <p:cSld name="Resume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420624" y="6019801"/>
            <a:ext cx="457200" cy="18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69" name="Google Shape;69;p13"/>
          <p:cNvSpPr txBox="1"/>
          <p:nvPr>
            <p:ph idx="11" type="ftr"/>
          </p:nvPr>
        </p:nvSpPr>
        <p:spPr>
          <a:xfrm rot="-5400000">
            <a:off x="-242952" y="1451496"/>
            <a:ext cx="1784352" cy="189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70" name="Google Shape;70;p13"/>
          <p:cNvCxnSpPr/>
          <p:nvPr/>
        </p:nvCxnSpPr>
        <p:spPr>
          <a:xfrm>
            <a:off x="5890260" y="1536192"/>
            <a:ext cx="411480" cy="0"/>
          </a:xfrm>
          <a:prstGeom prst="straightConnector1">
            <a:avLst/>
          </a:prstGeom>
          <a:noFill/>
          <a:ln cap="flat" cmpd="sng" w="889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1" name="Google Shape;71;p13"/>
          <p:cNvSpPr txBox="1"/>
          <p:nvPr>
            <p:ph idx="1" type="body"/>
          </p:nvPr>
        </p:nvSpPr>
        <p:spPr>
          <a:xfrm>
            <a:off x="2834640" y="2057400"/>
            <a:ext cx="6519672" cy="2971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228600" lIns="576050" spcFirstLastPara="1" rIns="576050" wrap="square" tIns="228600">
            <a:noAutofit/>
          </a:bodyPr>
          <a:lstStyle>
            <a:lvl1pPr indent="-228600" lvl="0" marL="457200" algn="ctr">
              <a:lnSpc>
                <a:spcPct val="123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3"/>
          <p:cNvSpPr/>
          <p:nvPr>
            <p:ph idx="2" type="pic"/>
          </p:nvPr>
        </p:nvSpPr>
        <p:spPr>
          <a:xfrm>
            <a:off x="2871216" y="5330952"/>
            <a:ext cx="6519672" cy="1527048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3"/>
          <p:cNvSpPr txBox="1"/>
          <p:nvPr>
            <p:ph type="title"/>
          </p:nvPr>
        </p:nvSpPr>
        <p:spPr>
          <a:xfrm>
            <a:off x="4116324" y="609600"/>
            <a:ext cx="3959352" cy="5303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erre" showMasterSp="0">
  <p:cSld name="Cierr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/>
          <p:nvPr>
            <p:ph idx="2" type="pic"/>
          </p:nvPr>
        </p:nvSpPr>
        <p:spPr>
          <a:xfrm>
            <a:off x="0" y="1"/>
            <a:ext cx="12191999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4"/>
          <p:cNvSpPr txBox="1"/>
          <p:nvPr>
            <p:ph type="title"/>
          </p:nvPr>
        </p:nvSpPr>
        <p:spPr>
          <a:xfrm>
            <a:off x="1535715" y="1485302"/>
            <a:ext cx="9120570" cy="3887396"/>
          </a:xfrm>
          <a:prstGeom prst="rect">
            <a:avLst/>
          </a:prstGeom>
          <a:solidFill>
            <a:srgbClr val="E9F5FB"/>
          </a:solidFill>
          <a:ln>
            <a:noFill/>
          </a:ln>
        </p:spPr>
        <p:txBody>
          <a:bodyPr anchorCtr="0" anchor="b" bIns="1097275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4"/>
          <p:cNvSpPr/>
          <p:nvPr>
            <p:ph idx="3" type="pic"/>
          </p:nvPr>
        </p:nvSpPr>
        <p:spPr>
          <a:xfrm>
            <a:off x="4953000" y="612648"/>
            <a:ext cx="2286000" cy="2286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1572768" y="5751576"/>
            <a:ext cx="9116568" cy="722376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4"/>
          <p:cNvSpPr/>
          <p:nvPr/>
        </p:nvSpPr>
        <p:spPr>
          <a:xfrm>
            <a:off x="5890260" y="4496652"/>
            <a:ext cx="409575" cy="883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ontenido con derechos de imagen">
  <p:cSld name="Título y contenido con derechos de image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/>
          <p:nvPr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4462849" y="685800"/>
            <a:ext cx="7119551" cy="54864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5"/>
          <p:cNvSpPr txBox="1"/>
          <p:nvPr>
            <p:ph type="title"/>
          </p:nvPr>
        </p:nvSpPr>
        <p:spPr>
          <a:xfrm>
            <a:off x="1295400" y="1124712"/>
            <a:ext cx="3886200" cy="548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1295400" y="2816352"/>
            <a:ext cx="3602736" cy="33649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5"/>
          <p:cNvSpPr txBox="1"/>
          <p:nvPr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420624" y="6019801"/>
            <a:ext cx="457200" cy="18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87" name="Google Shape;87;p15"/>
          <p:cNvSpPr txBox="1"/>
          <p:nvPr>
            <p:ph idx="11" type="ftr"/>
          </p:nvPr>
        </p:nvSpPr>
        <p:spPr>
          <a:xfrm rot="-5400000">
            <a:off x="-242952" y="1451496"/>
            <a:ext cx="1784352" cy="189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5"/>
          <p:cNvSpPr/>
          <p:nvPr>
            <p:ph idx="2" type="pic"/>
          </p:nvPr>
        </p:nvSpPr>
        <p:spPr>
          <a:xfrm>
            <a:off x="4946904" y="1188720"/>
            <a:ext cx="6638544" cy="448056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89" name="Google Shape;89;p15"/>
          <p:cNvCxnSpPr/>
          <p:nvPr/>
        </p:nvCxnSpPr>
        <p:spPr>
          <a:xfrm>
            <a:off x="1295400" y="2057400"/>
            <a:ext cx="411480" cy="0"/>
          </a:xfrm>
          <a:prstGeom prst="straightConnector1">
            <a:avLst/>
          </a:prstGeom>
          <a:noFill/>
          <a:ln cap="flat" cmpd="sng" w="889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ontenido">
  <p:cSld name="Título y contenido">
    <p:bg>
      <p:bgPr>
        <a:solidFill>
          <a:schemeClr val="accent4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/>
          <p:nvPr/>
        </p:nvSpPr>
        <p:spPr>
          <a:xfrm>
            <a:off x="3578352" y="0"/>
            <a:ext cx="8613648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6"/>
          <p:cNvSpPr txBox="1"/>
          <p:nvPr>
            <p:ph type="title"/>
          </p:nvPr>
        </p:nvSpPr>
        <p:spPr>
          <a:xfrm>
            <a:off x="5449824" y="1124712"/>
            <a:ext cx="5760720" cy="548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5449824" y="2889504"/>
            <a:ext cx="5760720" cy="33192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cap="none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16"/>
          <p:cNvSpPr txBox="1"/>
          <p:nvPr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6"/>
          <p:cNvSpPr txBox="1"/>
          <p:nvPr>
            <p:ph idx="12" type="sldNum"/>
          </p:nvPr>
        </p:nvSpPr>
        <p:spPr>
          <a:xfrm>
            <a:off x="420624" y="6019801"/>
            <a:ext cx="457200" cy="18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96" name="Google Shape;96;p16"/>
          <p:cNvSpPr txBox="1"/>
          <p:nvPr>
            <p:ph idx="11" type="ftr"/>
          </p:nvPr>
        </p:nvSpPr>
        <p:spPr>
          <a:xfrm rot="-5400000">
            <a:off x="-242952" y="1451496"/>
            <a:ext cx="1784352" cy="189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6"/>
          <p:cNvSpPr/>
          <p:nvPr>
            <p:ph idx="2" type="pic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  <a:noFill/>
          <a:ln>
            <a:noFill/>
          </a:ln>
        </p:spPr>
      </p:sp>
      <p:cxnSp>
        <p:nvCxnSpPr>
          <p:cNvPr id="98" name="Google Shape;98;p16"/>
          <p:cNvCxnSpPr/>
          <p:nvPr/>
        </p:nvCxnSpPr>
        <p:spPr>
          <a:xfrm>
            <a:off x="649224" y="3086100"/>
            <a:ext cx="0" cy="2705100"/>
          </a:xfrm>
          <a:prstGeom prst="straightConnector1">
            <a:avLst/>
          </a:pr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9" name="Google Shape;99;p16"/>
          <p:cNvCxnSpPr/>
          <p:nvPr/>
        </p:nvCxnSpPr>
        <p:spPr>
          <a:xfrm>
            <a:off x="5447344" y="2057400"/>
            <a:ext cx="411480" cy="0"/>
          </a:xfrm>
          <a:prstGeom prst="straightConnector1">
            <a:avLst/>
          </a:prstGeom>
          <a:noFill/>
          <a:ln cap="flat" cmpd="sng" w="889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showMasterSp="0">
  <p:cSld name="Encabezado de sección">
    <p:bg>
      <p:bgPr>
        <a:solidFill>
          <a:schemeClr val="accent2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/>
          <p:nvPr>
            <p:ph idx="2" type="pic"/>
          </p:nvPr>
        </p:nvSpPr>
        <p:spPr>
          <a:xfrm>
            <a:off x="1527048" y="1481328"/>
            <a:ext cx="9144000" cy="3886200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Google Shape;102;p17"/>
          <p:cNvSpPr txBox="1"/>
          <p:nvPr>
            <p:ph type="title"/>
          </p:nvPr>
        </p:nvSpPr>
        <p:spPr>
          <a:xfrm>
            <a:off x="2040636" y="3200400"/>
            <a:ext cx="8110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8046720" y="4745736"/>
            <a:ext cx="1389888" cy="1280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cap="none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" name="Google Shape;104;p17"/>
          <p:cNvSpPr/>
          <p:nvPr/>
        </p:nvSpPr>
        <p:spPr>
          <a:xfrm>
            <a:off x="8048624" y="4293195"/>
            <a:ext cx="409575" cy="883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2" type="sldNum"/>
          </p:nvPr>
        </p:nvSpPr>
        <p:spPr>
          <a:xfrm>
            <a:off x="420624" y="6019801"/>
            <a:ext cx="457200" cy="18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 rot="-5400000">
            <a:off x="-242952" y="1451496"/>
            <a:ext cx="1784352" cy="189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4" name="Google Shape;14;p8"/>
          <p:cNvCxnSpPr/>
          <p:nvPr/>
        </p:nvCxnSpPr>
        <p:spPr>
          <a:xfrm>
            <a:off x="649224" y="3086100"/>
            <a:ext cx="0" cy="27051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hyperlink" Target="https://rosarubicondior.blogspot.com/p/evolution.html" TargetMode="External"/><Relationship Id="rId5" Type="http://schemas.openxmlformats.org/officeDocument/2006/relationships/hyperlink" Target="https://creativecommons.org/licenses/by-nc-nd/3.0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hyperlink" Target="http://www.cmap.polytechnique.fr/~nikolaus.hansen/es-overview-2015.pdf" TargetMode="External"/><Relationship Id="rId5" Type="http://schemas.openxmlformats.org/officeDocument/2006/relationships/hyperlink" Target="http://www.cmap.polytechnique.fr/~nikolaus.hansen/es-overview-2015.pdf" TargetMode="External"/><Relationship Id="rId6" Type="http://schemas.openxmlformats.org/officeDocument/2006/relationships/hyperlink" Target="http://www.cmap.polytechnique.fr/~nikolaus.hansen/es-overview-2015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a placa de Petri con algunas cápsulas transparentes" id="226" name="Google Shape;226;p1"/>
          <p:cNvPicPr preferRelativeResize="0"/>
          <p:nvPr>
            <p:ph idx="2" type="pic"/>
          </p:nvPr>
        </p:nvPicPr>
        <p:blipFill rotWithShape="1">
          <a:blip r:embed="rId3">
            <a:alphaModFix amt="65000"/>
          </a:blip>
          <a:srcRect b="0" l="0" r="0" t="0"/>
          <a:stretch/>
        </p:blipFill>
        <p:spPr>
          <a:xfrm>
            <a:off x="2324100" y="758952"/>
            <a:ext cx="7543800" cy="50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"/>
          <p:cNvSpPr txBox="1"/>
          <p:nvPr>
            <p:ph type="title"/>
          </p:nvPr>
        </p:nvSpPr>
        <p:spPr>
          <a:xfrm>
            <a:off x="838200" y="2445391"/>
            <a:ext cx="10515600" cy="1967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s-MX"/>
              <a:t>Estrategias Evolutivas</a:t>
            </a:r>
            <a:endParaRPr/>
          </a:p>
        </p:txBody>
      </p:sp>
      <p:sp>
        <p:nvSpPr>
          <p:cNvPr id="228" name="Google Shape;228;p1"/>
          <p:cNvSpPr txBox="1"/>
          <p:nvPr>
            <p:ph idx="1" type="subTitle"/>
          </p:nvPr>
        </p:nvSpPr>
        <p:spPr>
          <a:xfrm>
            <a:off x="1524000" y="6044184"/>
            <a:ext cx="9144000" cy="3566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s-MX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PALOMARES, L. Y PULIDO C.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9458929fcd_0_69"/>
          <p:cNvSpPr txBox="1"/>
          <p:nvPr>
            <p:ph type="title"/>
          </p:nvPr>
        </p:nvSpPr>
        <p:spPr>
          <a:xfrm>
            <a:off x="3602671" y="620616"/>
            <a:ext cx="49836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s-MX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</a:t>
            </a:r>
            <a:endParaRPr/>
          </a:p>
        </p:txBody>
      </p:sp>
      <p:sp>
        <p:nvSpPr>
          <p:cNvPr id="328" name="Google Shape;328;g39458929fcd_0_69"/>
          <p:cNvSpPr txBox="1"/>
          <p:nvPr>
            <p:ph idx="12" type="sldNum"/>
          </p:nvPr>
        </p:nvSpPr>
        <p:spPr>
          <a:xfrm>
            <a:off x="420624" y="6019801"/>
            <a:ext cx="457200" cy="1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MX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ubos de ensayo con un tubo de ensayo de color naranja con gotas" id="329" name="Google Shape;329;g39458929fcd_0_69"/>
          <p:cNvPicPr preferRelativeResize="0"/>
          <p:nvPr>
            <p:ph idx="2" type="pic"/>
          </p:nvPr>
        </p:nvPicPr>
        <p:blipFill rotWithShape="1">
          <a:blip r:embed="rId3">
            <a:alphaModFix amt="50000"/>
          </a:blip>
          <a:srcRect b="0" l="0" r="0" t="0"/>
          <a:stretch/>
        </p:blipFill>
        <p:spPr>
          <a:xfrm>
            <a:off x="2871216" y="5330952"/>
            <a:ext cx="6519672" cy="1527048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g39458929fcd_0_69"/>
          <p:cNvSpPr txBox="1"/>
          <p:nvPr>
            <p:ph idx="1" type="body"/>
          </p:nvPr>
        </p:nvSpPr>
        <p:spPr>
          <a:xfrm>
            <a:off x="1129400" y="1721650"/>
            <a:ext cx="5251200" cy="4390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228600" lIns="576050" spcFirstLastPara="1" rIns="576050" wrap="square" tIns="2286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100"/>
              <a:t>Botello, S., Esqueda, H., Hernández, A., Zárate, F., &amp; Valdés, J. G. (2007). </a:t>
            </a:r>
            <a:r>
              <a:rPr i="1" lang="es-MX" sz="1100"/>
              <a:t>Estrategias evolutivas aplicadas en la optimización de problemas con interacción fluido-sólido</a:t>
            </a:r>
            <a:r>
              <a:rPr lang="es-MX" sz="1100"/>
              <a:t>. Revista Internacional de Métodos Numéricos para Cálculo y Diseño en Ingeniería, 23(4), 415–428.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100"/>
              <a:t>Gasparin, A., Camerota, F. J., Catanzaro, D., &amp; Castelli, L. (2023). </a:t>
            </a:r>
            <a:r>
              <a:rPr i="1" lang="es-MX" sz="1100"/>
              <a:t>An evolution strategy approach for the balanced minimum evolution problem</a:t>
            </a:r>
            <a:r>
              <a:rPr lang="es-MX" sz="1100"/>
              <a:t>. Bioinformatics, 39(11), btad660.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100"/>
              <a:t>Jostins, L., &amp; Jaeger, J. (2010). </a:t>
            </a:r>
            <a:r>
              <a:rPr i="1" lang="es-MX" sz="1100"/>
              <a:t>Reverse engineering a gene network using an asynchronous parallel evolution strategy</a:t>
            </a:r>
            <a:r>
              <a:rPr lang="es-MX" sz="1100"/>
              <a:t>. BMC Systems Biology, 4, 17.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1100"/>
              <a:t>Korczak, J. J., Lipiński, P., &amp; Roger, P. (2001). </a:t>
            </a:r>
            <a:r>
              <a:rPr i="1" lang="es-MX" sz="1100"/>
              <a:t>Evolution Strategy in Portfolio Optimization</a:t>
            </a:r>
            <a:r>
              <a:rPr lang="es-MX" sz="1100"/>
              <a:t>. In Artificial Evolution 2001 (pp. 1–9).</a:t>
            </a:r>
            <a:endParaRPr sz="1100"/>
          </a:p>
        </p:txBody>
      </p:sp>
      <p:sp>
        <p:nvSpPr>
          <p:cNvPr id="331" name="Google Shape;331;g39458929fcd_0_69"/>
          <p:cNvSpPr txBox="1"/>
          <p:nvPr>
            <p:ph idx="1" type="body"/>
          </p:nvPr>
        </p:nvSpPr>
        <p:spPr>
          <a:xfrm>
            <a:off x="6040197" y="1721650"/>
            <a:ext cx="5598000" cy="4390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228600" lIns="576050" spcFirstLastPara="1" rIns="576050" wrap="square" tIns="228600">
            <a:noAutofit/>
          </a:bodyPr>
          <a:lstStyle/>
          <a:p>
            <a:pPr indent="-6985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•"/>
            </a:pPr>
            <a:r>
              <a:rPr lang="es-MX" sz="1100"/>
              <a:t>Luna, F., Cervantes, A., Isasi, P., &amp; Valenzuela-Valdés, J. F. (2018). </a:t>
            </a:r>
            <a:r>
              <a:rPr i="1" lang="es-MX" sz="1100"/>
              <a:t>Grid-enabled evolution strategies for large-scale home care crew scheduling</a:t>
            </a:r>
            <a:r>
              <a:rPr lang="es-MX" sz="1100"/>
              <a:t>. Cluster Computing, 21(3), 1261–1273.</a:t>
            </a:r>
            <a:br>
              <a:rPr lang="es-MX" sz="1100"/>
            </a:br>
            <a:endParaRPr sz="1100"/>
          </a:p>
          <a:p>
            <a:pPr indent="-6985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s-MX" sz="1100"/>
              <a:t>Quast, R., Baade, R., &amp; Reimers, D. (2005). </a:t>
            </a:r>
            <a:r>
              <a:rPr i="1" lang="es-MX" sz="1100"/>
              <a:t>Evolution strategies applied to line profile decomposition in QSO spectra</a:t>
            </a:r>
            <a:r>
              <a:rPr lang="es-MX" sz="1100"/>
              <a:t>. Astronomy &amp; Astrophysics, 431, 1167–1174.</a:t>
            </a:r>
            <a:br>
              <a:rPr lang="es-MX" sz="1100"/>
            </a:br>
            <a:endParaRPr sz="1100"/>
          </a:p>
          <a:p>
            <a:pPr indent="-6985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s-MX" sz="1100"/>
              <a:t>Salimans, T., Ho, J., Chen, X., Sidor, S., &amp; Sutskever, I. (2017). </a:t>
            </a:r>
            <a:r>
              <a:rPr i="1" lang="es-MX" sz="1100"/>
              <a:t>Evolution strategies as a scalable alternative to reinforcement learning</a:t>
            </a:r>
            <a:r>
              <a:rPr lang="es-MX" sz="1100"/>
              <a:t>. Journal of Machine Learning Research, 18(1), 1–63.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041" l="0" r="0" t="5233"/>
          <a:stretch/>
        </p:blipFill>
        <p:spPr>
          <a:xfrm>
            <a:off x="1192192" y="0"/>
            <a:ext cx="501072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"/>
          <p:cNvSpPr txBox="1"/>
          <p:nvPr>
            <p:ph type="title"/>
          </p:nvPr>
        </p:nvSpPr>
        <p:spPr>
          <a:xfrm>
            <a:off x="7077436" y="534924"/>
            <a:ext cx="6656832" cy="5303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</a:pPr>
            <a:r>
              <a:rPr b="0" i="0" lang="es-MX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¿QUÉ SON LOS </a:t>
            </a:r>
            <a:r>
              <a:rPr lang="es-MX" sz="3700"/>
              <a:t>ES</a:t>
            </a:r>
            <a:r>
              <a:rPr b="0" i="0" lang="es-MX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  <p:sp>
        <p:nvSpPr>
          <p:cNvPr id="235" name="Google Shape;235;p2"/>
          <p:cNvSpPr txBox="1"/>
          <p:nvPr>
            <p:ph idx="1" type="body"/>
          </p:nvPr>
        </p:nvSpPr>
        <p:spPr>
          <a:xfrm>
            <a:off x="7077436" y="1674876"/>
            <a:ext cx="4495744" cy="4648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0" lIns="310875" spcFirstLastPara="1" rIns="274300" wrap="square" tIns="365750">
            <a:norm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MX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Los </a:t>
            </a:r>
            <a:r>
              <a:rPr lang="es-MX" sz="1400"/>
              <a:t>ES son una clase especializada de algoritmos, para la optimización de </a:t>
            </a:r>
            <a:r>
              <a:rPr b="1" lang="es-MX" sz="1400"/>
              <a:t>variables continuas</a:t>
            </a:r>
            <a:r>
              <a:rPr lang="es-MX" sz="1400"/>
              <a:t> y representan una de las metaheurísticasde los AE.</a:t>
            </a:r>
            <a:endParaRPr sz="14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MX" sz="1400"/>
              <a:t>     Se fundamentan en la </a:t>
            </a:r>
            <a:r>
              <a:rPr b="1" lang="es-MX" sz="1400"/>
              <a:t>evolución biológica</a:t>
            </a:r>
            <a:r>
              <a:rPr lang="es-MX" sz="1400"/>
              <a:t>, simulando la mutación, recombinación y la  selección natural.</a:t>
            </a:r>
            <a:endParaRPr sz="14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400"/>
          </a:p>
          <a:p>
            <a:pPr indent="0" lvl="0" mar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s-MX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s-MX" sz="1400"/>
              <a:t>Se distinguen por la </a:t>
            </a:r>
            <a:r>
              <a:rPr b="1" lang="es-MX" sz="1400"/>
              <a:t>auto-adaptación de parámetros estratégicos</a:t>
            </a:r>
            <a:r>
              <a:rPr lang="es-MX" sz="1400"/>
              <a:t>, especialmente los tamaños de paso de mutación, siendo entonces </a:t>
            </a:r>
            <a:r>
              <a:rPr b="1" lang="es-MX" sz="1400"/>
              <a:t>Algoritmos altamente adaptativos.</a:t>
            </a:r>
            <a:endParaRPr sz="2200"/>
          </a:p>
        </p:txBody>
      </p:sp>
      <p:sp>
        <p:nvSpPr>
          <p:cNvPr id="236" name="Google Shape;236;p2"/>
          <p:cNvSpPr txBox="1"/>
          <p:nvPr>
            <p:ph idx="12" type="sldNum"/>
          </p:nvPr>
        </p:nvSpPr>
        <p:spPr>
          <a:xfrm>
            <a:off x="420624" y="6019801"/>
            <a:ext cx="457200" cy="18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MX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"/>
          <p:cNvSpPr txBox="1"/>
          <p:nvPr>
            <p:ph idx="11" type="ftr"/>
          </p:nvPr>
        </p:nvSpPr>
        <p:spPr>
          <a:xfrm rot="-5400000">
            <a:off x="-242952" y="1451496"/>
            <a:ext cx="1784352" cy="18945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ALGORITMOS EVOLUTIVOS</a:t>
            </a:r>
            <a:endParaRPr/>
          </a:p>
        </p:txBody>
      </p:sp>
      <p:sp>
        <p:nvSpPr>
          <p:cNvPr id="238" name="Google Shape;238;p2"/>
          <p:cNvSpPr txBox="1"/>
          <p:nvPr/>
        </p:nvSpPr>
        <p:spPr>
          <a:xfrm>
            <a:off x="4405896" y="6657945"/>
            <a:ext cx="2250936" cy="20005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7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Esta foto</a:t>
            </a:r>
            <a:r>
              <a:rPr b="0" i="0" lang="es-MX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de Autor desconocido está bajo licencia </a:t>
            </a:r>
            <a:r>
              <a:rPr b="0" i="0" lang="es-MX" sz="700" u="sng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CC BY-NC-ND</a:t>
            </a:r>
            <a:endParaRPr b="0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9458929fcd_0_51"/>
          <p:cNvSpPr txBox="1"/>
          <p:nvPr>
            <p:ph type="title"/>
          </p:nvPr>
        </p:nvSpPr>
        <p:spPr>
          <a:xfrm>
            <a:off x="1298448" y="457200"/>
            <a:ext cx="3932100" cy="1600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Proceso de las ES</a:t>
            </a:r>
            <a:endParaRPr/>
          </a:p>
        </p:txBody>
      </p:sp>
      <p:pic>
        <p:nvPicPr>
          <p:cNvPr id="245" name="Google Shape;245;g39458929fcd_0_51" title="ChatGPT Image 8 oct 2025, 06_45_07 p.m..png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9112" l="0" r="0" t="14117"/>
          <a:stretch/>
        </p:blipFill>
        <p:spPr>
          <a:xfrm>
            <a:off x="7212000" y="561625"/>
            <a:ext cx="4980001" cy="5734725"/>
          </a:xfrm>
          <a:prstGeom prst="rect">
            <a:avLst/>
          </a:prstGeom>
        </p:spPr>
      </p:pic>
      <p:sp>
        <p:nvSpPr>
          <p:cNvPr id="246" name="Google Shape;246;g39458929fcd_0_51"/>
          <p:cNvSpPr txBox="1"/>
          <p:nvPr>
            <p:ph idx="12" type="sldNum"/>
          </p:nvPr>
        </p:nvSpPr>
        <p:spPr>
          <a:xfrm>
            <a:off x="420624" y="6019801"/>
            <a:ext cx="457200" cy="184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graphicFrame>
        <p:nvGraphicFramePr>
          <p:cNvPr id="247" name="Google Shape;247;g39458929fcd_0_51"/>
          <p:cNvGraphicFramePr/>
          <p:nvPr/>
        </p:nvGraphicFramePr>
        <p:xfrm>
          <a:off x="790575" y="257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{7AA10133-4D7E-4966-80F4-5399427E34B7}</a:tableStyleId>
              </a:tblPr>
              <a:tblGrid>
                <a:gridCol w="1087100"/>
                <a:gridCol w="3187200"/>
                <a:gridCol w="821575"/>
                <a:gridCol w="1933575"/>
              </a:tblGrid>
              <a:tr h="200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600"/>
                        <a:t>Tipo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600"/>
                        <a:t>Descripción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600"/>
                        <a:t>Notación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600"/>
                        <a:t>Comentario</a:t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600"/>
                        <a:t>(1+1)-ES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/>
                        <a:t>Una sola solución, genera un hijo y el mejor sobrevive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/>
                        <a:t>(1+1)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/>
                        <a:t>Muy simple, usado en teoría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600"/>
                        <a:t>(μ+1)-ES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/>
                        <a:t>Varios padres, generan un hijo, y se compara con todos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/>
                        <a:t>(μ+1)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/>
                        <a:t>Menor diversidad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600"/>
                        <a:t>(μ,λ)-ES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/>
                        <a:t>Muchos hijos, sólo los mejores sobreviven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/>
                        <a:t>(μ,λ)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/>
                        <a:t>Favorece exploración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MX" sz="1600"/>
                        <a:t>(μ+λ)-ES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/>
                        <a:t>Padres e hijos compiten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/>
                        <a:t>(μ+λ)</a:t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/>
                        <a:t>Favorece explotación</a:t>
                      </a:r>
                      <a:endParaRPr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"/>
          <p:cNvSpPr txBox="1"/>
          <p:nvPr>
            <p:ph type="title"/>
          </p:nvPr>
        </p:nvSpPr>
        <p:spPr>
          <a:xfrm>
            <a:off x="1097280" y="609600"/>
            <a:ext cx="10021824" cy="7345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s-MX"/>
              <a:t>Componentes de las ES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"/>
          <p:cNvSpPr txBox="1"/>
          <p:nvPr>
            <p:ph idx="12" type="sldNum"/>
          </p:nvPr>
        </p:nvSpPr>
        <p:spPr>
          <a:xfrm>
            <a:off x="420624" y="6019801"/>
            <a:ext cx="457200" cy="18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MX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"/>
          <p:cNvSpPr txBox="1"/>
          <p:nvPr>
            <p:ph idx="1" type="body"/>
          </p:nvPr>
        </p:nvSpPr>
        <p:spPr>
          <a:xfrm>
            <a:off x="2339473" y="1545200"/>
            <a:ext cx="2528100" cy="48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MX"/>
              <a:t>REPRESENTACIÓN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"/>
          <p:cNvSpPr txBox="1"/>
          <p:nvPr>
            <p:ph idx="6" type="body"/>
          </p:nvPr>
        </p:nvSpPr>
        <p:spPr>
          <a:xfrm>
            <a:off x="1705425" y="2537201"/>
            <a:ext cx="4027200" cy="16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MX"/>
              <a:t>Utilizan vectores de números reales, como cromosomas sin necesidad de codificación binaria.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MX"/>
              <a:t>Los individuos se presentan como: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MX"/>
              <a:t>Vector de variables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MX"/>
              <a:t>Parámetros estratégicos</a:t>
            </a:r>
            <a:endParaRPr/>
          </a:p>
        </p:txBody>
      </p:sp>
      <p:sp>
        <p:nvSpPr>
          <p:cNvPr id="256" name="Google Shape;256;p3"/>
          <p:cNvSpPr txBox="1"/>
          <p:nvPr>
            <p:ph idx="7" type="body"/>
          </p:nvPr>
        </p:nvSpPr>
        <p:spPr>
          <a:xfrm>
            <a:off x="7779374" y="1545201"/>
            <a:ext cx="18288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MX"/>
              <a:t>RECOMBINACIÓN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"/>
          <p:cNvSpPr txBox="1"/>
          <p:nvPr>
            <p:ph idx="8" type="body"/>
          </p:nvPr>
        </p:nvSpPr>
        <p:spPr>
          <a:xfrm>
            <a:off x="6940050" y="2562100"/>
            <a:ext cx="3798300" cy="19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MX"/>
              <a:t>Intermedia: Los valores descendientes se calculan como promedio ponderado de los padres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MX"/>
              <a:t>Discreta: el componente se selecciona aleatoriamente de los padres.</a:t>
            </a:r>
            <a:endParaRPr/>
          </a:p>
        </p:txBody>
      </p:sp>
      <p:sp>
        <p:nvSpPr>
          <p:cNvPr id="258" name="Google Shape;258;p3"/>
          <p:cNvSpPr txBox="1"/>
          <p:nvPr>
            <p:ph idx="9" type="body"/>
          </p:nvPr>
        </p:nvSpPr>
        <p:spPr>
          <a:xfrm>
            <a:off x="1298447" y="5480315"/>
            <a:ext cx="15891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MX"/>
              <a:t>MUTACIÓN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"/>
          <p:cNvSpPr txBox="1"/>
          <p:nvPr>
            <p:ph idx="13" type="body"/>
          </p:nvPr>
        </p:nvSpPr>
        <p:spPr>
          <a:xfrm>
            <a:off x="3347550" y="5480325"/>
            <a:ext cx="2906100" cy="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MX"/>
              <a:t>Introducción de cambios aleatorios en los componentes de los individuos.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MX"/>
              <a:t>Añade ruido Gaussiano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"/>
          <p:cNvSpPr txBox="1"/>
          <p:nvPr>
            <p:ph idx="14" type="body"/>
          </p:nvPr>
        </p:nvSpPr>
        <p:spPr>
          <a:xfrm>
            <a:off x="7092093" y="5480278"/>
            <a:ext cx="15891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MX"/>
              <a:t>SELECCIÓN</a:t>
            </a:r>
            <a:endParaRPr/>
          </a:p>
        </p:txBody>
      </p:sp>
      <p:sp>
        <p:nvSpPr>
          <p:cNvPr id="261" name="Google Shape;261;p3"/>
          <p:cNvSpPr txBox="1"/>
          <p:nvPr>
            <p:ph idx="15" type="body"/>
          </p:nvPr>
        </p:nvSpPr>
        <p:spPr>
          <a:xfrm>
            <a:off x="8950100" y="5194679"/>
            <a:ext cx="2763600" cy="11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MX"/>
              <a:t>Los mejores descendientes forman la proxima generación.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MX"/>
              <a:t>Selección basada en ranking, no en aptitud.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tructura de ADN blanco" id="266" name="Google Shape;266;p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65683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4"/>
          <p:cNvSpPr/>
          <p:nvPr/>
        </p:nvSpPr>
        <p:spPr>
          <a:xfrm>
            <a:off x="2120552" y="12357"/>
            <a:ext cx="10071448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42000">
                <a:schemeClr val="lt1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4"/>
          <p:cNvSpPr txBox="1"/>
          <p:nvPr>
            <p:ph type="title"/>
          </p:nvPr>
        </p:nvSpPr>
        <p:spPr>
          <a:xfrm>
            <a:off x="1298450" y="609600"/>
            <a:ext cx="8073600" cy="8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s-MX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¿POR QUÉ USAR LOS </a:t>
            </a:r>
            <a:r>
              <a:rPr lang="es-MX"/>
              <a:t>ES</a:t>
            </a:r>
            <a:r>
              <a:rPr b="0" i="0" lang="es-MX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  <p:sp>
        <p:nvSpPr>
          <p:cNvPr id="269" name="Google Shape;269;p4"/>
          <p:cNvSpPr txBox="1"/>
          <p:nvPr>
            <p:ph idx="12" type="sldNum"/>
          </p:nvPr>
        </p:nvSpPr>
        <p:spPr>
          <a:xfrm>
            <a:off x="420624" y="6019801"/>
            <a:ext cx="457200" cy="18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MX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4"/>
          <p:cNvSpPr txBox="1"/>
          <p:nvPr>
            <p:ph idx="1" type="body"/>
          </p:nvPr>
        </p:nvSpPr>
        <p:spPr>
          <a:xfrm>
            <a:off x="1298448" y="2209800"/>
            <a:ext cx="4495744" cy="4648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0" lIns="310875" spcFirstLastPara="1" rIns="274300" wrap="square" tIns="36575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/>
              <a:t>VENTAJA</a:t>
            </a:r>
            <a:r>
              <a:rPr b="0" i="0" lang="es-MX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4"/>
          <p:cNvSpPr txBox="1"/>
          <p:nvPr>
            <p:ph idx="3" type="body"/>
          </p:nvPr>
        </p:nvSpPr>
        <p:spPr>
          <a:xfrm>
            <a:off x="1618488" y="3630168"/>
            <a:ext cx="38862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s-MX"/>
              <a:t>Técnicas</a:t>
            </a:r>
            <a:r>
              <a:rPr lang="es-MX"/>
              <a:t>: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MX"/>
              <a:t>Robustez, Invarianza, Autoadaptación y Paralelización.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s-MX"/>
              <a:t>Aplicativa: </a:t>
            </a:r>
            <a:endParaRPr b="1"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MX"/>
              <a:t>Aplicable a funciones no diferenciables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MX"/>
              <a:t>Flexible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MX"/>
              <a:t>Convergencia rápida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MX"/>
              <a:t>Versatil en problemas de alta dimensionalidad.</a:t>
            </a:r>
            <a:endParaRPr/>
          </a:p>
        </p:txBody>
      </p:sp>
      <p:sp>
        <p:nvSpPr>
          <p:cNvPr id="272" name="Google Shape;272;p4"/>
          <p:cNvSpPr txBox="1"/>
          <p:nvPr>
            <p:ph idx="4" type="body"/>
          </p:nvPr>
        </p:nvSpPr>
        <p:spPr>
          <a:xfrm>
            <a:off x="6705600" y="2209800"/>
            <a:ext cx="4495744" cy="4648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0" lIns="310875" spcFirstLastPara="1" rIns="274300" wrap="square" tIns="36575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MX"/>
              <a:t>DESVENTAJAS Y LIMITACIONES</a:t>
            </a:r>
            <a:endParaRPr/>
          </a:p>
        </p:txBody>
      </p:sp>
      <p:sp>
        <p:nvSpPr>
          <p:cNvPr id="273" name="Google Shape;273;p4"/>
          <p:cNvSpPr txBox="1"/>
          <p:nvPr>
            <p:ph idx="5" type="body"/>
          </p:nvPr>
        </p:nvSpPr>
        <p:spPr>
          <a:xfrm>
            <a:off x="7013448" y="3630168"/>
            <a:ext cx="388620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s-MX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Puede ser costoso computacionalmente, por consecuencia:  lento y mucho procesamiento..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MX"/>
              <a:t>el rendimiento puede degradarse en problemas de alta dimensión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MX"/>
              <a:t>Convergencia lenta en etapas iniciales.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MX"/>
              <a:t>Depende a la configuración de parametros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MX"/>
              <a:t>Puede estancarse en óptimos locales sin diversidad suficiente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MX"/>
              <a:t>Menos eficaces en problemas meramente combinatorios.</a:t>
            </a:r>
            <a:endParaRPr/>
          </a:p>
        </p:txBody>
      </p:sp>
      <p:cxnSp>
        <p:nvCxnSpPr>
          <p:cNvPr id="274" name="Google Shape;274;p4"/>
          <p:cNvCxnSpPr/>
          <p:nvPr/>
        </p:nvCxnSpPr>
        <p:spPr>
          <a:xfrm>
            <a:off x="649224" y="3086100"/>
            <a:ext cx="0" cy="270510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8e70e99196_0_0"/>
          <p:cNvSpPr txBox="1"/>
          <p:nvPr>
            <p:ph type="title"/>
          </p:nvPr>
        </p:nvSpPr>
        <p:spPr>
          <a:xfrm>
            <a:off x="1298448" y="4014216"/>
            <a:ext cx="4160400" cy="1828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Características Distintivas</a:t>
            </a:r>
            <a:endParaRPr/>
          </a:p>
        </p:txBody>
      </p:sp>
      <p:sp>
        <p:nvSpPr>
          <p:cNvPr id="281" name="Google Shape;281;g38e70e99196_0_0"/>
          <p:cNvSpPr txBox="1"/>
          <p:nvPr>
            <p:ph idx="1" type="body"/>
          </p:nvPr>
        </p:nvSpPr>
        <p:spPr>
          <a:xfrm>
            <a:off x="6548505" y="502842"/>
            <a:ext cx="4114800" cy="34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MX"/>
              <a:t>Auto-adaptación</a:t>
            </a:r>
            <a:endParaRPr/>
          </a:p>
        </p:txBody>
      </p:sp>
      <p:sp>
        <p:nvSpPr>
          <p:cNvPr id="282" name="Google Shape;282;g38e70e99196_0_0"/>
          <p:cNvSpPr txBox="1"/>
          <p:nvPr>
            <p:ph idx="2" type="body"/>
          </p:nvPr>
        </p:nvSpPr>
        <p:spPr>
          <a:xfrm>
            <a:off x="6548505" y="1089863"/>
            <a:ext cx="3886200" cy="152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MX" sz="1300"/>
              <a:t>La característica más innovadora de las ES es su capacidad de </a:t>
            </a:r>
            <a:r>
              <a:rPr b="1" lang="es-MX" sz="1300"/>
              <a:t>auto-adaptación de parámetros</a:t>
            </a:r>
            <a:r>
              <a:rPr lang="es-MX" sz="1300"/>
              <a:t>. Los tamaños de paso de mutación no son fijos, sino que evolucionan junto con las variables del problema.</a:t>
            </a:r>
            <a:endParaRPr sz="1600"/>
          </a:p>
        </p:txBody>
      </p:sp>
      <p:sp>
        <p:nvSpPr>
          <p:cNvPr id="283" name="Google Shape;283;g38e70e99196_0_0"/>
          <p:cNvSpPr txBox="1"/>
          <p:nvPr>
            <p:ph idx="3" type="body"/>
          </p:nvPr>
        </p:nvSpPr>
        <p:spPr>
          <a:xfrm>
            <a:off x="6548505" y="2856484"/>
            <a:ext cx="4114800" cy="34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MX"/>
              <a:t>Regla del ⅕ de Rechenberg</a:t>
            </a:r>
            <a:endParaRPr/>
          </a:p>
        </p:txBody>
      </p:sp>
      <p:sp>
        <p:nvSpPr>
          <p:cNvPr id="284" name="Google Shape;284;g38e70e99196_0_0"/>
          <p:cNvSpPr txBox="1"/>
          <p:nvPr>
            <p:ph idx="4" type="body"/>
          </p:nvPr>
        </p:nvSpPr>
        <p:spPr>
          <a:xfrm>
            <a:off x="6548505" y="3443504"/>
            <a:ext cx="3886200" cy="117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-MX" sz="1300"/>
              <a:t>Ingo Rechenberg</a:t>
            </a:r>
            <a:r>
              <a:rPr lang="es-MX" sz="1300"/>
              <a:t> estableció que una tasa de éxito de mutaciones de aproximadamente </a:t>
            </a:r>
            <a:r>
              <a:rPr b="1" lang="es-MX" sz="1300"/>
              <a:t>1/5 (20%)</a:t>
            </a:r>
            <a:r>
              <a:rPr lang="es-MX" sz="1300"/>
              <a:t> es óptima para el progreso evolutivo</a:t>
            </a:r>
            <a:endParaRPr sz="1600"/>
          </a:p>
        </p:txBody>
      </p:sp>
      <p:sp>
        <p:nvSpPr>
          <p:cNvPr id="285" name="Google Shape;285;g38e70e99196_0_0"/>
          <p:cNvSpPr txBox="1"/>
          <p:nvPr>
            <p:ph idx="12" type="sldNum"/>
          </p:nvPr>
        </p:nvSpPr>
        <p:spPr>
          <a:xfrm>
            <a:off x="420624" y="6019801"/>
            <a:ext cx="457200" cy="184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286" name="Google Shape;286;g38e70e99196_0_0"/>
          <p:cNvSpPr/>
          <p:nvPr>
            <p:ph idx="5" type="pic"/>
          </p:nvPr>
        </p:nvSpPr>
        <p:spPr>
          <a:xfrm>
            <a:off x="1298448" y="612648"/>
            <a:ext cx="3200400" cy="3200400"/>
          </a:xfrm>
          <a:prstGeom prst="ellipse">
            <a:avLst/>
          </a:prstGeom>
        </p:spPr>
      </p:sp>
      <p:sp>
        <p:nvSpPr>
          <p:cNvPr id="287" name="Google Shape;287;g38e70e99196_0_0"/>
          <p:cNvSpPr txBox="1"/>
          <p:nvPr>
            <p:ph idx="6" type="body"/>
          </p:nvPr>
        </p:nvSpPr>
        <p:spPr>
          <a:xfrm>
            <a:off x="6548505" y="4862725"/>
            <a:ext cx="4114800" cy="34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MX"/>
              <a:t>Especialización en Optimización Continua</a:t>
            </a:r>
            <a:endParaRPr/>
          </a:p>
        </p:txBody>
      </p:sp>
      <p:sp>
        <p:nvSpPr>
          <p:cNvPr id="288" name="Google Shape;288;g38e70e99196_0_0"/>
          <p:cNvSpPr txBox="1"/>
          <p:nvPr>
            <p:ph idx="7" type="body"/>
          </p:nvPr>
        </p:nvSpPr>
        <p:spPr>
          <a:xfrm>
            <a:off x="6548505" y="5449746"/>
            <a:ext cx="3886200" cy="90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MX" sz="1300"/>
              <a:t>las ES están </a:t>
            </a:r>
            <a:r>
              <a:rPr b="1" lang="es-MX" sz="1300"/>
              <a:t>específicamente diseñadas</a:t>
            </a:r>
            <a:r>
              <a:rPr lang="es-MX" sz="1300"/>
              <a:t> para problemas de optimización en espacios continuos</a:t>
            </a:r>
            <a:endParaRPr sz="1600"/>
          </a:p>
        </p:txBody>
      </p:sp>
      <p:pic>
        <p:nvPicPr>
          <p:cNvPr id="289" name="Google Shape;289;g38e70e99196_0_0"/>
          <p:cNvPicPr preferRelativeResize="0"/>
          <p:nvPr>
            <p:ph idx="5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8200" y="442400"/>
            <a:ext cx="3540900" cy="35409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8e70e99196_0_19"/>
          <p:cNvSpPr/>
          <p:nvPr>
            <p:ph idx="2" type="pic"/>
          </p:nvPr>
        </p:nvSpPr>
        <p:spPr>
          <a:xfrm>
            <a:off x="0" y="0"/>
            <a:ext cx="6656700" cy="6858000"/>
          </a:xfrm>
          <a:prstGeom prst="rect">
            <a:avLst/>
          </a:prstGeom>
        </p:spPr>
      </p:sp>
      <p:sp>
        <p:nvSpPr>
          <p:cNvPr id="296" name="Google Shape;296;g38e70e99196_0_19"/>
          <p:cNvSpPr txBox="1"/>
          <p:nvPr>
            <p:ph type="title"/>
          </p:nvPr>
        </p:nvSpPr>
        <p:spPr>
          <a:xfrm>
            <a:off x="1298448" y="609600"/>
            <a:ext cx="6656700" cy="53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Aplicaciones</a:t>
            </a:r>
            <a:endParaRPr/>
          </a:p>
        </p:txBody>
      </p:sp>
      <p:sp>
        <p:nvSpPr>
          <p:cNvPr id="297" name="Google Shape;297;g38e70e99196_0_19"/>
          <p:cNvSpPr txBox="1"/>
          <p:nvPr>
            <p:ph idx="1" type="body"/>
          </p:nvPr>
        </p:nvSpPr>
        <p:spPr>
          <a:xfrm>
            <a:off x="1298448" y="2209800"/>
            <a:ext cx="4495800" cy="4648200"/>
          </a:xfrm>
          <a:prstGeom prst="rect">
            <a:avLst/>
          </a:prstGeom>
        </p:spPr>
        <p:txBody>
          <a:bodyPr anchorCtr="0" anchor="t" bIns="0" lIns="310875" spcFirstLastPara="1" rIns="274300" wrap="square" tIns="36575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MX"/>
              <a:t>Humanidades</a:t>
            </a:r>
            <a:endParaRPr/>
          </a:p>
        </p:txBody>
      </p:sp>
      <p:sp>
        <p:nvSpPr>
          <p:cNvPr id="298" name="Google Shape;298;g38e70e99196_0_19"/>
          <p:cNvSpPr txBox="1"/>
          <p:nvPr>
            <p:ph idx="3" type="body"/>
          </p:nvPr>
        </p:nvSpPr>
        <p:spPr>
          <a:xfrm>
            <a:off x="1618488" y="3630168"/>
            <a:ext cx="3886200" cy="251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s-MX"/>
              <a:t>Generación o Transformación automática de textos.</a:t>
            </a:r>
            <a:endParaRPr i="1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i="1" lang="es-MX"/>
              <a:t>Reconstrucción y Análisis de documentos históricos.</a:t>
            </a:r>
            <a:endParaRPr i="1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  <p:sp>
        <p:nvSpPr>
          <p:cNvPr id="299" name="Google Shape;299;g38e70e99196_0_19"/>
          <p:cNvSpPr txBox="1"/>
          <p:nvPr>
            <p:ph idx="4" type="body"/>
          </p:nvPr>
        </p:nvSpPr>
        <p:spPr>
          <a:xfrm>
            <a:off x="6705600" y="2209800"/>
            <a:ext cx="4495800" cy="4648200"/>
          </a:xfrm>
          <a:prstGeom prst="rect">
            <a:avLst/>
          </a:prstGeom>
        </p:spPr>
        <p:txBody>
          <a:bodyPr anchorCtr="0" anchor="t" bIns="0" lIns="310875" spcFirstLastPara="1" rIns="274300" wrap="square" tIns="36575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MX"/>
              <a:t>Ciencias Sociales</a:t>
            </a:r>
            <a:endParaRPr/>
          </a:p>
        </p:txBody>
      </p:sp>
      <p:sp>
        <p:nvSpPr>
          <p:cNvPr id="300" name="Google Shape;300;g38e70e99196_0_19"/>
          <p:cNvSpPr txBox="1"/>
          <p:nvPr>
            <p:ph idx="5" type="body"/>
          </p:nvPr>
        </p:nvSpPr>
        <p:spPr>
          <a:xfrm>
            <a:off x="7013448" y="3630168"/>
            <a:ext cx="3886200" cy="251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s-MX"/>
              <a:t>Korczak et al. (2001) - Optimización de un portafolio Bursátil.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i="1" lang="es-MX"/>
              <a:t>Optimización de políticas públicas o modelos económicos.</a:t>
            </a:r>
            <a:endParaRPr i="1"/>
          </a:p>
        </p:txBody>
      </p:sp>
      <p:sp>
        <p:nvSpPr>
          <p:cNvPr id="301" name="Google Shape;301;g38e70e99196_0_19"/>
          <p:cNvSpPr txBox="1"/>
          <p:nvPr>
            <p:ph idx="12" type="sldNum"/>
          </p:nvPr>
        </p:nvSpPr>
        <p:spPr>
          <a:xfrm>
            <a:off x="420624" y="6019801"/>
            <a:ext cx="457200" cy="184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8e70e99196_0_30"/>
          <p:cNvSpPr/>
          <p:nvPr>
            <p:ph idx="2" type="pic"/>
          </p:nvPr>
        </p:nvSpPr>
        <p:spPr>
          <a:xfrm>
            <a:off x="0" y="0"/>
            <a:ext cx="6656700" cy="6858000"/>
          </a:xfrm>
          <a:prstGeom prst="rect">
            <a:avLst/>
          </a:prstGeom>
        </p:spPr>
      </p:sp>
      <p:sp>
        <p:nvSpPr>
          <p:cNvPr id="308" name="Google Shape;308;g38e70e99196_0_30"/>
          <p:cNvSpPr txBox="1"/>
          <p:nvPr>
            <p:ph type="title"/>
          </p:nvPr>
        </p:nvSpPr>
        <p:spPr>
          <a:xfrm>
            <a:off x="1298448" y="609600"/>
            <a:ext cx="6656700" cy="53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Aplicaciones</a:t>
            </a:r>
            <a:endParaRPr/>
          </a:p>
        </p:txBody>
      </p:sp>
      <p:sp>
        <p:nvSpPr>
          <p:cNvPr id="309" name="Google Shape;309;g38e70e99196_0_30"/>
          <p:cNvSpPr txBox="1"/>
          <p:nvPr>
            <p:ph idx="1" type="body"/>
          </p:nvPr>
        </p:nvSpPr>
        <p:spPr>
          <a:xfrm>
            <a:off x="1298448" y="2209800"/>
            <a:ext cx="4495800" cy="4648200"/>
          </a:xfrm>
          <a:prstGeom prst="rect">
            <a:avLst/>
          </a:prstGeom>
        </p:spPr>
        <p:txBody>
          <a:bodyPr anchorCtr="0" anchor="t" bIns="0" lIns="310875" spcFirstLastPara="1" rIns="274300" wrap="square" tIns="3657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MX"/>
              <a:t>Ingenierías, Ciencias Físicas y Quimicas</a:t>
            </a:r>
            <a:endParaRPr sz="1400"/>
          </a:p>
        </p:txBody>
      </p:sp>
      <p:sp>
        <p:nvSpPr>
          <p:cNvPr id="310" name="Google Shape;310;g38e70e99196_0_30"/>
          <p:cNvSpPr txBox="1"/>
          <p:nvPr>
            <p:ph idx="3" type="body"/>
          </p:nvPr>
        </p:nvSpPr>
        <p:spPr>
          <a:xfrm>
            <a:off x="1618488" y="3630168"/>
            <a:ext cx="3886200" cy="251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s-MX"/>
              <a:t>Botello et al. (2007) Optimización de Interacción fluido-estructura.</a:t>
            </a:r>
            <a:endParaRPr/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-MX"/>
              <a:t>Quast et al. (2005) descomposición de perfiles espectrales de cuásares.</a:t>
            </a:r>
            <a:endParaRPr/>
          </a:p>
          <a:p>
            <a:pPr indent="-3175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-MX"/>
              <a:t>Salimans et al (2017) ES como alternativa al aprendizaje por esfuerzo.</a:t>
            </a:r>
            <a:endParaRPr/>
          </a:p>
        </p:txBody>
      </p:sp>
      <p:sp>
        <p:nvSpPr>
          <p:cNvPr id="311" name="Google Shape;311;g38e70e99196_0_30"/>
          <p:cNvSpPr txBox="1"/>
          <p:nvPr>
            <p:ph idx="4" type="body"/>
          </p:nvPr>
        </p:nvSpPr>
        <p:spPr>
          <a:xfrm>
            <a:off x="6705600" y="2209800"/>
            <a:ext cx="4495800" cy="4648200"/>
          </a:xfrm>
          <a:prstGeom prst="rect">
            <a:avLst/>
          </a:prstGeom>
        </p:spPr>
        <p:txBody>
          <a:bodyPr anchorCtr="0" anchor="t" bIns="0" lIns="310875" spcFirstLastPara="1" rIns="274300" wrap="square" tIns="36575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MX"/>
              <a:t>Salud y Medicina</a:t>
            </a:r>
            <a:endParaRPr/>
          </a:p>
        </p:txBody>
      </p:sp>
      <p:sp>
        <p:nvSpPr>
          <p:cNvPr id="312" name="Google Shape;312;g38e70e99196_0_30"/>
          <p:cNvSpPr txBox="1"/>
          <p:nvPr>
            <p:ph idx="5" type="body"/>
          </p:nvPr>
        </p:nvSpPr>
        <p:spPr>
          <a:xfrm>
            <a:off x="7013448" y="3630168"/>
            <a:ext cx="3886200" cy="2514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-"/>
            </a:pPr>
            <a:r>
              <a:rPr lang="es-MX"/>
              <a:t>Jostins &amp; Jaeger (2010) versión de ES asincrónico para una red génica.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-MX"/>
              <a:t>Gasparin et al (2023) </a:t>
            </a:r>
            <a:r>
              <a:rPr b="1" lang="es-MX"/>
              <a:t>PhyloES</a:t>
            </a:r>
            <a:r>
              <a:rPr lang="es-MX"/>
              <a:t>, estimar filogenias bajo el modelo Balanced Minimum Evolution.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-MX"/>
              <a:t>Luna et al. (2018) Planificación de atención domiciliaria. </a:t>
            </a:r>
            <a:endParaRPr/>
          </a:p>
        </p:txBody>
      </p:sp>
      <p:sp>
        <p:nvSpPr>
          <p:cNvPr id="313" name="Google Shape;313;g38e70e99196_0_30"/>
          <p:cNvSpPr txBox="1"/>
          <p:nvPr>
            <p:ph idx="12" type="sldNum"/>
          </p:nvPr>
        </p:nvSpPr>
        <p:spPr>
          <a:xfrm>
            <a:off x="420624" y="6019801"/>
            <a:ext cx="457200" cy="184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6"/>
          <p:cNvSpPr txBox="1"/>
          <p:nvPr>
            <p:ph type="title"/>
          </p:nvPr>
        </p:nvSpPr>
        <p:spPr>
          <a:xfrm>
            <a:off x="3602671" y="620616"/>
            <a:ext cx="4983609" cy="5303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b="0" i="0" lang="es-MX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REFERENCIAS </a:t>
            </a:r>
            <a:endParaRPr/>
          </a:p>
        </p:txBody>
      </p:sp>
      <p:sp>
        <p:nvSpPr>
          <p:cNvPr id="319" name="Google Shape;319;p6"/>
          <p:cNvSpPr txBox="1"/>
          <p:nvPr>
            <p:ph idx="12" type="sldNum"/>
          </p:nvPr>
        </p:nvSpPr>
        <p:spPr>
          <a:xfrm>
            <a:off x="420624" y="6019801"/>
            <a:ext cx="457200" cy="184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MX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ubos de ensayo con un tubo de ensayo de color naranja con gotas" id="320" name="Google Shape;320;p6"/>
          <p:cNvPicPr preferRelativeResize="0"/>
          <p:nvPr>
            <p:ph idx="2" type="pic"/>
          </p:nvPr>
        </p:nvPicPr>
        <p:blipFill rotWithShape="1">
          <a:blip r:embed="rId3">
            <a:alphaModFix amt="50000"/>
          </a:blip>
          <a:srcRect b="0" l="0" r="0" t="0"/>
          <a:stretch/>
        </p:blipFill>
        <p:spPr>
          <a:xfrm>
            <a:off x="2871216" y="5330952"/>
            <a:ext cx="6519672" cy="1527048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6"/>
          <p:cNvSpPr txBox="1"/>
          <p:nvPr>
            <p:ph idx="1" type="body"/>
          </p:nvPr>
        </p:nvSpPr>
        <p:spPr>
          <a:xfrm>
            <a:off x="1129400" y="1721650"/>
            <a:ext cx="5251200" cy="4390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228600" lIns="576050" spcFirstLastPara="1" rIns="576050" wrap="square" tIns="2286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6985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Char char="•"/>
            </a:pPr>
            <a:r>
              <a:rPr lang="es-MX" sz="1100"/>
              <a:t>Bäck, T., Fogel, D. B., &amp; Michalewicz, Z. (1999). </a:t>
            </a:r>
            <a:r>
              <a:rPr i="1" lang="es-MX" sz="1100"/>
              <a:t>Evolutionary Computation 1: Basic Algorithms and Operators</a:t>
            </a:r>
            <a:r>
              <a:rPr lang="es-MX" sz="1100"/>
              <a:t>. Institute of Physics Publishing.</a:t>
            </a:r>
            <a:endParaRPr sz="1100"/>
          </a:p>
          <a:p>
            <a:pPr indent="-6985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s-MX" sz="1100"/>
              <a:t>Bäck, T., Fogel, D. B., &amp; Michalewicz, Z. (2019). </a:t>
            </a:r>
            <a:r>
              <a:rPr i="1" lang="es-MX" sz="1100"/>
              <a:t>Handbook of Evolutionary Computation</a:t>
            </a:r>
            <a:r>
              <a:rPr lang="es-MX" sz="1100"/>
              <a:t>. CRC Press.</a:t>
            </a:r>
            <a:endParaRPr sz="1100"/>
          </a:p>
          <a:p>
            <a:pPr indent="-6985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s-MX" sz="1100"/>
              <a:t>Blum, C., &amp; Roli, A. (2003). Metaheuristics in combinatorial optimization: Overview and conceptual comparison. </a:t>
            </a:r>
            <a:r>
              <a:rPr i="1" lang="es-MX" sz="1100"/>
              <a:t>ACM Computing Surveys</a:t>
            </a:r>
            <a:r>
              <a:rPr lang="es-MX" sz="1100"/>
              <a:t>, 35(3), 268–308.</a:t>
            </a:r>
            <a:endParaRPr sz="1100"/>
          </a:p>
          <a:p>
            <a:pPr indent="-6985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s-MX" sz="1100"/>
              <a:t>Fogel, D. B. (1995). </a:t>
            </a:r>
            <a:r>
              <a:rPr i="1" lang="es-MX" sz="1100"/>
              <a:t>Evolutionary Computation: Toward a New Philosophy of Machine Intelligence</a:t>
            </a:r>
            <a:r>
              <a:rPr lang="es-MX" sz="1100"/>
              <a:t>. IEEE Press.</a:t>
            </a:r>
            <a:endParaRPr sz="1100"/>
          </a:p>
          <a:p>
            <a:pPr indent="-6985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s-MX" sz="1100"/>
              <a:t>Hansen, N. (2015). Evolution Strategies – CMA Evolution Strategy. Retrieved from</a:t>
            </a:r>
            <a:r>
              <a:rPr lang="es-MX" sz="1100">
                <a:uFill>
                  <a:noFill/>
                </a:uFill>
                <a:hlinkClick r:id="rId4"/>
              </a:rPr>
              <a:t> </a:t>
            </a:r>
            <a:r>
              <a:rPr lang="es-MX" sz="1100" u="sng">
                <a:solidFill>
                  <a:schemeClr val="hlink"/>
                </a:solidFill>
                <a:hlinkClick r:id="rId5"/>
              </a:rPr>
              <a:t>http://www.cmap.polytechnique.fr/~nikolaus.hansen/es-overview-2015.pdf</a:t>
            </a:r>
            <a:br>
              <a:rPr lang="es-MX" sz="1100" u="sng">
                <a:solidFill>
                  <a:schemeClr val="hlink"/>
                </a:solidFill>
                <a:hlinkClick r:id="rId6"/>
              </a:rPr>
            </a:br>
            <a:endParaRPr sz="1400"/>
          </a:p>
          <a:p>
            <a:pPr indent="-215900" lvl="0" marL="342900" marR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6"/>
          <p:cNvSpPr txBox="1"/>
          <p:nvPr>
            <p:ph idx="1" type="body"/>
          </p:nvPr>
        </p:nvSpPr>
        <p:spPr>
          <a:xfrm>
            <a:off x="6040197" y="1721650"/>
            <a:ext cx="5598000" cy="4390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228600" lIns="576050" spcFirstLastPara="1" rIns="576050" wrap="square" tIns="228600">
            <a:noAutofit/>
          </a:bodyPr>
          <a:lstStyle/>
          <a:p>
            <a:pPr indent="-6985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Char char="•"/>
            </a:pPr>
            <a:r>
              <a:rPr lang="es-MX" sz="1100"/>
              <a:t>Mirjalili, S. (2019). </a:t>
            </a:r>
            <a:r>
              <a:rPr i="1" lang="es-MX" sz="1100"/>
              <a:t>Evolutionary Algorithms and Metaheuristics: Introduction and Concepts</a:t>
            </a:r>
            <a:r>
              <a:rPr lang="es-MX" sz="1100"/>
              <a:t>. Springer.</a:t>
            </a:r>
            <a:endParaRPr sz="1100"/>
          </a:p>
          <a:p>
            <a:pPr indent="-6985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s-MX" sz="1100"/>
              <a:t>Nguyen, T. T., &amp; Branke, J. (2016). Evolutionary algorithms for uncertain environments – A survey. </a:t>
            </a:r>
            <a:r>
              <a:rPr i="1" lang="es-MX" sz="1100"/>
              <a:t>ACM Computing Surveys</a:t>
            </a:r>
            <a:r>
              <a:rPr lang="es-MX" sz="1100"/>
              <a:t>, 48(1), Article 12.</a:t>
            </a:r>
            <a:endParaRPr sz="1100"/>
          </a:p>
          <a:p>
            <a:pPr indent="-6985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s-MX" sz="1100"/>
              <a:t>Rechenberg, I. (1973). </a:t>
            </a:r>
            <a:r>
              <a:rPr i="1" lang="es-MX" sz="1100"/>
              <a:t>Evolutionsstrategie: Optimierung technischer Systeme nach Prinzipien der biologischen Evolution</a:t>
            </a:r>
            <a:r>
              <a:rPr lang="es-MX" sz="1100"/>
              <a:t>. Frommann-Holzboog.</a:t>
            </a:r>
            <a:endParaRPr sz="1100"/>
          </a:p>
          <a:p>
            <a:pPr indent="-6985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•"/>
            </a:pPr>
            <a:r>
              <a:rPr lang="es-MX" sz="1100"/>
              <a:t>Schwefel, H.-P. (1995). </a:t>
            </a:r>
            <a:r>
              <a:rPr i="1" lang="es-MX" sz="1100"/>
              <a:t>Evolution and Optimum Seeking: The Sixth Generation</a:t>
            </a:r>
            <a:r>
              <a:rPr lang="es-MX" sz="1100"/>
              <a:t>. Wiley-Interscience.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2025-09-24T23:38:44Z</dcterms:created>
  <dc:creator>mary m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