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3" r:id="rId3"/>
    <p:sldId id="258" r:id="rId4"/>
    <p:sldId id="257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3C5BE7-0028-4C75-A48D-7F2B2C160A4C}" v="15" dt="2025-09-18T08:27:51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Pulido Rosas" userId="5ddf5fb2bc65e958" providerId="LiveId" clId="{B19EAC23-CCAA-4C35-AF02-4CB613D6E2C6}"/>
    <pc:docChg chg="custSel addSld delSld modSld">
      <pc:chgData name="Carlos Pulido Rosas" userId="5ddf5fb2bc65e958" providerId="LiveId" clId="{B19EAC23-CCAA-4C35-AF02-4CB613D6E2C6}" dt="2025-09-18T08:27:50.579" v="73" actId="20577"/>
      <pc:docMkLst>
        <pc:docMk/>
      </pc:docMkLst>
      <pc:sldChg chg="modSp">
        <pc:chgData name="Carlos Pulido Rosas" userId="5ddf5fb2bc65e958" providerId="LiveId" clId="{B19EAC23-CCAA-4C35-AF02-4CB613D6E2C6}" dt="2025-09-18T08:27:50.579" v="73" actId="20577"/>
        <pc:sldMkLst>
          <pc:docMk/>
          <pc:sldMk cId="997116643" sldId="256"/>
        </pc:sldMkLst>
        <pc:spChg chg="mod">
          <ac:chgData name="Carlos Pulido Rosas" userId="5ddf5fb2bc65e958" providerId="LiveId" clId="{B19EAC23-CCAA-4C35-AF02-4CB613D6E2C6}" dt="2025-09-18T08:27:50.579" v="73" actId="20577"/>
          <ac:spMkLst>
            <pc:docMk/>
            <pc:sldMk cId="997116643" sldId="256"/>
            <ac:spMk id="3" creationId="{B7EC6BE1-C43E-AEE2-F291-44AB51C55B76}"/>
          </ac:spMkLst>
        </pc:spChg>
      </pc:sldChg>
      <pc:sldChg chg="del">
        <pc:chgData name="Carlos Pulido Rosas" userId="5ddf5fb2bc65e958" providerId="LiveId" clId="{B19EAC23-CCAA-4C35-AF02-4CB613D6E2C6}" dt="2025-09-18T01:45:27.521" v="39" actId="47"/>
        <pc:sldMkLst>
          <pc:docMk/>
          <pc:sldMk cId="569824394" sldId="260"/>
        </pc:sldMkLst>
      </pc:sldChg>
      <pc:sldChg chg="modSp new mod">
        <pc:chgData name="Carlos Pulido Rosas" userId="5ddf5fb2bc65e958" providerId="LiveId" clId="{B19EAC23-CCAA-4C35-AF02-4CB613D6E2C6}" dt="2025-09-18T01:44:41.016" v="15" actId="12"/>
        <pc:sldMkLst>
          <pc:docMk/>
          <pc:sldMk cId="1469904292" sldId="261"/>
        </pc:sldMkLst>
        <pc:spChg chg="mod">
          <ac:chgData name="Carlos Pulido Rosas" userId="5ddf5fb2bc65e958" providerId="LiveId" clId="{B19EAC23-CCAA-4C35-AF02-4CB613D6E2C6}" dt="2025-09-18T01:44:29.166" v="12" actId="20577"/>
          <ac:spMkLst>
            <pc:docMk/>
            <pc:sldMk cId="1469904292" sldId="261"/>
            <ac:spMk id="2" creationId="{92515D41-F2E3-93B8-622B-E6120CCD029D}"/>
          </ac:spMkLst>
        </pc:spChg>
        <pc:spChg chg="mod">
          <ac:chgData name="Carlos Pulido Rosas" userId="5ddf5fb2bc65e958" providerId="LiveId" clId="{B19EAC23-CCAA-4C35-AF02-4CB613D6E2C6}" dt="2025-09-18T01:44:41.016" v="15" actId="12"/>
          <ac:spMkLst>
            <pc:docMk/>
            <pc:sldMk cId="1469904292" sldId="261"/>
            <ac:spMk id="3" creationId="{6F5CA2D3-07CD-66F8-2378-E8EBE45C188E}"/>
          </ac:spMkLst>
        </pc:spChg>
      </pc:sldChg>
      <pc:sldChg chg="addSp delSp modSp new mod setBg">
        <pc:chgData name="Carlos Pulido Rosas" userId="5ddf5fb2bc65e958" providerId="LiveId" clId="{B19EAC23-CCAA-4C35-AF02-4CB613D6E2C6}" dt="2025-09-18T01:45:16.155" v="38" actId="26606"/>
        <pc:sldMkLst>
          <pc:docMk/>
          <pc:sldMk cId="3798270898" sldId="262"/>
        </pc:sldMkLst>
        <pc:spChg chg="mod">
          <ac:chgData name="Carlos Pulido Rosas" userId="5ddf5fb2bc65e958" providerId="LiveId" clId="{B19EAC23-CCAA-4C35-AF02-4CB613D6E2C6}" dt="2025-09-18T01:45:16.155" v="38" actId="26606"/>
          <ac:spMkLst>
            <pc:docMk/>
            <pc:sldMk cId="3798270898" sldId="262"/>
            <ac:spMk id="2" creationId="{5E4073BA-7DFD-81B5-FB5D-CF386C9B5B78}"/>
          </ac:spMkLst>
        </pc:spChg>
        <pc:spChg chg="del">
          <ac:chgData name="Carlos Pulido Rosas" userId="5ddf5fb2bc65e958" providerId="LiveId" clId="{B19EAC23-CCAA-4C35-AF02-4CB613D6E2C6}" dt="2025-09-18T01:45:04.719" v="37" actId="478"/>
          <ac:spMkLst>
            <pc:docMk/>
            <pc:sldMk cId="3798270898" sldId="262"/>
            <ac:spMk id="3" creationId="{1770479C-61D0-6C2F-79B7-25E601675BE0}"/>
          </ac:spMkLst>
        </pc:spChg>
        <pc:spChg chg="add">
          <ac:chgData name="Carlos Pulido Rosas" userId="5ddf5fb2bc65e958" providerId="LiveId" clId="{B19EAC23-CCAA-4C35-AF02-4CB613D6E2C6}" dt="2025-09-18T01:45:16.155" v="38" actId="26606"/>
          <ac:spMkLst>
            <pc:docMk/>
            <pc:sldMk cId="3798270898" sldId="262"/>
            <ac:spMk id="9" creationId="{774A975B-A886-5202-0489-6965514A0D14}"/>
          </ac:spMkLst>
        </pc:spChg>
        <pc:spChg chg="add">
          <ac:chgData name="Carlos Pulido Rosas" userId="5ddf5fb2bc65e958" providerId="LiveId" clId="{B19EAC23-CCAA-4C35-AF02-4CB613D6E2C6}" dt="2025-09-18T01:45:16.155" v="38" actId="26606"/>
          <ac:spMkLst>
            <pc:docMk/>
            <pc:sldMk cId="3798270898" sldId="262"/>
            <ac:spMk id="11" creationId="{EA67E988-5919-57BB-C7DE-D3EAD38A3045}"/>
          </ac:spMkLst>
        </pc:spChg>
        <pc:spChg chg="add">
          <ac:chgData name="Carlos Pulido Rosas" userId="5ddf5fb2bc65e958" providerId="LiveId" clId="{B19EAC23-CCAA-4C35-AF02-4CB613D6E2C6}" dt="2025-09-18T01:45:16.155" v="38" actId="26606"/>
          <ac:spMkLst>
            <pc:docMk/>
            <pc:sldMk cId="3798270898" sldId="262"/>
            <ac:spMk id="13" creationId="{FF9FFCE1-E057-415B-A971-88EC7E22AF15}"/>
          </ac:spMkLst>
        </pc:spChg>
        <pc:spChg chg="add">
          <ac:chgData name="Carlos Pulido Rosas" userId="5ddf5fb2bc65e958" providerId="LiveId" clId="{B19EAC23-CCAA-4C35-AF02-4CB613D6E2C6}" dt="2025-09-18T01:45:16.155" v="38" actId="26606"/>
          <ac:spMkLst>
            <pc:docMk/>
            <pc:sldMk cId="3798270898" sldId="262"/>
            <ac:spMk id="15" creationId="{B2C335F7-F61C-4EB4-80F2-4B1438FE66BB}"/>
          </ac:spMkLst>
        </pc:spChg>
        <pc:spChg chg="add">
          <ac:chgData name="Carlos Pulido Rosas" userId="5ddf5fb2bc65e958" providerId="LiveId" clId="{B19EAC23-CCAA-4C35-AF02-4CB613D6E2C6}" dt="2025-09-18T01:45:16.155" v="38" actId="26606"/>
          <ac:spMkLst>
            <pc:docMk/>
            <pc:sldMk cId="3798270898" sldId="262"/>
            <ac:spMk id="17" creationId="{D58401B5-5F1B-4D21-9AC3-AAEC8D366502}"/>
          </ac:spMkLst>
        </pc:spChg>
        <pc:picChg chg="add">
          <ac:chgData name="Carlos Pulido Rosas" userId="5ddf5fb2bc65e958" providerId="LiveId" clId="{B19EAC23-CCAA-4C35-AF02-4CB613D6E2C6}" dt="2025-09-18T01:45:16.155" v="38" actId="26606"/>
          <ac:picMkLst>
            <pc:docMk/>
            <pc:sldMk cId="3798270898" sldId="262"/>
            <ac:picMk id="6" creationId="{BEE4CA65-EC46-DD39-E85C-5A59BE9B5452}"/>
          </ac:picMkLst>
        </pc:picChg>
      </pc:sldChg>
      <pc:sldChg chg="modSp new mod">
        <pc:chgData name="Carlos Pulido Rosas" userId="5ddf5fb2bc65e958" providerId="LiveId" clId="{B19EAC23-CCAA-4C35-AF02-4CB613D6E2C6}" dt="2025-09-18T01:46:04.103" v="61" actId="20577"/>
        <pc:sldMkLst>
          <pc:docMk/>
          <pc:sldMk cId="3113723610" sldId="263"/>
        </pc:sldMkLst>
        <pc:spChg chg="mod">
          <ac:chgData name="Carlos Pulido Rosas" userId="5ddf5fb2bc65e958" providerId="LiveId" clId="{B19EAC23-CCAA-4C35-AF02-4CB613D6E2C6}" dt="2025-09-18T01:46:04.103" v="61" actId="20577"/>
          <ac:spMkLst>
            <pc:docMk/>
            <pc:sldMk cId="3113723610" sldId="263"/>
            <ac:spMk id="2" creationId="{4F9C52A2-DFFC-91B7-2318-F9127CA7BA17}"/>
          </ac:spMkLst>
        </pc:spChg>
        <pc:spChg chg="mod">
          <ac:chgData name="Carlos Pulido Rosas" userId="5ddf5fb2bc65e958" providerId="LiveId" clId="{B19EAC23-CCAA-4C35-AF02-4CB613D6E2C6}" dt="2025-09-18T01:45:59.667" v="43" actId="12"/>
          <ac:spMkLst>
            <pc:docMk/>
            <pc:sldMk cId="3113723610" sldId="263"/>
            <ac:spMk id="3" creationId="{904D6D71-0664-99FB-909E-5A78F6F0F8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9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7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8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0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5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09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4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8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2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6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3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6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7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4" name="Picture 2" descr="Vector patrón transparente de vector con las matemáticas para la escuela">
            <a:extLst>
              <a:ext uri="{FF2B5EF4-FFF2-40B4-BE49-F238E27FC236}">
                <a16:creationId xmlns:a16="http://schemas.microsoft.com/office/drawing/2014/main" id="{89793AA7-2191-7739-7406-741F41D2A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81" b="19669"/>
          <a:stretch>
            <a:fillRect/>
          </a:stretch>
        </p:blipFill>
        <p:spPr bwMode="auto">
          <a:xfrm>
            <a:off x="0" y="0"/>
            <a:ext cx="12192001" cy="685800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4D25AA-D05F-C0A2-B8EE-48FE47771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Tarea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EC6BE1-C43E-AEE2-F291-44AB51C55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i="1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Vectores</a:t>
            </a:r>
            <a:r>
              <a:rPr lang="en-US" sz="240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i="1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Escalares</a:t>
            </a:r>
            <a:r>
              <a:rPr lang="en-US" sz="240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y Matrices</a:t>
            </a:r>
          </a:p>
        </p:txBody>
      </p:sp>
      <p:sp>
        <p:nvSpPr>
          <p:cNvPr id="3086" name="Rectangle 308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237D74-CD35-D9FE-B9C1-5D4E6A501039}"/>
              </a:ext>
            </a:extLst>
          </p:cNvPr>
          <p:cNvSpPr txBox="1"/>
          <p:nvPr/>
        </p:nvSpPr>
        <p:spPr>
          <a:xfrm>
            <a:off x="640080" y="2019038"/>
            <a:ext cx="489897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MX" dirty="0"/>
              <a:t>Carlos Pulido Rosas</a:t>
            </a:r>
          </a:p>
          <a:p>
            <a:pPr>
              <a:spcAft>
                <a:spcPts val="600"/>
              </a:spcAft>
            </a:pPr>
            <a:endParaRPr lang="es-MX" dirty="0"/>
          </a:p>
          <a:p>
            <a:pPr>
              <a:spcAft>
                <a:spcPts val="600"/>
              </a:spcAft>
            </a:pPr>
            <a:r>
              <a:rPr lang="es-MX" dirty="0"/>
              <a:t>Maestría en Ciencia de los Datos</a:t>
            </a:r>
          </a:p>
          <a:p>
            <a:pPr>
              <a:spcAft>
                <a:spcPts val="600"/>
              </a:spcAft>
            </a:pPr>
            <a:endParaRPr lang="es-MX" dirty="0"/>
          </a:p>
          <a:p>
            <a:pPr>
              <a:spcAft>
                <a:spcPts val="600"/>
              </a:spcAft>
            </a:pPr>
            <a:r>
              <a:rPr lang="es-MX" dirty="0"/>
              <a:t>Métodos Matemáticos para el Análisis de Datos</a:t>
            </a:r>
          </a:p>
          <a:p>
            <a:pPr>
              <a:spcAft>
                <a:spcPts val="600"/>
              </a:spcAft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7116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C52A2-DFFC-91B7-2318-F9127CA7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4D6D71-0664-99FB-909E-5A78F6F0F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 las matemáticas y en la ciencia de datos existen tres conceptos fundamentales para representar y manipular información: </a:t>
            </a:r>
            <a:r>
              <a:rPr lang="es-ES" b="1" dirty="0"/>
              <a:t>escalares, vectores y matrices</a:t>
            </a:r>
            <a:r>
              <a:rPr lang="es-ES" dirty="0"/>
              <a:t>.</a:t>
            </a:r>
          </a:p>
          <a:p>
            <a:r>
              <a:rPr lang="es-ES" dirty="0"/>
              <a:t>Los </a:t>
            </a:r>
            <a:r>
              <a:rPr lang="es-ES" b="1" dirty="0"/>
              <a:t>escalares</a:t>
            </a:r>
            <a:r>
              <a:rPr lang="es-ES" dirty="0"/>
              <a:t> describen magnitudes simples como el tiempo, la masa o la temperatura.</a:t>
            </a:r>
          </a:p>
          <a:p>
            <a:r>
              <a:rPr lang="es-ES" dirty="0"/>
              <a:t>Los </a:t>
            </a:r>
            <a:r>
              <a:rPr lang="es-ES" b="1" dirty="0"/>
              <a:t>vectores</a:t>
            </a:r>
            <a:r>
              <a:rPr lang="es-ES" dirty="0"/>
              <a:t> permiten representar magnitudes que además de tamaño tienen dirección, como la velocidad o la fuerza.</a:t>
            </a:r>
          </a:p>
          <a:p>
            <a:r>
              <a:rPr lang="es-ES" dirty="0"/>
              <a:t>Las </a:t>
            </a:r>
            <a:r>
              <a:rPr lang="es-ES" b="1" dirty="0"/>
              <a:t>matrices</a:t>
            </a:r>
            <a:r>
              <a:rPr lang="es-ES" dirty="0"/>
              <a:t> organizan datos en forma de tablas y sirven para realizar operaciones más complejas, como resolver sistemas de ecuaciones o transformar espacios.</a:t>
            </a:r>
          </a:p>
          <a:p>
            <a:pPr marL="0" indent="0">
              <a:buNone/>
            </a:pPr>
            <a:r>
              <a:rPr lang="es-ES" dirty="0"/>
              <a:t>El estudio de estos elementos es esencial porque constituyen la base de múltiples aplicaciones en física, ingeniería, estadística, programación y en la </a:t>
            </a:r>
            <a:r>
              <a:rPr lang="es-ES" b="1" dirty="0"/>
              <a:t>ciencia de datos moderna</a:t>
            </a:r>
            <a:r>
              <a:rPr lang="es-ES" dirty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3723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81933E-93BD-38CE-3C98-D10B2844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1299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B7A5C-39EE-77A0-28F9-DF513723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611650"/>
            <a:ext cx="703173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54982D-76D1-4368-9DCA-157E5F2AC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410712" cy="5376672"/>
          </a:xfrm>
        </p:spPr>
        <p:txBody>
          <a:bodyPr>
            <a:normAutofit/>
          </a:bodyPr>
          <a:lstStyle/>
          <a:p>
            <a:r>
              <a:rPr lang="es-MX" sz="4000" dirty="0"/>
              <a:t>Escalares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D279A4-6FE7-67B1-E912-B66D02D8C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1042416"/>
            <a:ext cx="7031736" cy="5312664"/>
          </a:xfrm>
        </p:spPr>
        <p:txBody>
          <a:bodyPr>
            <a:normAutofit/>
          </a:bodyPr>
          <a:lstStyle/>
          <a:p>
            <a:r>
              <a:rPr lang="es-MX" b="1" dirty="0"/>
              <a:t>Definición</a:t>
            </a:r>
            <a:r>
              <a:rPr lang="es-MX" dirty="0"/>
              <a:t>: </a:t>
            </a:r>
            <a:r>
              <a:rPr lang="es-ES" dirty="0"/>
              <a:t>Un escalar es simplemente un número, una cantidad sin dirección, solo magnitud.</a:t>
            </a:r>
            <a:endParaRPr lang="es-MX" dirty="0"/>
          </a:p>
          <a:p>
            <a:r>
              <a:rPr lang="es-MX" b="1" dirty="0"/>
              <a:t>Ejemplos</a:t>
            </a:r>
            <a:r>
              <a:rPr lang="es-MX" dirty="0"/>
              <a:t>: Temperatura (25 °C), Masa (85 kg), Tiempo, </a:t>
            </a:r>
            <a:r>
              <a:rPr lang="es-MX" dirty="0" err="1"/>
              <a:t>Energia</a:t>
            </a:r>
            <a:r>
              <a:rPr lang="es-MX" dirty="0"/>
              <a:t> etc.</a:t>
            </a:r>
          </a:p>
          <a:p>
            <a:r>
              <a:rPr lang="es-MX" b="1" dirty="0"/>
              <a:t>Usos / Aplicaciones</a:t>
            </a:r>
            <a:r>
              <a:rPr lang="es-MX" dirty="0"/>
              <a:t>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Permiten medir magnitudes físicas simples (ej. masa, temperatura).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Son la base para otras operaciones matemáticas; multiplicaciones de escalares con vectores/matrices.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En programación y estadística, valores escalares se usan para parámetros, constantes y mediciones sencillas.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62E9C3-DEAA-2D9D-2770-4CFB1012D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79" y="2181225"/>
            <a:ext cx="3456621" cy="276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AED3D8B-7E74-E8A8-D7A9-DE1104DE82B3}"/>
              </a:ext>
            </a:extLst>
          </p:cNvPr>
          <p:cNvSpPr txBox="1"/>
          <p:nvPr/>
        </p:nvSpPr>
        <p:spPr>
          <a:xfrm>
            <a:off x="834164" y="4782481"/>
            <a:ext cx="3096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Representación grafica de escalar</a:t>
            </a:r>
          </a:p>
        </p:txBody>
      </p:sp>
    </p:spTree>
    <p:extLst>
      <p:ext uri="{BB962C8B-B14F-4D97-AF65-F5344CB8AC3E}">
        <p14:creationId xmlns:p14="http://schemas.microsoft.com/office/powerpoint/2010/main" val="125950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81933E-93BD-38CE-3C98-D10B2844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1299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B7A5C-39EE-77A0-28F9-DF513723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611650"/>
            <a:ext cx="703173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B4B34A-3B90-EF76-598F-99286C5A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410712" cy="5376672"/>
          </a:xfrm>
        </p:spPr>
        <p:txBody>
          <a:bodyPr>
            <a:normAutofit/>
          </a:bodyPr>
          <a:lstStyle/>
          <a:p>
            <a:r>
              <a:rPr lang="es-MX" sz="4000" dirty="0"/>
              <a:t>Vectores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DC9DEB-468D-CA43-E014-FA671952C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1042416"/>
            <a:ext cx="7031736" cy="5312664"/>
          </a:xfrm>
        </p:spPr>
        <p:txBody>
          <a:bodyPr>
            <a:normAutofit/>
          </a:bodyPr>
          <a:lstStyle/>
          <a:p>
            <a:r>
              <a:rPr lang="es-MX" b="1" dirty="0"/>
              <a:t>Definición</a:t>
            </a:r>
            <a:r>
              <a:rPr lang="es-MX" dirty="0"/>
              <a:t>: Un vector es una lista ordenada de números, tiene magnitud y dirección.</a:t>
            </a:r>
          </a:p>
          <a:p>
            <a:r>
              <a:rPr lang="es-MX" b="1" dirty="0"/>
              <a:t>Ejemplos</a:t>
            </a:r>
            <a:r>
              <a:rPr lang="es-MX" dirty="0"/>
              <a:t>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En física: velocidad con dirección, fuerza con dirección.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En geometría: vector que va del punto A al punto B.</a:t>
            </a:r>
          </a:p>
          <a:p>
            <a:r>
              <a:rPr lang="es-MX" b="1" dirty="0"/>
              <a:t>Usos / Aplicaciones</a:t>
            </a:r>
            <a:r>
              <a:rPr lang="es-MX" dirty="0"/>
              <a:t>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Física: representación de fuerzas, desplazamientos, velocidad, aceleración.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Gráficos por computadora: para mover objetos, para calcular direcciones de iluminación, etc.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Algebra Lineal, optimización, machine </a:t>
            </a:r>
            <a:r>
              <a:rPr lang="es-MX" dirty="0" err="1"/>
              <a:t>learning</a:t>
            </a:r>
            <a:r>
              <a:rPr lang="es-MX" dirty="0"/>
              <a:t>: vectores de características.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En ingeniería: representar tensiones, campos, etc.</a:t>
            </a:r>
          </a:p>
        </p:txBody>
      </p:sp>
      <p:pic>
        <p:nvPicPr>
          <p:cNvPr id="1029" name="Picture 5" descr="Representación gráfica de las coordenadas de un vector">
            <a:extLst>
              <a:ext uri="{FF2B5EF4-FFF2-40B4-BE49-F238E27FC236}">
                <a16:creationId xmlns:a16="http://schemas.microsoft.com/office/drawing/2014/main" id="{4FF2F3BB-F66B-BD25-3581-7939A71EA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38" y="2254657"/>
            <a:ext cx="3602263" cy="282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DD805D4-99E9-2514-6BFB-38BDFE29AD58}"/>
              </a:ext>
            </a:extLst>
          </p:cNvPr>
          <p:cNvSpPr txBox="1"/>
          <p:nvPr/>
        </p:nvSpPr>
        <p:spPr>
          <a:xfrm>
            <a:off x="676016" y="5078831"/>
            <a:ext cx="3096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Representación grafica de un vector</a:t>
            </a:r>
          </a:p>
        </p:txBody>
      </p:sp>
    </p:spTree>
    <p:extLst>
      <p:ext uri="{BB962C8B-B14F-4D97-AF65-F5344CB8AC3E}">
        <p14:creationId xmlns:p14="http://schemas.microsoft.com/office/powerpoint/2010/main" val="256915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81933E-93BD-38CE-3C98-D10B2844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1299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B7A5C-39EE-77A0-28F9-DF513723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611650"/>
            <a:ext cx="703173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B96A70-5731-4D92-C089-E0B48D78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410712" cy="5376672"/>
          </a:xfrm>
        </p:spPr>
        <p:txBody>
          <a:bodyPr>
            <a:normAutofit/>
          </a:bodyPr>
          <a:lstStyle/>
          <a:p>
            <a:r>
              <a:rPr lang="es-MX" sz="4000" dirty="0"/>
              <a:t>Matrices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05BFD3-FF92-AEEC-C176-0ADA9921A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1042416"/>
            <a:ext cx="7031736" cy="5312664"/>
          </a:xfrm>
        </p:spPr>
        <p:txBody>
          <a:bodyPr>
            <a:normAutofit fontScale="92500" lnSpcReduction="10000"/>
          </a:bodyPr>
          <a:lstStyle/>
          <a:p>
            <a:r>
              <a:rPr lang="es-MX" sz="1600" b="1" dirty="0"/>
              <a:t>Definición</a:t>
            </a:r>
            <a:r>
              <a:rPr lang="es-MX" sz="1600" dirty="0"/>
              <a:t>: </a:t>
            </a:r>
            <a:r>
              <a:rPr lang="es-ES" sz="1600" dirty="0"/>
              <a:t>Una matriz es un arreglo bidimensional de números, con filas y columnas.</a:t>
            </a:r>
            <a:endParaRPr lang="es-MX" sz="1600" dirty="0"/>
          </a:p>
          <a:p>
            <a:r>
              <a:rPr lang="es-MX" sz="1600" b="1" dirty="0"/>
              <a:t>Usos / Aplicaciones</a:t>
            </a:r>
            <a:r>
              <a:rPr lang="es-MX" sz="16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Resolver sistemas de ecuaciones lineales en ingeniería, física y economía.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Transformaciones geométricas (rotaciones, escalado, reflexiones)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En gráficos por computadora: representar transformaciones, mover coordenadas.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MX" dirty="0"/>
              <a:t>En ciencias de datos / machine </a:t>
            </a:r>
            <a:r>
              <a:rPr lang="es-MX" dirty="0" err="1"/>
              <a:t>learning</a:t>
            </a:r>
            <a:r>
              <a:rPr lang="es-MX" dirty="0"/>
              <a:t>: datos organizados como matrices (por ejemplo matriz de características), operaciones de PCA, redes neuronales.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En economía y estadística: varianzas/covarianzas, modelos lineales, etc.</a:t>
            </a:r>
            <a:endParaRPr lang="es-MX" dirty="0"/>
          </a:p>
          <a:p>
            <a:r>
              <a:rPr lang="es-MX" sz="1600" b="1" dirty="0"/>
              <a:t>Operaciones Básicas</a:t>
            </a:r>
            <a:r>
              <a:rPr lang="es-MX" sz="1600" dirty="0"/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Suma y resta de matrices (solo si tienen las mismas dimensiones): elemento a elemento.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Multiplicación por un escalar: multiplicar cada elemento por ese escalar.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Multiplicación de matrices: más compleja, se combinan filas con columnas.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Determinante, matriz inversa (cuando aplicable), traspuesta.</a:t>
            </a:r>
            <a:endParaRPr lang="es-MX" dirty="0"/>
          </a:p>
          <a:p>
            <a:endParaRPr lang="es-MX" dirty="0"/>
          </a:p>
        </p:txBody>
      </p:sp>
      <p:pic>
        <p:nvPicPr>
          <p:cNvPr id="4099" name="Picture 3" descr="Dibujo de una matriz identidad">
            <a:extLst>
              <a:ext uri="{FF2B5EF4-FFF2-40B4-BE49-F238E27FC236}">
                <a16:creationId xmlns:a16="http://schemas.microsoft.com/office/drawing/2014/main" id="{439168ED-A65D-53C9-2C0C-944A8D08E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21" y="2175038"/>
            <a:ext cx="2606612" cy="314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F89A97D-440A-E6ED-FF86-F63BE4DF82EB}"/>
              </a:ext>
            </a:extLst>
          </p:cNvPr>
          <p:cNvSpPr txBox="1"/>
          <p:nvPr/>
        </p:nvSpPr>
        <p:spPr>
          <a:xfrm>
            <a:off x="1018095" y="5432480"/>
            <a:ext cx="3096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Representación grafica de matrices</a:t>
            </a:r>
          </a:p>
        </p:txBody>
      </p:sp>
    </p:spTree>
    <p:extLst>
      <p:ext uri="{BB962C8B-B14F-4D97-AF65-F5344CB8AC3E}">
        <p14:creationId xmlns:p14="http://schemas.microsoft.com/office/powerpoint/2010/main" val="405869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15D41-F2E3-93B8-622B-E6120CCD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CA2D3-07CD-66F8-2378-E8EBE45C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Los </a:t>
            </a:r>
            <a:r>
              <a:rPr lang="es-ES" b="1" dirty="0"/>
              <a:t>escalares, vectores y matrices</a:t>
            </a:r>
            <a:r>
              <a:rPr lang="es-ES" dirty="0"/>
              <a:t> son elementos fundamentales en las matemáticas aplicadas.</a:t>
            </a:r>
          </a:p>
          <a:p>
            <a:r>
              <a:rPr lang="es-ES" dirty="0"/>
              <a:t>Los </a:t>
            </a:r>
            <a:r>
              <a:rPr lang="es-ES" b="1" dirty="0"/>
              <a:t>escalares</a:t>
            </a:r>
            <a:r>
              <a:rPr lang="es-ES" dirty="0"/>
              <a:t> permiten medir magnitudes simples.</a:t>
            </a:r>
          </a:p>
          <a:p>
            <a:r>
              <a:rPr lang="es-ES" dirty="0"/>
              <a:t>Los </a:t>
            </a:r>
            <a:r>
              <a:rPr lang="es-ES" b="1" dirty="0"/>
              <a:t>vectores</a:t>
            </a:r>
            <a:r>
              <a:rPr lang="es-ES" dirty="0"/>
              <a:t> añaden dirección a esas magnitudes.</a:t>
            </a:r>
          </a:p>
          <a:p>
            <a:r>
              <a:rPr lang="es-ES" dirty="0"/>
              <a:t>Las </a:t>
            </a:r>
            <a:r>
              <a:rPr lang="es-ES" b="1" dirty="0"/>
              <a:t>matrices</a:t>
            </a:r>
            <a:r>
              <a:rPr lang="es-ES" dirty="0"/>
              <a:t> organizan y transforman información en múltiples dimensiones.</a:t>
            </a:r>
          </a:p>
          <a:p>
            <a:pPr marL="0" indent="0">
              <a:buNone/>
            </a:pPr>
            <a:r>
              <a:rPr lang="es-ES" dirty="0"/>
              <a:t>Gracias a estos conceptos podemos </a:t>
            </a:r>
            <a:r>
              <a:rPr lang="es-ES" b="1" dirty="0"/>
              <a:t>modelar fenómenos físicos, resolver problemas de ingeniería y procesar grandes volúmenes de datos en la ciencia moderna</a:t>
            </a:r>
            <a:r>
              <a:rPr lang="es-ES" dirty="0"/>
              <a:t>. En conjunto, forman la base sobre la cual se construyen áreas avanzadas como la computación, la estadística y la ciencia de datos.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6990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4073BA-7DFD-81B5-FB5D-CF386C9B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971397"/>
            <a:ext cx="3462236" cy="2947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Gracias.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BEE4CA65-EC46-DD39-E85C-5A59BE9B5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5234" y="508090"/>
            <a:ext cx="5626534" cy="562653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7089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10035</TotalTime>
  <Words>572</Words>
  <Application>Microsoft Office PowerPoint</Application>
  <PresentationFormat>Panorámica</PresentationFormat>
  <Paragraphs>53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Bierstadt</vt:lpstr>
      <vt:lpstr>GestaltVTI</vt:lpstr>
      <vt:lpstr>Tarea 1</vt:lpstr>
      <vt:lpstr>Introducción</vt:lpstr>
      <vt:lpstr>Escalares</vt:lpstr>
      <vt:lpstr>Vectores</vt:lpstr>
      <vt:lpstr>Matrices</vt:lpstr>
      <vt:lpstr>Conclusión</vt:lpstr>
      <vt:lpstr>Gracias.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Pulido Rosas</dc:creator>
  <cp:lastModifiedBy>Carlos Pulido Rosas</cp:lastModifiedBy>
  <cp:revision>1</cp:revision>
  <dcterms:created xsi:type="dcterms:W3CDTF">2025-09-11T06:20:17Z</dcterms:created>
  <dcterms:modified xsi:type="dcterms:W3CDTF">2025-09-18T08:27:57Z</dcterms:modified>
</cp:coreProperties>
</file>