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2" r:id="rId5"/>
    <p:sldId id="263" r:id="rId6"/>
    <p:sldId id="264" r:id="rId7"/>
    <p:sldId id="265" r:id="rId8"/>
    <p:sldId id="267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Pulido Rosas" userId="5ddf5fb2bc65e958" providerId="LiveId" clId="{B19EAC23-CCAA-4C35-AF02-4CB613D6E2C6}"/>
    <pc:docChg chg="modSld">
      <pc:chgData name="Carlos Pulido Rosas" userId="5ddf5fb2bc65e958" providerId="LiveId" clId="{B19EAC23-CCAA-4C35-AF02-4CB613D6E2C6}" dt="2025-09-18T08:28:04.546" v="33" actId="20577"/>
      <pc:docMkLst>
        <pc:docMk/>
      </pc:docMkLst>
      <pc:sldChg chg="modSp mod">
        <pc:chgData name="Carlos Pulido Rosas" userId="5ddf5fb2bc65e958" providerId="LiveId" clId="{B19EAC23-CCAA-4C35-AF02-4CB613D6E2C6}" dt="2025-09-18T08:28:04.546" v="33" actId="20577"/>
        <pc:sldMkLst>
          <pc:docMk/>
          <pc:sldMk cId="44409475" sldId="258"/>
        </pc:sldMkLst>
        <pc:spChg chg="mod">
          <ac:chgData name="Carlos Pulido Rosas" userId="5ddf5fb2bc65e958" providerId="LiveId" clId="{B19EAC23-CCAA-4C35-AF02-4CB613D6E2C6}" dt="2025-09-18T08:28:04.546" v="33" actId="20577"/>
          <ac:spMkLst>
            <pc:docMk/>
            <pc:sldMk cId="44409475" sldId="258"/>
            <ac:spMk id="4" creationId="{EBEA0CAE-D8A6-5621-8E13-9C2228B1E60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D540BD-9E23-B77C-B423-97ABDE47D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8BCBA54-3A99-FB71-E9DE-13A8B996D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DF888E-DBDB-6E75-070E-C47ED426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6015FE-0280-BA2A-C09F-33647E28B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F12090-B7E4-C97C-BC1D-3B85BDFCF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6093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5CB9C-4766-52D1-DEBE-875F83EDE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70BFCFD-6568-6C32-B9C4-7BB4B2119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A8EEE3-79FB-FD98-6CF2-B31591072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9827C3-3876-FAD9-49ED-B28A4CC15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BA355D-F345-034F-CF4F-4752BD30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5637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9DFC12-2BB6-4F6C-1519-1174770443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77EDCC-0B09-EB11-74A4-CAA326143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077405-4FA2-82B6-0B31-053AFED32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35B061-5530-D9B3-45B0-9EF303D3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5BDD39-952F-87A4-0030-967317C9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46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0BDB3-EC2A-ED9B-F5E9-63CC9291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1F6802-3247-E7BF-83ED-58B59ADC2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EE2CE7-BE6B-A983-865E-926502F51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3EE256-B2D3-FC0E-5770-F6985017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3745F1-9FB0-3FBA-D13A-744C632CC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496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37C250-319C-73D1-8603-C506C6A7F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A955F6-39CF-1E3A-C5F2-68DDC4052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FF6A7C-0F6A-74BA-CD83-52EF57FA1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1D64E1-B571-8080-C446-A892F67CC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A7F7E1-B47D-AD68-9012-48141CA76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4565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F96BE-4EE6-FD11-50E2-17F8110C7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BE8875-5BB0-6B16-D8C6-197B65A1EF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F69A2C-79E3-7A42-554A-3C84CB927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0F6772-91EF-D1BC-93A6-1929F3235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0FC389C-CFD3-4FD6-47B8-25ADF22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4C676-27A5-AA7B-AED2-8109F32E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15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2AD647-CA76-C055-F7F7-653E9DCB3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775B67-EC59-CF36-3182-6644A35A6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05F9DE-F210-7875-8CB2-2A9503BC3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1FB88FA-59B2-F9C0-0F37-06AAB748D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99EAC9F-5728-BC47-B73B-8B25CE1DE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2FAB361-9155-7587-705D-3F7FAEF3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D302170-B50C-0211-0FB7-2810D1F3E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32C5A72-38BB-BDDE-A7B1-A4C17C54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800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04ED7-C645-7038-84AF-3A5CE156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E677695-DF07-0DBD-55E2-0A45E8DAC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3C4EF17-7F9A-6632-0860-46A9551B0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503714-0A82-5BCE-04A9-B81C74319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226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3BD56F9-FA1C-0793-5089-C95FFA27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0FCC86-A721-D53C-DBB5-5A5F5796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9EF3EA-C8C2-CAAB-80BF-D021A9B79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9383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1BC5D-3000-2BBA-6442-1D22613B7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81EEB5-BB24-8C7F-8BBD-0FF7AFE77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DC452E8-1932-C1A8-A4EF-A6D7D521A9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AAD64C-81CB-3753-46F0-F6D47797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F31D64-1601-3B09-A54D-285FC03A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1A0D57C-2C6E-8041-2229-BE7A0ADE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431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C7B95-C2EC-E92D-DEAC-77B96AC8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6CC827-CD2C-E628-EE5F-3FFB42A76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481637-3DDE-26D7-BCCE-752C637F9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65E6BC-8D65-CC9C-F6D5-FC11A85B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CB382A0-D084-6F4A-8FE2-673E1AAB5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A8950D-D157-E218-7FB1-B9AC696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507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BB9BC1-CCB1-578A-BDAD-A6169D8E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130A4C-0341-275E-EFAE-F956B7DBF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E7F690-4D2B-EA74-AD3A-4BEC8950D9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85961-4788-4BB9-B082-5599C2620C0D}" type="datetimeFigureOut">
              <a:rPr lang="es-MX" smtClean="0"/>
              <a:t>18/09/2025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F8FF6C-D0A3-5D77-61C2-04395F1BD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26D516-58B2-3E54-68D4-6AD84EAC7B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849549-E9D0-44D1-AD0C-C189859F4B7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638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2" descr="Vector patrón transparente de vector con las matemáticas para la escuela">
            <a:extLst>
              <a:ext uri="{FF2B5EF4-FFF2-40B4-BE49-F238E27FC236}">
                <a16:creationId xmlns:a16="http://schemas.microsoft.com/office/drawing/2014/main" id="{4256A5AF-E1B6-B022-8530-3B084FF13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081" b="19669"/>
          <a:stretch>
            <a:fillRect/>
          </a:stretch>
        </p:blipFill>
        <p:spPr bwMode="auto">
          <a:xfrm>
            <a:off x="133350" y="0"/>
            <a:ext cx="12192001" cy="685800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75766D-0799-93C1-C14F-7F89DBCEE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734" y="216883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Tarea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FB1252-AF95-A7E8-257F-AFEBBE6A4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77" y="1544108"/>
            <a:ext cx="5096934" cy="416613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/>
              <a:t>Carlos Pulido Rosas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/>
              <a:t>Maestría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Ciencia de </a:t>
            </a:r>
            <a:r>
              <a:rPr lang="en-US" sz="2000" dirty="0" err="1"/>
              <a:t>los</a:t>
            </a:r>
            <a:r>
              <a:rPr lang="en-US" sz="2000" dirty="0"/>
              <a:t> Datos</a:t>
            </a:r>
          </a:p>
          <a:p>
            <a:pPr marL="0" indent="0">
              <a:spcAft>
                <a:spcPts val="600"/>
              </a:spcAft>
              <a:buNone/>
            </a:pPr>
            <a:endParaRPr lang="en-US" sz="2000" dirty="0"/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 err="1"/>
              <a:t>Métodos</a:t>
            </a:r>
            <a:r>
              <a:rPr lang="en-US" sz="2000" dirty="0"/>
              <a:t> </a:t>
            </a:r>
            <a:r>
              <a:rPr lang="en-US" sz="2000" dirty="0" err="1"/>
              <a:t>Matemáticos</a:t>
            </a:r>
            <a:r>
              <a:rPr lang="en-US" sz="2000" dirty="0"/>
              <a:t> para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Análisis</a:t>
            </a:r>
            <a:r>
              <a:rPr lang="en-US" sz="2000" dirty="0"/>
              <a:t> de Datos</a:t>
            </a:r>
          </a:p>
          <a:p>
            <a:endParaRPr lang="en-US" sz="2000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EBEA0CAE-D8A6-5621-8E13-9C2228B1E60C}"/>
              </a:ext>
            </a:extLst>
          </p:cNvPr>
          <p:cNvSpPr txBox="1">
            <a:spLocks/>
          </p:cNvSpPr>
          <p:nvPr/>
        </p:nvSpPr>
        <p:spPr>
          <a:xfrm>
            <a:off x="6417538" y="5249333"/>
            <a:ext cx="5096933" cy="4166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</a:pPr>
            <a:r>
              <a:rPr lang="en-US" dirty="0" err="1"/>
              <a:t>Espacios</a:t>
            </a:r>
            <a:r>
              <a:rPr lang="en-US" dirty="0"/>
              <a:t> </a:t>
            </a:r>
            <a:r>
              <a:rPr lang="en-US" dirty="0" err="1"/>
              <a:t>Vectoriales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094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1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6361C8-9DBB-17A5-E5FD-15D8E1598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s-MX" sz="5400" dirty="0"/>
              <a:t>Introducción</a:t>
            </a:r>
          </a:p>
        </p:txBody>
      </p:sp>
      <p:grpSp>
        <p:nvGrpSpPr>
          <p:cNvPr id="31" name="Group 2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2" name="Rectangle 2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2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A53B6E-2C84-D811-0CDA-A1BB3D6C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El álgebra lineal es una de las ramas más importantes de las matemáticas, ya que proporciona las herramientas necesarias para trabajar con vectores y espacios vectoriales. Dentro de este campo, conceptos como la </a:t>
            </a:r>
            <a:r>
              <a:rPr lang="es-ES" sz="2400" b="1" dirty="0"/>
              <a:t>combinación lineal</a:t>
            </a:r>
            <a:r>
              <a:rPr lang="es-ES" sz="2400" dirty="0"/>
              <a:t>, la </a:t>
            </a:r>
            <a:r>
              <a:rPr lang="es-ES" sz="2400" b="1" dirty="0"/>
              <a:t>independencia lineal</a:t>
            </a:r>
            <a:r>
              <a:rPr lang="es-ES" sz="2400" dirty="0"/>
              <a:t>, los </a:t>
            </a:r>
            <a:r>
              <a:rPr lang="es-ES" sz="2400" b="1" dirty="0"/>
              <a:t>subespacios</a:t>
            </a:r>
            <a:r>
              <a:rPr lang="es-ES" sz="2400" dirty="0"/>
              <a:t>, las </a:t>
            </a:r>
            <a:r>
              <a:rPr lang="es-ES" sz="2400" b="1" dirty="0"/>
              <a:t>bases</a:t>
            </a:r>
            <a:r>
              <a:rPr lang="es-ES" sz="2400" dirty="0"/>
              <a:t> y la </a:t>
            </a:r>
            <a:r>
              <a:rPr lang="es-ES" sz="2400" b="1" dirty="0"/>
              <a:t>dimensión</a:t>
            </a:r>
            <a:r>
              <a:rPr lang="es-ES" sz="2400" dirty="0"/>
              <a:t> resultan fundamentales.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659119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9E1EBEB-32E1-AB42-7116-F17EAF35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61168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s-MX" sz="6000" dirty="0"/>
              <a:t>Combinación Lineal</a:t>
            </a:r>
            <a:br>
              <a:rPr lang="es-MX" sz="4000" dirty="0"/>
            </a:br>
            <a:endParaRPr lang="es-MX" sz="40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DD492D0-0CC4-8F52-99AA-4AF72BA2BC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Es un conjunto de vectores que son </a:t>
                </a:r>
                <a:r>
                  <a:rPr lang="es-ES" b="1" dirty="0"/>
                  <a:t>linealmente independientes</a:t>
                </a:r>
                <a:r>
                  <a:rPr lang="es-ES" dirty="0"/>
                  <a:t> si ninguno de ellos puede escribirse como combinación lineal de los otros.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+…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s-MX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acc>
                  </m:oMath>
                </a14:m>
                <a:endParaRPr lang="es-MX" dirty="0"/>
              </a:p>
              <a:p>
                <a:r>
                  <a:rPr lang="es-MX" b="1" dirty="0"/>
                  <a:t>Ejemplo</a:t>
                </a:r>
                <a:r>
                  <a:rPr lang="es-MX" dirty="0"/>
                  <a:t>: </a:t>
                </a:r>
                <a:r>
                  <a:rPr lang="es-ES" dirty="0"/>
                  <a:t>(3,4) es combinación lineal de (1,0)(1,0) y (0,1)(0,1) porque: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mtClean="0"/>
                        <m:t>(</m:t>
                      </m:r>
                      <m:r>
                        <m:rPr>
                          <m:nor/>
                        </m:rPr>
                        <a:rPr lang="es-MX" smtClean="0"/>
                        <m:t>3</m:t>
                      </m:r>
                      <m:r>
                        <m:rPr>
                          <m:nor/>
                        </m:rPr>
                        <a:rPr lang="es-MX" smtClean="0"/>
                        <m:t>,</m:t>
                      </m:r>
                      <m:r>
                        <m:rPr>
                          <m:nor/>
                        </m:rPr>
                        <a:rPr lang="es-MX" smtClean="0"/>
                        <m:t>4</m:t>
                      </m:r>
                      <m:r>
                        <m:rPr>
                          <m:nor/>
                        </m:rPr>
                        <a:rPr lang="es-MX" smtClean="0"/>
                        <m:t>)=</m:t>
                      </m:r>
                      <m:r>
                        <m:rPr>
                          <m:nor/>
                        </m:rPr>
                        <a:rPr lang="es-MX" smtClean="0"/>
                        <m:t>3</m:t>
                      </m:r>
                      <m:r>
                        <m:rPr>
                          <m:nor/>
                        </m:rPr>
                        <a:rPr lang="es-MX" smtClean="0"/>
                        <m:t>(</m:t>
                      </m:r>
                      <m:r>
                        <m:rPr>
                          <m:nor/>
                        </m:rPr>
                        <a:rPr lang="es-MX" smtClean="0"/>
                        <m:t>1</m:t>
                      </m:r>
                      <m:r>
                        <m:rPr>
                          <m:nor/>
                        </m:rPr>
                        <a:rPr lang="es-MX" smtClean="0"/>
                        <m:t>,</m:t>
                      </m:r>
                      <m:r>
                        <m:rPr>
                          <m:nor/>
                        </m:rPr>
                        <a:rPr lang="es-MX" smtClean="0"/>
                        <m:t>0</m:t>
                      </m:r>
                      <m:r>
                        <m:rPr>
                          <m:nor/>
                        </m:rPr>
                        <a:rPr lang="es-MX" smtClean="0"/>
                        <m:t>)+</m:t>
                      </m:r>
                      <m:r>
                        <m:rPr>
                          <m:nor/>
                        </m:rPr>
                        <a:rPr lang="es-MX" smtClean="0"/>
                        <m:t>4</m:t>
                      </m:r>
                      <m:r>
                        <m:rPr>
                          <m:nor/>
                        </m:rPr>
                        <a:rPr lang="es-MX" smtClean="0"/>
                        <m:t>(</m:t>
                      </m:r>
                      <m:r>
                        <m:rPr>
                          <m:nor/>
                        </m:rPr>
                        <a:rPr lang="es-MX" smtClean="0"/>
                        <m:t>0</m:t>
                      </m:r>
                      <m:r>
                        <m:rPr>
                          <m:nor/>
                        </m:rPr>
                        <a:rPr lang="es-MX" smtClean="0"/>
                        <m:t>,</m:t>
                      </m:r>
                      <m:r>
                        <m:rPr>
                          <m:nor/>
                        </m:rPr>
                        <a:rPr lang="es-MX" smtClean="0"/>
                        <m:t>1</m:t>
                      </m:r>
                      <m:r>
                        <m:rPr>
                          <m:nor/>
                        </m:rPr>
                        <a:rPr lang="es-MX" smtClean="0"/>
                        <m:t>)</m:t>
                      </m:r>
                    </m:oMath>
                  </m:oMathPara>
                </a14:m>
                <a:endParaRPr lang="es-MX" dirty="0"/>
              </a:p>
              <a:p>
                <a:r>
                  <a:rPr lang="es-ES" b="1" dirty="0"/>
                  <a:t>Aplicación</a:t>
                </a:r>
                <a:r>
                  <a:rPr lang="es-ES" dirty="0"/>
                  <a:t>: Permite expresar un vector en términos de otros, útil en gráficas, física y ciencia de datos.</a:t>
                </a:r>
                <a:endParaRPr lang="es-MX" dirty="0"/>
              </a:p>
            </p:txBody>
          </p:sp>
        </mc:Choice>
        <mc:Fallback xmlns="">
          <p:sp>
            <p:nvSpPr>
              <p:cNvPr id="5" name="Marcador de contenido 4">
                <a:extLst>
                  <a:ext uri="{FF2B5EF4-FFF2-40B4-BE49-F238E27FC236}">
                    <a16:creationId xmlns:a16="http://schemas.microsoft.com/office/drawing/2014/main" id="{3DD492D0-0CC4-8F52-99AA-4AF72BA2BC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  <a:blipFill>
                <a:blip r:embed="rId2"/>
                <a:stretch>
                  <a:fillRect l="-1194" t="-2731" b="-333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223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F238FE-A56A-FDEC-43A3-025E2FF5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61FD83D-D30F-57C8-8575-A476A3C79CEA}"/>
              </a:ext>
            </a:extLst>
          </p:cNvPr>
          <p:cNvSpPr txBox="1">
            <a:spLocks/>
          </p:cNvSpPr>
          <p:nvPr/>
        </p:nvSpPr>
        <p:spPr>
          <a:xfrm>
            <a:off x="793660" y="611680"/>
            <a:ext cx="9236700" cy="118895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dirty="0"/>
              <a:t>Independencia Lineal</a:t>
            </a:r>
            <a:br>
              <a:rPr lang="es-MX" sz="4000" dirty="0"/>
            </a:br>
            <a:endParaRPr lang="es-MX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BDADD460-F5E5-156A-5A5A-662F9410D5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s-ES" dirty="0"/>
                  <a:t>Un conjunto de vectores es </a:t>
                </a:r>
                <a:r>
                  <a:rPr lang="es-ES" b="1" dirty="0"/>
                  <a:t>linealmente independiente</a:t>
                </a:r>
                <a:r>
                  <a:rPr lang="es-ES" dirty="0"/>
                  <a:t> si ninguno de ellos puede escribirse como combinación lineal de los otros.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s-MX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dirty="0"/>
                  <a:t>+…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s-MX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s-MX" dirty="0"/>
              </a:p>
              <a:p>
                <a:r>
                  <a:rPr lang="es-MX" b="1" dirty="0"/>
                  <a:t>Ejemplo</a:t>
                </a:r>
                <a:r>
                  <a:rPr lang="es-MX" dirty="0"/>
                  <a:t>: </a:t>
                </a:r>
                <a:r>
                  <a:rPr lang="es-ES" dirty="0"/>
                  <a:t>(1,0) y (0,1)(0,1) son independientes. En cambio, (1,0)(1,0), (2,0)(2,0) son dependientes porque el segundo es múltiplo del primero.</a:t>
                </a:r>
                <a:endParaRPr lang="es-MX" dirty="0"/>
              </a:p>
              <a:p>
                <a:r>
                  <a:rPr lang="es-ES" b="1" dirty="0"/>
                  <a:t>Aplicación</a:t>
                </a:r>
                <a:r>
                  <a:rPr lang="es-ES" dirty="0"/>
                  <a:t>: Es clave para evitar redundancia de información (ej. variables en ciencia de datos).</a:t>
                </a:r>
                <a:endParaRPr lang="es-MX" dirty="0"/>
              </a:p>
            </p:txBody>
          </p:sp>
        </mc:Choice>
        <mc:Fallback xmlns="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BDADD460-F5E5-156A-5A5A-662F9410D5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  <a:blipFill>
                <a:blip r:embed="rId2"/>
                <a:stretch>
                  <a:fillRect l="-1194" t="-2731" r="-1851" b="-2124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1102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828F05-628E-1B8A-4717-79A9B6EBB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91269F2D-01A3-A446-971E-D00674686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61168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s-MX" sz="6000" dirty="0"/>
              <a:t>Subespacios</a:t>
            </a:r>
            <a:br>
              <a:rPr lang="es-MX" sz="4000" dirty="0"/>
            </a:br>
            <a:endParaRPr lang="es-MX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91AE71B7-3267-1D98-184C-921C7ADD0C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</p:spPr>
            <p:txBody>
              <a:bodyPr>
                <a:normAutofit/>
              </a:bodyPr>
              <a:lstStyle/>
              <a:p>
                <a:r>
                  <a:rPr lang="es-MX" sz="2400" dirty="0"/>
                  <a:t>Un </a:t>
                </a:r>
                <a:r>
                  <a:rPr lang="es-MX" sz="2400" b="1" dirty="0"/>
                  <a:t>subespacio</a:t>
                </a:r>
                <a:r>
                  <a:rPr lang="es-MX" sz="2400" dirty="0"/>
                  <a:t> es un conjunto de vectores dentro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4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s-MX" sz="2400" dirty="0"/>
                  <a:t>que: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2000" dirty="0"/>
                  <a:t>Contiene al vector cero.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2000" dirty="0"/>
                  <a:t>Es cerrado bajo suma.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MX" sz="2000" dirty="0"/>
                  <a:t>Es cerrado bajo multiplicación por escalares.</a:t>
                </a:r>
              </a:p>
              <a:p>
                <a:pPr marL="0" indent="0">
                  <a:buNone/>
                </a:pPr>
                <a:r>
                  <a:rPr lang="es-MX" sz="2400" b="1" dirty="0"/>
                  <a:t>Ejemplo</a:t>
                </a:r>
                <a:r>
                  <a:rPr lang="es-MX" sz="2400" dirty="0"/>
                  <a:t>: 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ES" sz="2000" dirty="0"/>
                  <a:t>El conjunto de todos los vectores del plano 𝑥𝑦 dentro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s-MX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s-ES" sz="2000" dirty="0"/>
                  <a:t>.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s-ES" sz="2000" dirty="0"/>
                  <a:t>El espacio de soluciones de un sistema homogéneo.</a:t>
                </a:r>
                <a:endParaRPr lang="es-MX" sz="2000" dirty="0"/>
              </a:p>
              <a:p>
                <a:pPr marL="0" indent="0">
                  <a:buNone/>
                </a:pPr>
                <a:r>
                  <a:rPr lang="es-MX" sz="2400" b="1" dirty="0"/>
                  <a:t>Aplicación</a:t>
                </a:r>
                <a:r>
                  <a:rPr lang="es-MX" sz="2400" dirty="0"/>
                  <a:t>: </a:t>
                </a:r>
                <a:r>
                  <a:rPr lang="es-ES" sz="2400" dirty="0"/>
                  <a:t>Se usa para definir espacios de trabajo (ej. espacio de todas las funciones posibles, espacio de datos en </a:t>
                </a:r>
                <a:r>
                  <a:rPr lang="es-ES" sz="2400" i="1" dirty="0"/>
                  <a:t>machine </a:t>
                </a:r>
                <a:r>
                  <a:rPr lang="es-ES" sz="2400" i="1" dirty="0" err="1"/>
                  <a:t>learning</a:t>
                </a:r>
                <a:r>
                  <a:rPr lang="es-ES" sz="2400" dirty="0"/>
                  <a:t>).</a:t>
                </a:r>
              </a:p>
            </p:txBody>
          </p:sp>
        </mc:Choice>
        <mc:Fallback xmlns="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91AE71B7-3267-1D98-184C-921C7ADD0C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  <a:blipFill>
                <a:blip r:embed="rId2"/>
                <a:stretch>
                  <a:fillRect l="-896" t="-152" r="-418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5839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5C255-3128-4188-E25D-81ED28543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6D910474-A28B-9A08-852C-4D358224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61168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es-MX" sz="6000" dirty="0"/>
              <a:t>Bases y Dimensiones</a:t>
            </a:r>
            <a:br>
              <a:rPr lang="es-MX" sz="4000" dirty="0"/>
            </a:br>
            <a:endParaRPr lang="es-MX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3E66D9EC-DCE8-5E7C-D7F4-F078752395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s-ES" sz="1800" dirty="0"/>
                  <a:t>La </a:t>
                </a:r>
                <a:r>
                  <a:rPr lang="es-ES" sz="1800" b="1" dirty="0"/>
                  <a:t>Base</a:t>
                </a:r>
                <a:r>
                  <a:rPr lang="es-ES" sz="1800" dirty="0"/>
                  <a:t> es un conjunto de </a:t>
                </a:r>
                <a:r>
                  <a:rPr lang="es-ES" sz="1800" b="1" dirty="0"/>
                  <a:t>vectores</a:t>
                </a:r>
                <a:r>
                  <a:rPr lang="es-ES" sz="1800" dirty="0"/>
                  <a:t> que: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ES" sz="1600" dirty="0"/>
                  <a:t>Es linealmente independiente.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s-ES" sz="1600" dirty="0"/>
                  <a:t>Genera todo el espacio (cualquier vector puede escribirse como combinación lineal de ellos).</a:t>
                </a:r>
                <a:endParaRPr lang="es-MX" sz="160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MX" sz="1800" i="1">
                        <a:latin typeface="Cambria Math" panose="02040503050406030204" pitchFamily="18" charset="0"/>
                      </a:rPr>
                      <m:t>B</m:t>
                    </m:r>
                    <m:r>
                      <a:rPr lang="es-MX" sz="1800" b="0" i="1" smtClean="0">
                        <a:latin typeface="Cambria Math" panose="02040503050406030204" pitchFamily="18" charset="0"/>
                      </a:rPr>
                      <m:t> ={</m:t>
                    </m:r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MX" sz="1800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es-MX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s-MX" sz="1800" dirty="0"/>
                  <a:t>,…,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MX" sz="18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MX" sz="18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s-MX" sz="1800" b="0" i="1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</m:oMath>
                </a14:m>
                <a:r>
                  <a:rPr lang="es-MX" sz="1800" dirty="0"/>
                  <a:t>}</a:t>
                </a:r>
              </a:p>
              <a:p>
                <a:pPr marL="0" indent="0">
                  <a:buNone/>
                </a:pPr>
                <a:r>
                  <a:rPr lang="es-ES" sz="1800" dirty="0"/>
                  <a:t>La </a:t>
                </a:r>
                <a:r>
                  <a:rPr lang="es-ES" sz="1800" b="1" dirty="0"/>
                  <a:t>Dimensión</a:t>
                </a:r>
                <a:r>
                  <a:rPr lang="es-ES" sz="1800" dirty="0"/>
                  <a:t> de un espacio vectorial es simplemente el número de vectores en una base.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s-MX" sz="1800" i="1" smtClean="0"/>
                        <m:t>dim</m:t>
                      </m:r>
                      <m:r>
                        <m:rPr>
                          <m:nor/>
                        </m:rPr>
                        <a:rPr lang="es-MX" sz="1800" i="1" smtClean="0"/>
                        <m:t>(</m:t>
                      </m:r>
                      <m:r>
                        <m:rPr>
                          <m:nor/>
                        </m:rPr>
                        <a:rPr lang="es-MX" sz="1800" i="1" smtClean="0"/>
                        <m:t>V</m:t>
                      </m:r>
                      <m:r>
                        <m:rPr>
                          <m:nor/>
                        </m:rPr>
                        <a:rPr lang="es-MX" sz="1800" i="1" smtClean="0"/>
                        <m:t>)=</m:t>
                      </m:r>
                      <m:r>
                        <m:rPr>
                          <m:nor/>
                        </m:rPr>
                        <a:rPr lang="es-MX" sz="1800" smtClean="0"/>
                        <m:t>∣</m:t>
                      </m:r>
                      <m:r>
                        <m:rPr>
                          <m:nor/>
                        </m:rPr>
                        <a:rPr lang="es-MX" sz="1800" smtClean="0"/>
                        <m:t>B</m:t>
                      </m:r>
                      <m:r>
                        <m:rPr>
                          <m:nor/>
                        </m:rPr>
                        <a:rPr lang="es-MX" sz="1800" smtClean="0"/>
                        <m:t>∣</m:t>
                      </m:r>
                    </m:oMath>
                  </m:oMathPara>
                </a14:m>
                <a:endParaRPr lang="es-MX" sz="1800" dirty="0"/>
              </a:p>
              <a:p>
                <a:pPr marL="0" indent="0">
                  <a:buNone/>
                </a:pPr>
                <a:r>
                  <a:rPr lang="es-MX" sz="1800" b="1" dirty="0"/>
                  <a:t>Ejemplo</a:t>
                </a:r>
                <a:r>
                  <a:rPr lang="es-MX" sz="1800" dirty="0"/>
                  <a:t>:</a:t>
                </a:r>
              </a:p>
              <a:p>
                <a:r>
                  <a:rPr lang="es-MX" sz="1800" dirty="0"/>
                  <a:t>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ar-AE" sz="20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ar-AE" sz="1800" dirty="0"/>
                  <a:t>, </a:t>
                </a:r>
                <a:r>
                  <a:rPr lang="es-MX" sz="1800" dirty="0"/>
                  <a:t>la </a:t>
                </a:r>
                <a:r>
                  <a:rPr lang="es-MX" sz="1800" b="1" dirty="0"/>
                  <a:t>base estándar</a:t>
                </a:r>
                <a:r>
                  <a:rPr lang="es-MX" sz="1800" dirty="0"/>
                  <a:t> es: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sepChr m:val=",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d>
                          <m:dPr>
                            <m:sepChr m:val=",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e>
                        <m:d>
                          <m:dPr>
                            <m:sepChr m:val=","/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ar-AE" sz="200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</m:oMath>
                </a14:m>
                <a:r>
                  <a:rPr lang="es-MX" sz="1800" dirty="0"/>
                  <a:t> , Dimensión = 3</a:t>
                </a:r>
                <a:endParaRPr lang="ar-AE" sz="1800" dirty="0"/>
              </a:p>
              <a:p>
                <a:pPr marL="0" indent="0">
                  <a:buNone/>
                </a:pPr>
                <a:endParaRPr lang="es-MX" sz="1800" dirty="0"/>
              </a:p>
              <a:p>
                <a:pPr marL="0" indent="0">
                  <a:buNone/>
                </a:pPr>
                <a:r>
                  <a:rPr lang="es-MX" sz="1800" b="1" dirty="0"/>
                  <a:t>Aplicaciones: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sz="1800" dirty="0"/>
                  <a:t>En Ciencia de Datos, la dimensión de un espacio puede verse como el número de variables o características de un </a:t>
                </a:r>
                <a:r>
                  <a:rPr lang="es-ES" sz="1800" i="1" dirty="0" err="1"/>
                  <a:t>dataset</a:t>
                </a:r>
                <a:r>
                  <a:rPr lang="es-ES" sz="1800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sz="1800" dirty="0"/>
                  <a:t>En gráficos por computadora, las bases permiten representar cualquier punto del espacio en coordenadas.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s-ES" sz="1800" dirty="0"/>
                  <a:t>En ingeniería, sirven para simplificar modelos matemáticos y resolver sistemas lineales.</a:t>
                </a:r>
                <a:endParaRPr lang="es-MX" sz="1800" dirty="0"/>
              </a:p>
            </p:txBody>
          </p:sp>
        </mc:Choice>
        <mc:Fallback xmlns="">
          <p:sp>
            <p:nvSpPr>
              <p:cNvPr id="7" name="Marcador de contenido 4">
                <a:extLst>
                  <a:ext uri="{FF2B5EF4-FFF2-40B4-BE49-F238E27FC236}">
                    <a16:creationId xmlns:a16="http://schemas.microsoft.com/office/drawing/2014/main" id="{3E66D9EC-DCE8-5E7C-D7F4-F078752395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5360" y="2229058"/>
                <a:ext cx="10211980" cy="4017262"/>
              </a:xfrm>
              <a:blipFill>
                <a:blip r:embed="rId2"/>
                <a:stretch>
                  <a:fillRect l="-239" t="-1669" b="-60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3508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3D1C622-AB5D-37E3-9103-796F22BE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MX" sz="5400" dirty="0"/>
              <a:t>Conclusión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1A727C-5799-DE4A-6784-55F901173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ES" sz="2400" dirty="0"/>
              <a:t>La combinación lineal, independencia, subespacios y bases son los pilares para entender y trabajar con espacios vectoriales. Estos conceptos permiten organizar, reducir y analizar información de manera eficiente, siendo esenciales en matemáticas, ingeniería y ciencia de datos.</a:t>
            </a:r>
            <a:endParaRPr lang="es-MX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817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E4073BA-7DFD-81B5-FB5D-CF386C9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Gracias.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BEE4CA65-EC46-DD39-E85C-5A59BE9B5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2708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508</Words>
  <Application>Microsoft Office PowerPoint</Application>
  <PresentationFormat>Panorámica</PresentationFormat>
  <Paragraphs>47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Tema de Office</vt:lpstr>
      <vt:lpstr>Tarea 2</vt:lpstr>
      <vt:lpstr>Introducción</vt:lpstr>
      <vt:lpstr>Combinación Lineal </vt:lpstr>
      <vt:lpstr>Presentación de PowerPoint</vt:lpstr>
      <vt:lpstr>Subespacios </vt:lpstr>
      <vt:lpstr>Bases y Dimensiones </vt:lpstr>
      <vt:lpstr>Conclusión</vt:lpstr>
      <vt:lpstr>Gracias.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Pulido Rosas</dc:creator>
  <cp:lastModifiedBy>Carlos Pulido Rosas</cp:lastModifiedBy>
  <cp:revision>1</cp:revision>
  <dcterms:created xsi:type="dcterms:W3CDTF">2025-09-18T04:19:12Z</dcterms:created>
  <dcterms:modified xsi:type="dcterms:W3CDTF">2025-09-18T08:28:12Z</dcterms:modified>
</cp:coreProperties>
</file>