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15"/>
  </p:notesMasterIdLst>
  <p:sldIdLst>
    <p:sldId id="256" r:id="rId2"/>
    <p:sldId id="304" r:id="rId3"/>
    <p:sldId id="309" r:id="rId4"/>
    <p:sldId id="306" r:id="rId5"/>
    <p:sldId id="307" r:id="rId6"/>
    <p:sldId id="310" r:id="rId7"/>
    <p:sldId id="313" r:id="rId8"/>
    <p:sldId id="314" r:id="rId9"/>
    <p:sldId id="315" r:id="rId10"/>
    <p:sldId id="311" r:id="rId11"/>
    <p:sldId id="312" r:id="rId12"/>
    <p:sldId id="308" r:id="rId13"/>
    <p:sldId id="316" r:id="rId14"/>
  </p:sldIdLst>
  <p:sldSz cx="24387175" cy="13716000"/>
  <p:notesSz cx="6858000" cy="9144000"/>
  <p:embeddedFontLst>
    <p:embeddedFont>
      <p:font typeface="Calibri" panose="020F0502020204030204" pitchFamily="34" charset="0"/>
      <p:regular r:id="rId16"/>
      <p:bold r:id="rId17"/>
      <p:italic r:id="rId18"/>
      <p:boldItalic r:id="rId19"/>
    </p:embeddedFont>
    <p:embeddedFont>
      <p:font typeface="Calibri Light" panose="020F0302020204030204" pitchFamily="34" charset="0"/>
      <p:regular r:id="rId20"/>
      <p:italic r:id="rId21"/>
    </p:embeddedFont>
    <p:embeddedFont>
      <p:font typeface="Montserrat" panose="00000500000000000000" pitchFamily="2" charset="0"/>
      <p:regular r:id="rId22"/>
      <p:bold r:id="rId23"/>
      <p:italic r:id="rId24"/>
      <p:boldItalic r:id="rId25"/>
    </p:embeddedFont>
    <p:embeddedFont>
      <p:font typeface="Poppins" panose="00000500000000000000" pitchFamily="2" charset="0"/>
      <p:regular r:id="rId26"/>
      <p:bold r:id="rId27"/>
      <p:italic r:id="rId28"/>
      <p:boldItalic r:id="rId2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616">
          <p15:clr>
            <a:srgbClr val="9AA0A6"/>
          </p15:clr>
        </p15:guide>
        <p15:guide id="2" pos="768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853" autoAdjust="0"/>
  </p:normalViewPr>
  <p:slideViewPr>
    <p:cSldViewPr snapToGrid="0">
      <p:cViewPr varScale="1">
        <p:scale>
          <a:sx n="32" d="100"/>
          <a:sy n="32" d="100"/>
        </p:scale>
        <p:origin x="1397" y="72"/>
      </p:cViewPr>
      <p:guideLst>
        <p:guide orient="horz" pos="5616"/>
        <p:guide pos="768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100" b="0" i="0" u="none" strike="noStrike" cap="none"/>
            </a:lvl1pPr>
            <a:lvl2pPr marL="914400" marR="0" lvl="1" indent="-228600" algn="l" rtl="0">
              <a:spcBef>
                <a:spcPts val="0"/>
              </a:spcBef>
              <a:spcAft>
                <a:spcPts val="0"/>
              </a:spcAft>
              <a:buSzPts val="1400"/>
              <a:buNone/>
              <a:defRPr sz="1100" b="0" i="0" u="none" strike="noStrike" cap="none"/>
            </a:lvl2pPr>
            <a:lvl3pPr marL="1371600" marR="0" lvl="2" indent="-228600" algn="l" rtl="0">
              <a:spcBef>
                <a:spcPts val="0"/>
              </a:spcBef>
              <a:spcAft>
                <a:spcPts val="0"/>
              </a:spcAft>
              <a:buSzPts val="1400"/>
              <a:buNone/>
              <a:defRPr sz="1100" b="0" i="0" u="none" strike="noStrike" cap="none"/>
            </a:lvl3pPr>
            <a:lvl4pPr marL="1828800" marR="0" lvl="3" indent="-228600" algn="l" rtl="0">
              <a:spcBef>
                <a:spcPts val="0"/>
              </a:spcBef>
              <a:spcAft>
                <a:spcPts val="0"/>
              </a:spcAft>
              <a:buSzPts val="1400"/>
              <a:buNone/>
              <a:defRPr sz="1100" b="0" i="0" u="none" strike="noStrike" cap="none"/>
            </a:lvl4pPr>
            <a:lvl5pPr marL="2286000" marR="0" lvl="4" indent="-228600" algn="l" rtl="0">
              <a:spcBef>
                <a:spcPts val="0"/>
              </a:spcBef>
              <a:spcAft>
                <a:spcPts val="0"/>
              </a:spcAft>
              <a:buSzPts val="1400"/>
              <a:buNone/>
              <a:defRPr sz="1100" b="0" i="0" u="none" strike="noStrike" cap="none"/>
            </a:lvl5pPr>
            <a:lvl6pPr marL="2743200" marR="0" lvl="5" indent="-228600" algn="l" rtl="0">
              <a:spcBef>
                <a:spcPts val="0"/>
              </a:spcBef>
              <a:spcAft>
                <a:spcPts val="0"/>
              </a:spcAft>
              <a:buSzPts val="1400"/>
              <a:buNone/>
              <a:defRPr sz="1100" b="0" i="0" u="none" strike="noStrike" cap="none"/>
            </a:lvl6pPr>
            <a:lvl7pPr marL="3200400" marR="0" lvl="6" indent="-228600" algn="l" rtl="0">
              <a:spcBef>
                <a:spcPts val="0"/>
              </a:spcBef>
              <a:spcAft>
                <a:spcPts val="0"/>
              </a:spcAft>
              <a:buSzPts val="1400"/>
              <a:buNone/>
              <a:defRPr sz="1100" b="0" i="0" u="none" strike="noStrike" cap="none"/>
            </a:lvl7pPr>
            <a:lvl8pPr marL="3657600" marR="0" lvl="7" indent="-228600" algn="l" rtl="0">
              <a:spcBef>
                <a:spcPts val="0"/>
              </a:spcBef>
              <a:spcAft>
                <a:spcPts val="0"/>
              </a:spcAft>
              <a:buSzPts val="1400"/>
              <a:buNone/>
              <a:defRPr sz="1100" b="0" i="0" u="none" strike="noStrike" cap="none"/>
            </a:lvl8pPr>
            <a:lvl9pPr marL="4114800" marR="0" lvl="8" indent="-228600" algn="l" rtl="0">
              <a:spcBef>
                <a:spcPts val="0"/>
              </a:spcBef>
              <a:spcAft>
                <a:spcPts val="0"/>
              </a:spcAft>
              <a:buSzPts val="1400"/>
              <a:buNone/>
              <a:defRPr sz="1100" b="0" i="0" u="none" strike="noStrike" cap="none"/>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8a7df07aed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SzPts val="1100"/>
              <a:buNone/>
            </a:pPr>
            <a:endParaRPr/>
          </a:p>
        </p:txBody>
      </p:sp>
      <p:sp>
        <p:nvSpPr>
          <p:cNvPr id="25" name="Google Shape;25;g8a7df07aed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a81927de4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SzPts val="1100"/>
              <a:buNone/>
            </a:pPr>
            <a:endParaRPr/>
          </a:p>
        </p:txBody>
      </p:sp>
      <p:sp>
        <p:nvSpPr>
          <p:cNvPr id="74" name="Google Shape;74;ga81927de4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57886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a81927de4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SzPts val="1100"/>
              <a:buNone/>
            </a:pPr>
            <a:endParaRPr dirty="0"/>
          </a:p>
        </p:txBody>
      </p:sp>
      <p:sp>
        <p:nvSpPr>
          <p:cNvPr id="74" name="Google Shape;74;ga81927de4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09901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a81927de4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SzPts val="1100"/>
              <a:buNone/>
            </a:pPr>
            <a:endParaRPr/>
          </a:p>
        </p:txBody>
      </p:sp>
      <p:sp>
        <p:nvSpPr>
          <p:cNvPr id="74" name="Google Shape;74;ga81927de4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87027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a81927de4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SzPts val="1100"/>
              <a:buNone/>
            </a:pPr>
            <a:endParaRPr/>
          </a:p>
        </p:txBody>
      </p:sp>
      <p:sp>
        <p:nvSpPr>
          <p:cNvPr id="74" name="Google Shape;74;ga81927de4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77190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SzPts val="1100"/>
              <a:buNone/>
            </a:pPr>
            <a:endParaRPr dirty="0"/>
          </a:p>
        </p:txBody>
      </p:sp>
      <p:sp>
        <p:nvSpPr>
          <p:cNvPr id="47" name="Google Shape;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54558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a81927de4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algn="l"/>
            <a:r>
              <a:rPr lang="es-ES" b="0" i="0" dirty="0">
                <a:solidFill>
                  <a:srgbClr val="374151"/>
                </a:solidFill>
                <a:effectLst/>
                <a:latin typeface="Söhne"/>
              </a:rPr>
              <a:t>Hay varios modelos de servicio en la nube:</a:t>
            </a:r>
          </a:p>
          <a:p>
            <a:pPr algn="l"/>
            <a:endParaRPr lang="es-ES" b="0" i="0" dirty="0">
              <a:solidFill>
                <a:srgbClr val="374151"/>
              </a:solidFill>
              <a:effectLst/>
              <a:latin typeface="Söhne"/>
            </a:endParaRPr>
          </a:p>
          <a:p>
            <a:pPr algn="l">
              <a:buFont typeface="+mj-lt"/>
              <a:buAutoNum type="arabicPeriod"/>
            </a:pPr>
            <a:r>
              <a:rPr lang="es-ES" b="1" i="0" dirty="0">
                <a:solidFill>
                  <a:srgbClr val="374151"/>
                </a:solidFill>
                <a:effectLst/>
                <a:latin typeface="Söhne"/>
              </a:rPr>
              <a:t>Infraestructura como Servicio (IaaS)</a:t>
            </a:r>
            <a:r>
              <a:rPr lang="es-ES" b="0" i="0" dirty="0">
                <a:solidFill>
                  <a:srgbClr val="374151"/>
                </a:solidFill>
                <a:effectLst/>
                <a:latin typeface="Söhne"/>
              </a:rPr>
              <a:t>: Ofrece recursos de infraestructura básicos, como máquinas virtuales, almacenamiento y redes, permitiendo a los usuarios construir y gestionar sus propias plataformas y aplicaciones.</a:t>
            </a:r>
          </a:p>
          <a:p>
            <a:pPr algn="l">
              <a:buFont typeface="+mj-lt"/>
              <a:buAutoNum type="arabicPeriod"/>
            </a:pPr>
            <a:r>
              <a:rPr lang="es-ES" b="1" i="0" dirty="0">
                <a:solidFill>
                  <a:srgbClr val="374151"/>
                </a:solidFill>
                <a:effectLst/>
                <a:latin typeface="Söhne"/>
              </a:rPr>
              <a:t>Plataforma como Servicio (PaaS)</a:t>
            </a:r>
            <a:r>
              <a:rPr lang="es-ES" b="0" i="0" dirty="0">
                <a:solidFill>
                  <a:srgbClr val="374151"/>
                </a:solidFill>
                <a:effectLst/>
                <a:latin typeface="Söhne"/>
              </a:rPr>
              <a:t>: Proporciona un entorno de desarrollo y ejecución completo, donde los desarrolladores pueden construir, desplegar y gestionar aplicaciones sin preocuparse por la infraestructura subyacente.</a:t>
            </a:r>
          </a:p>
          <a:p>
            <a:pPr algn="l">
              <a:buFont typeface="+mj-lt"/>
              <a:buAutoNum type="arabicPeriod"/>
            </a:pPr>
            <a:r>
              <a:rPr lang="es-ES" b="1" i="0" dirty="0">
                <a:solidFill>
                  <a:srgbClr val="374151"/>
                </a:solidFill>
                <a:effectLst/>
                <a:latin typeface="Söhne"/>
              </a:rPr>
              <a:t>Software como Servicio (SaaS)</a:t>
            </a:r>
            <a:r>
              <a:rPr lang="es-ES" b="0" i="0" dirty="0">
                <a:solidFill>
                  <a:srgbClr val="374151"/>
                </a:solidFill>
                <a:effectLst/>
                <a:latin typeface="Söhne"/>
              </a:rPr>
              <a:t>: Ofrece aplicaciones completas a través de la nube, lo que permite a los usuarios acceder y utilizar software directamente a través del navegador web sin necesidad de instalar o mantenerlo localmente</a:t>
            </a:r>
          </a:p>
          <a:p>
            <a:pPr marL="0" lvl="0" indent="0" algn="l" rtl="0">
              <a:spcBef>
                <a:spcPts val="0"/>
              </a:spcBef>
              <a:spcAft>
                <a:spcPts val="0"/>
              </a:spcAft>
              <a:buSzPts val="1100"/>
              <a:buNone/>
            </a:pPr>
            <a:endParaRPr dirty="0"/>
          </a:p>
        </p:txBody>
      </p:sp>
      <p:sp>
        <p:nvSpPr>
          <p:cNvPr id="74" name="Google Shape;74;ga81927de4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0606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a81927de4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algn="l"/>
            <a:r>
              <a:rPr lang="es-ES" b="0" i="0" dirty="0">
                <a:solidFill>
                  <a:srgbClr val="374151"/>
                </a:solidFill>
                <a:effectLst/>
                <a:latin typeface="Söhne"/>
              </a:rPr>
              <a:t>Algunas características clave de IaaS incluyen:</a:t>
            </a:r>
          </a:p>
          <a:p>
            <a:pPr algn="l">
              <a:buFont typeface="+mj-lt"/>
              <a:buAutoNum type="arabicPeriod"/>
            </a:pPr>
            <a:r>
              <a:rPr lang="es-ES" b="1" i="0" dirty="0">
                <a:solidFill>
                  <a:srgbClr val="374151"/>
                </a:solidFill>
                <a:effectLst/>
                <a:latin typeface="Söhne"/>
              </a:rPr>
              <a:t>Máquinas Virtuales (</a:t>
            </a:r>
            <a:r>
              <a:rPr lang="es-ES" b="1" i="0" dirty="0" err="1">
                <a:solidFill>
                  <a:srgbClr val="374151"/>
                </a:solidFill>
                <a:effectLst/>
                <a:latin typeface="Söhne"/>
              </a:rPr>
              <a:t>VMs</a:t>
            </a:r>
            <a:r>
              <a:rPr lang="es-ES" b="1" i="0" dirty="0">
                <a:solidFill>
                  <a:srgbClr val="374151"/>
                </a:solidFill>
                <a:effectLst/>
                <a:latin typeface="Söhne"/>
              </a:rPr>
              <a:t>)</a:t>
            </a:r>
            <a:r>
              <a:rPr lang="es-ES" b="0" i="0" dirty="0">
                <a:solidFill>
                  <a:srgbClr val="374151"/>
                </a:solidFill>
                <a:effectLst/>
                <a:latin typeface="Söhne"/>
              </a:rPr>
              <a:t>: Los proveedores de IaaS ofrecen la capacidad de crear y gestionar máquinas virtuales, que son instancias aisladas de sistemas operativos que se ejecutan en un servidor físico compartido.</a:t>
            </a:r>
          </a:p>
          <a:p>
            <a:pPr algn="l">
              <a:buFont typeface="+mj-lt"/>
              <a:buAutoNum type="arabicPeriod"/>
            </a:pPr>
            <a:r>
              <a:rPr lang="es-ES" b="1" i="0" dirty="0">
                <a:solidFill>
                  <a:srgbClr val="374151"/>
                </a:solidFill>
                <a:effectLst/>
                <a:latin typeface="Söhne"/>
              </a:rPr>
              <a:t>Almacenamiento</a:t>
            </a:r>
            <a:r>
              <a:rPr lang="es-ES" b="0" i="0" dirty="0">
                <a:solidFill>
                  <a:srgbClr val="374151"/>
                </a:solidFill>
                <a:effectLst/>
                <a:latin typeface="Söhne"/>
              </a:rPr>
              <a:t>: Los servicios de IaaS proporcionan almacenamiento escalable en la nube para guardar datos y archivos. Esto puede incluir almacenamiento en bloques, almacenamiento de archivos y almacenamiento de objetos.</a:t>
            </a:r>
          </a:p>
          <a:p>
            <a:pPr algn="l">
              <a:buFont typeface="+mj-lt"/>
              <a:buAutoNum type="arabicPeriod"/>
            </a:pPr>
            <a:r>
              <a:rPr lang="es-ES" b="1" i="0" dirty="0">
                <a:solidFill>
                  <a:srgbClr val="374151"/>
                </a:solidFill>
                <a:effectLst/>
                <a:latin typeface="Söhne"/>
              </a:rPr>
              <a:t>Redes</a:t>
            </a:r>
            <a:r>
              <a:rPr lang="es-ES" b="0" i="0" dirty="0">
                <a:solidFill>
                  <a:srgbClr val="374151"/>
                </a:solidFill>
                <a:effectLst/>
                <a:latin typeface="Söhne"/>
              </a:rPr>
              <a:t>: IaaS ofrece opciones para configurar redes virtuales, subredes, direcciones IP y enrutamiento, lo que permite a las organizaciones construir y gestionar sus propias redes en la nube.</a:t>
            </a:r>
          </a:p>
          <a:p>
            <a:pPr algn="l">
              <a:buFont typeface="+mj-lt"/>
              <a:buAutoNum type="arabicPeriod"/>
            </a:pPr>
            <a:r>
              <a:rPr lang="es-ES" b="1" i="0" dirty="0">
                <a:solidFill>
                  <a:srgbClr val="374151"/>
                </a:solidFill>
                <a:effectLst/>
                <a:latin typeface="Söhne"/>
              </a:rPr>
              <a:t>Escalabilidad</a:t>
            </a:r>
            <a:r>
              <a:rPr lang="es-ES" b="0" i="0" dirty="0">
                <a:solidFill>
                  <a:srgbClr val="374151"/>
                </a:solidFill>
                <a:effectLst/>
                <a:latin typeface="Söhne"/>
              </a:rPr>
              <a:t>: Una de las ventajas clave de IaaS es la capacidad de escalar los recursos hacia arriba o hacia abajo según las necesidades del negocio. Esto permite pagar solo por los recursos que se utilizan y evitar costos innecesarios.</a:t>
            </a:r>
          </a:p>
          <a:p>
            <a:pPr algn="l">
              <a:buFont typeface="+mj-lt"/>
              <a:buAutoNum type="arabicPeriod"/>
            </a:pPr>
            <a:r>
              <a:rPr lang="es-ES" b="1" i="0" dirty="0">
                <a:solidFill>
                  <a:srgbClr val="374151"/>
                </a:solidFill>
                <a:effectLst/>
                <a:latin typeface="Söhne"/>
              </a:rPr>
              <a:t>Gestión de la Infraestructura</a:t>
            </a:r>
            <a:r>
              <a:rPr lang="es-ES" b="0" i="0" dirty="0">
                <a:solidFill>
                  <a:srgbClr val="374151"/>
                </a:solidFill>
                <a:effectLst/>
                <a:latin typeface="Söhne"/>
              </a:rPr>
              <a:t>: Aunque los proveedores de IaaS se encargan de la gestión y mantenimiento de la infraestructura física subyacente, los usuarios tienen control sobre la configuración y gestión de las máquinas virtuales y los recursos.</a:t>
            </a:r>
          </a:p>
          <a:p>
            <a:pPr algn="l">
              <a:buFont typeface="+mj-lt"/>
              <a:buAutoNum type="arabicPeriod"/>
            </a:pPr>
            <a:r>
              <a:rPr lang="es-ES" b="1" i="0" dirty="0">
                <a:solidFill>
                  <a:srgbClr val="374151"/>
                </a:solidFill>
                <a:effectLst/>
                <a:latin typeface="Söhne"/>
              </a:rPr>
              <a:t>Pago por Uso</a:t>
            </a:r>
            <a:r>
              <a:rPr lang="es-ES" b="0" i="0" dirty="0">
                <a:solidFill>
                  <a:srgbClr val="374151"/>
                </a:solidFill>
                <a:effectLst/>
                <a:latin typeface="Söhne"/>
              </a:rPr>
              <a:t>: Los servicios de IaaS suelen operar bajo un modelo de pago por uso, lo que significa que las organizaciones pagan solo por los recursos que consumen durante un período determinado.</a:t>
            </a:r>
          </a:p>
          <a:p>
            <a:pPr algn="l">
              <a:buFont typeface="+mj-lt"/>
              <a:buAutoNum type="arabicPeriod"/>
            </a:pPr>
            <a:r>
              <a:rPr lang="es-ES" b="1" i="0" dirty="0">
                <a:solidFill>
                  <a:srgbClr val="374151"/>
                </a:solidFill>
                <a:effectLst/>
                <a:latin typeface="Söhne"/>
              </a:rPr>
              <a:t>Flexibilidad</a:t>
            </a:r>
            <a:r>
              <a:rPr lang="es-ES" b="0" i="0" dirty="0">
                <a:solidFill>
                  <a:srgbClr val="374151"/>
                </a:solidFill>
                <a:effectLst/>
                <a:latin typeface="Söhne"/>
              </a:rPr>
              <a:t>: IaaS permite a las organizaciones construir, probar y desplegar aplicaciones de manera más ágil, ya que no tienen que invertir tiempo y recursos en la adquisición y configuración de hardware.</a:t>
            </a:r>
          </a:p>
          <a:p>
            <a:pPr marL="0" lvl="0" indent="0" algn="l" rtl="0">
              <a:spcBef>
                <a:spcPts val="0"/>
              </a:spcBef>
              <a:spcAft>
                <a:spcPts val="0"/>
              </a:spcAft>
              <a:buSzPts val="1100"/>
              <a:buNone/>
            </a:pPr>
            <a:endParaRPr dirty="0"/>
          </a:p>
        </p:txBody>
      </p:sp>
      <p:sp>
        <p:nvSpPr>
          <p:cNvPr id="74" name="Google Shape;74;ga81927de4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23895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a81927de4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algn="l"/>
            <a:r>
              <a:rPr lang="es-ES" b="0" i="0" dirty="0">
                <a:solidFill>
                  <a:srgbClr val="374151"/>
                </a:solidFill>
                <a:effectLst/>
                <a:latin typeface="Söhne"/>
              </a:rPr>
              <a:t>Algunas características clave de PaaS incluyen:</a:t>
            </a:r>
          </a:p>
          <a:p>
            <a:pPr algn="l">
              <a:buFont typeface="+mj-lt"/>
              <a:buAutoNum type="arabicPeriod"/>
            </a:pPr>
            <a:r>
              <a:rPr lang="es-ES" b="1" i="0" dirty="0">
                <a:solidFill>
                  <a:srgbClr val="374151"/>
                </a:solidFill>
                <a:effectLst/>
                <a:latin typeface="Söhne"/>
              </a:rPr>
              <a:t>Entorno de Desarrollo</a:t>
            </a:r>
            <a:r>
              <a:rPr lang="es-ES" b="0" i="0" dirty="0">
                <a:solidFill>
                  <a:srgbClr val="374151"/>
                </a:solidFill>
                <a:effectLst/>
                <a:latin typeface="Söhne"/>
              </a:rPr>
              <a:t>: PaaS ofrece herramientas y entornos de desarrollo integrados que permiten a los desarrolladores crear, compilar y probar aplicaciones de manera eficiente. Estas herramientas pueden incluir lenguajes de programación, </a:t>
            </a:r>
            <a:r>
              <a:rPr lang="es-ES" b="0" i="0" dirty="0" err="1">
                <a:solidFill>
                  <a:srgbClr val="374151"/>
                </a:solidFill>
                <a:effectLst/>
                <a:latin typeface="Söhne"/>
              </a:rPr>
              <a:t>frameworks</a:t>
            </a:r>
            <a:r>
              <a:rPr lang="es-ES" b="0" i="0" dirty="0">
                <a:solidFill>
                  <a:srgbClr val="374151"/>
                </a:solidFill>
                <a:effectLst/>
                <a:latin typeface="Söhne"/>
              </a:rPr>
              <a:t>, bibliotecas y otras utilidades.</a:t>
            </a:r>
          </a:p>
          <a:p>
            <a:pPr algn="l">
              <a:buFont typeface="+mj-lt"/>
              <a:buAutoNum type="arabicPeriod"/>
            </a:pPr>
            <a:r>
              <a:rPr lang="es-ES" b="1" i="0" dirty="0">
                <a:solidFill>
                  <a:srgbClr val="374151"/>
                </a:solidFill>
                <a:effectLst/>
                <a:latin typeface="Söhne"/>
              </a:rPr>
              <a:t>Alojamiento y Despliegue</a:t>
            </a:r>
            <a:r>
              <a:rPr lang="es-ES" b="0" i="0" dirty="0">
                <a:solidFill>
                  <a:srgbClr val="374151"/>
                </a:solidFill>
                <a:effectLst/>
                <a:latin typeface="Söhne"/>
              </a:rPr>
              <a:t>: Los proveedores de PaaS facilitan el proceso de implementación y alojamiento de aplicaciones. Los desarrolladores pueden cargar sus aplicaciones en la plataforma y el proveedor se encargará de la gestión y escalabilidad.</a:t>
            </a:r>
          </a:p>
          <a:p>
            <a:pPr algn="l">
              <a:buFont typeface="+mj-lt"/>
              <a:buAutoNum type="arabicPeriod"/>
            </a:pPr>
            <a:r>
              <a:rPr lang="es-ES" b="1" i="0" dirty="0">
                <a:solidFill>
                  <a:srgbClr val="374151"/>
                </a:solidFill>
                <a:effectLst/>
                <a:latin typeface="Söhne"/>
              </a:rPr>
              <a:t>Base de Datos y Almacenamiento</a:t>
            </a:r>
            <a:r>
              <a:rPr lang="es-ES" b="0" i="0" dirty="0">
                <a:solidFill>
                  <a:srgbClr val="374151"/>
                </a:solidFill>
                <a:effectLst/>
                <a:latin typeface="Söhne"/>
              </a:rPr>
              <a:t>: PaaS generalmente proporciona servicios de bases de datos y almacenamiento integrados. Esto permite a los desarrolladores acceder a sistemas de gestión de bases de datos, sistemas de almacenamiento y otros servicios relacionados sin tener que configurarlos desde cero.</a:t>
            </a:r>
          </a:p>
          <a:p>
            <a:pPr algn="l">
              <a:buFont typeface="+mj-lt"/>
              <a:buAutoNum type="arabicPeriod"/>
            </a:pPr>
            <a:r>
              <a:rPr lang="es-ES" b="1" i="0" dirty="0">
                <a:solidFill>
                  <a:srgbClr val="374151"/>
                </a:solidFill>
                <a:effectLst/>
                <a:latin typeface="Söhne"/>
              </a:rPr>
              <a:t>Gestión de Infraestructura</a:t>
            </a:r>
            <a:r>
              <a:rPr lang="es-ES" b="0" i="0" dirty="0">
                <a:solidFill>
                  <a:srgbClr val="374151"/>
                </a:solidFill>
                <a:effectLst/>
                <a:latin typeface="Söhne"/>
              </a:rPr>
              <a:t>: Al igual que con IaaS, los proveedores de PaaS gestionan la infraestructura física subyacente, pero también ofrecen herramientas y servicios adicionales para la gestión de aplicaciones y servicios.</a:t>
            </a:r>
          </a:p>
          <a:p>
            <a:pPr algn="l">
              <a:buFont typeface="+mj-lt"/>
              <a:buAutoNum type="arabicPeriod"/>
            </a:pPr>
            <a:r>
              <a:rPr lang="es-ES" b="1" i="0" dirty="0">
                <a:solidFill>
                  <a:srgbClr val="374151"/>
                </a:solidFill>
                <a:effectLst/>
                <a:latin typeface="Söhne"/>
              </a:rPr>
              <a:t>Escalabilidad Automatizada</a:t>
            </a:r>
            <a:r>
              <a:rPr lang="es-ES" b="0" i="0" dirty="0">
                <a:solidFill>
                  <a:srgbClr val="374151"/>
                </a:solidFill>
                <a:effectLst/>
                <a:latin typeface="Söhne"/>
              </a:rPr>
              <a:t>: Las aplicaciones construidas en plataformas PaaS suelen ser más fáciles de escalar automáticamente según la demanda. El proveedor se encarga de agregar recursos adicionales según sea necesario.</a:t>
            </a:r>
          </a:p>
          <a:p>
            <a:pPr algn="l">
              <a:buFont typeface="+mj-lt"/>
              <a:buAutoNum type="arabicPeriod"/>
            </a:pPr>
            <a:r>
              <a:rPr lang="es-ES" b="1" i="0" dirty="0">
                <a:solidFill>
                  <a:srgbClr val="374151"/>
                </a:solidFill>
                <a:effectLst/>
                <a:latin typeface="Söhne"/>
              </a:rPr>
              <a:t>Pago por Uso</a:t>
            </a:r>
            <a:r>
              <a:rPr lang="es-ES" b="0" i="0" dirty="0">
                <a:solidFill>
                  <a:srgbClr val="374151"/>
                </a:solidFill>
                <a:effectLst/>
                <a:latin typeface="Söhne"/>
              </a:rPr>
              <a:t>: PaaS opera bajo un modelo de pago por uso similar a IaaS, lo que permite a las organizaciones pagar solo por los recursos y servicios que consumen.</a:t>
            </a:r>
          </a:p>
          <a:p>
            <a:pPr algn="l">
              <a:buFont typeface="+mj-lt"/>
              <a:buAutoNum type="arabicPeriod"/>
            </a:pPr>
            <a:r>
              <a:rPr lang="es-ES" b="1" i="0" dirty="0">
                <a:solidFill>
                  <a:srgbClr val="374151"/>
                </a:solidFill>
                <a:effectLst/>
                <a:latin typeface="Söhne"/>
              </a:rPr>
              <a:t>Enfoque en el Desarrollo</a:t>
            </a:r>
            <a:r>
              <a:rPr lang="es-ES" b="0" i="0" dirty="0">
                <a:solidFill>
                  <a:srgbClr val="374151"/>
                </a:solidFill>
                <a:effectLst/>
                <a:latin typeface="Söhne"/>
              </a:rPr>
              <a:t>: PaaS permite a los equipos de desarrollo concentrarse en la creación y mejora de aplicaciones, ya que gran parte de la infraestructura y la administración se manejan en segundo plano.</a:t>
            </a:r>
          </a:p>
          <a:p>
            <a:pPr marL="0" lvl="0" indent="0" algn="l" rtl="0">
              <a:spcBef>
                <a:spcPts val="0"/>
              </a:spcBef>
              <a:spcAft>
                <a:spcPts val="0"/>
              </a:spcAft>
              <a:buSzPts val="1100"/>
              <a:buNone/>
            </a:pPr>
            <a:endParaRPr dirty="0"/>
          </a:p>
        </p:txBody>
      </p:sp>
      <p:sp>
        <p:nvSpPr>
          <p:cNvPr id="74" name="Google Shape;74;ga81927de4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60563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a81927de4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algn="l"/>
            <a:r>
              <a:rPr lang="es-ES" b="0" i="0" dirty="0">
                <a:solidFill>
                  <a:srgbClr val="374151"/>
                </a:solidFill>
                <a:effectLst/>
                <a:latin typeface="Söhne"/>
              </a:rPr>
              <a:t>Algunas características clave de SaaS incluyen:</a:t>
            </a:r>
          </a:p>
          <a:p>
            <a:pPr algn="l">
              <a:buFont typeface="+mj-lt"/>
              <a:buAutoNum type="arabicPeriod"/>
            </a:pPr>
            <a:r>
              <a:rPr lang="es-ES" b="1" i="0" dirty="0">
                <a:solidFill>
                  <a:srgbClr val="374151"/>
                </a:solidFill>
                <a:effectLst/>
                <a:latin typeface="Söhne"/>
              </a:rPr>
              <a:t>Acceso a través de Internet</a:t>
            </a:r>
            <a:r>
              <a:rPr lang="es-ES" b="0" i="0" dirty="0">
                <a:solidFill>
                  <a:srgbClr val="374151"/>
                </a:solidFill>
                <a:effectLst/>
                <a:latin typeface="Söhne"/>
              </a:rPr>
              <a:t>: Los usuarios pueden acceder a las aplicaciones SaaS desde cualquier lugar y en cualquier momento a través de una conexión a Internet y un navegador web.</a:t>
            </a:r>
          </a:p>
          <a:p>
            <a:pPr algn="l">
              <a:buFont typeface="+mj-lt"/>
              <a:buAutoNum type="arabicPeriod"/>
            </a:pPr>
            <a:r>
              <a:rPr lang="es-ES" b="1" i="0" dirty="0">
                <a:solidFill>
                  <a:srgbClr val="374151"/>
                </a:solidFill>
                <a:effectLst/>
                <a:latin typeface="Söhne"/>
              </a:rPr>
              <a:t>Actualizaciones Automáticas</a:t>
            </a:r>
            <a:r>
              <a:rPr lang="es-ES" b="0" i="0" dirty="0">
                <a:solidFill>
                  <a:srgbClr val="374151"/>
                </a:solidFill>
                <a:effectLst/>
                <a:latin typeface="Söhne"/>
              </a:rPr>
              <a:t>: El proveedor de SaaS se encarga de mantener y actualizar el software en la nube. Los usuarios siempre tienen acceso a las últimas versiones y características sin necesidad de instalar nada manualmente.</a:t>
            </a:r>
          </a:p>
          <a:p>
            <a:pPr algn="l">
              <a:buFont typeface="+mj-lt"/>
              <a:buAutoNum type="arabicPeriod"/>
            </a:pPr>
            <a:r>
              <a:rPr lang="es-ES" b="1" i="0" dirty="0">
                <a:solidFill>
                  <a:srgbClr val="374151"/>
                </a:solidFill>
                <a:effectLst/>
                <a:latin typeface="Söhne"/>
              </a:rPr>
              <a:t>Pago por Suscripción</a:t>
            </a:r>
            <a:r>
              <a:rPr lang="es-ES" b="0" i="0" dirty="0">
                <a:solidFill>
                  <a:srgbClr val="374151"/>
                </a:solidFill>
                <a:effectLst/>
                <a:latin typeface="Söhne"/>
              </a:rPr>
              <a:t>: SaaS generalmente opera bajo un modelo de suscripción, donde los usuarios pagan una tarifa periódica por el uso del software. Esto puede ser mensual o anual, lo que permite un mejor control de costos.</a:t>
            </a:r>
          </a:p>
          <a:p>
            <a:pPr algn="l">
              <a:buFont typeface="+mj-lt"/>
              <a:buAutoNum type="arabicPeriod"/>
            </a:pPr>
            <a:r>
              <a:rPr lang="es-ES" b="1" i="0" dirty="0">
                <a:solidFill>
                  <a:srgbClr val="374151"/>
                </a:solidFill>
                <a:effectLst/>
                <a:latin typeface="Söhne"/>
              </a:rPr>
              <a:t>Escalabilidad y Flexibilidad</a:t>
            </a:r>
            <a:r>
              <a:rPr lang="es-ES" b="0" i="0" dirty="0">
                <a:solidFill>
                  <a:srgbClr val="374151"/>
                </a:solidFill>
                <a:effectLst/>
                <a:latin typeface="Söhne"/>
              </a:rPr>
              <a:t>: Las aplicaciones SaaS pueden escalar según las necesidades del usuario o de la empresa. Esto es especialmente útil para organizaciones que experimentan cambios en la demanda.</a:t>
            </a:r>
          </a:p>
          <a:p>
            <a:pPr algn="l">
              <a:buFont typeface="+mj-lt"/>
              <a:buAutoNum type="arabicPeriod"/>
            </a:pPr>
            <a:r>
              <a:rPr lang="es-ES" b="1" i="0" dirty="0">
                <a:solidFill>
                  <a:srgbClr val="374151"/>
                </a:solidFill>
                <a:effectLst/>
                <a:latin typeface="Söhne"/>
              </a:rPr>
              <a:t>Personalización Limitada</a:t>
            </a:r>
            <a:r>
              <a:rPr lang="es-ES" b="0" i="0" dirty="0">
                <a:solidFill>
                  <a:srgbClr val="374151"/>
                </a:solidFill>
                <a:effectLst/>
                <a:latin typeface="Söhne"/>
              </a:rPr>
              <a:t>: Aunque los usuarios pueden personalizar algunas configuraciones, la personalización en SaaS tiende a ser más limitada en comparación con la ejecución de software local.</a:t>
            </a:r>
          </a:p>
          <a:p>
            <a:pPr algn="l">
              <a:buFont typeface="+mj-lt"/>
              <a:buAutoNum type="arabicPeriod"/>
            </a:pPr>
            <a:r>
              <a:rPr lang="es-ES" b="1" i="0" dirty="0" err="1">
                <a:solidFill>
                  <a:srgbClr val="374151"/>
                </a:solidFill>
                <a:effectLst/>
                <a:latin typeface="Söhne"/>
              </a:rPr>
              <a:t>Multitenencia</a:t>
            </a:r>
            <a:r>
              <a:rPr lang="es-ES" b="0" i="0" dirty="0">
                <a:solidFill>
                  <a:srgbClr val="374151"/>
                </a:solidFill>
                <a:effectLst/>
                <a:latin typeface="Söhne"/>
              </a:rPr>
              <a:t>: Los proveedores de SaaS pueden servir a múltiples clientes utilizando una sola instancia de la aplicación, lo que permite economías de escala.</a:t>
            </a:r>
          </a:p>
          <a:p>
            <a:pPr algn="l">
              <a:buFont typeface="+mj-lt"/>
              <a:buAutoNum type="arabicPeriod"/>
            </a:pPr>
            <a:r>
              <a:rPr lang="es-ES" b="1" i="0" dirty="0">
                <a:solidFill>
                  <a:srgbClr val="374151"/>
                </a:solidFill>
                <a:effectLst/>
                <a:latin typeface="Söhne"/>
              </a:rPr>
              <a:t>Reducción de Carga de TI</a:t>
            </a:r>
            <a:r>
              <a:rPr lang="es-ES" b="0" i="0" dirty="0">
                <a:solidFill>
                  <a:srgbClr val="374151"/>
                </a:solidFill>
                <a:effectLst/>
                <a:latin typeface="Söhne"/>
              </a:rPr>
              <a:t>: Al eliminar la necesidad de instalar y mantener software localmente, las empresas pueden reducir la carga de trabajo de sus equipos de TI.</a:t>
            </a:r>
          </a:p>
          <a:p>
            <a:pPr marL="0" lvl="0" indent="0" algn="l" rtl="0">
              <a:spcBef>
                <a:spcPts val="0"/>
              </a:spcBef>
              <a:spcAft>
                <a:spcPts val="0"/>
              </a:spcAft>
              <a:buSzPts val="1100"/>
              <a:buNone/>
            </a:pPr>
            <a:endParaRPr dirty="0"/>
          </a:p>
        </p:txBody>
      </p:sp>
      <p:sp>
        <p:nvSpPr>
          <p:cNvPr id="74" name="Google Shape;74;ga81927de4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12702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a81927de4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742950" indent="-742950" algn="just">
              <a:buFont typeface="+mj-lt"/>
              <a:buAutoNum type="arabicPeriod"/>
            </a:pPr>
            <a:r>
              <a:rPr lang="es-ES" sz="1100" b="1" i="0" dirty="0">
                <a:solidFill>
                  <a:srgbClr val="374151"/>
                </a:solidFill>
                <a:effectLst/>
                <a:latin typeface="Söhne"/>
              </a:rPr>
              <a:t>Escalabilidad:</a:t>
            </a:r>
            <a:r>
              <a:rPr lang="es-ES" sz="1100" b="0" i="0" dirty="0">
                <a:solidFill>
                  <a:srgbClr val="374151"/>
                </a:solidFill>
                <a:effectLst/>
                <a:latin typeface="Söhne"/>
              </a:rPr>
              <a:t> Las nubes públicas permiten escalar los recursos de manera flexible según las necesidades. Esto es fundamental en el mundo del Big Data, donde los volúmenes de datos pueden ser enormes y fluctuar con el tiempo.</a:t>
            </a:r>
          </a:p>
          <a:p>
            <a:pPr marL="742950" indent="-742950" algn="just">
              <a:buFont typeface="+mj-lt"/>
              <a:buAutoNum type="arabicPeriod"/>
            </a:pPr>
            <a:r>
              <a:rPr lang="es-ES" sz="1100" b="1" i="0" dirty="0">
                <a:solidFill>
                  <a:srgbClr val="374151"/>
                </a:solidFill>
                <a:effectLst/>
                <a:latin typeface="Söhne"/>
              </a:rPr>
              <a:t>Almacenamiento:</a:t>
            </a:r>
            <a:r>
              <a:rPr lang="es-ES" sz="1100" b="0" i="0" dirty="0">
                <a:solidFill>
                  <a:srgbClr val="374151"/>
                </a:solidFill>
                <a:effectLst/>
                <a:latin typeface="Söhne"/>
              </a:rPr>
              <a:t> Las nubes públicas ofrecen servicios de almacenamiento escalable, como Amazon S3 en AWS, Azure Blob Storage en Azure y Google Cloud Storage en GCP. Estos servicios permiten almacenar grandes cantidades de datos de manera duradera y accesible </a:t>
            </a:r>
          </a:p>
          <a:p>
            <a:pPr marL="742950" indent="-742950" algn="just">
              <a:buFont typeface="+mj-lt"/>
              <a:buAutoNum type="arabicPeriod"/>
            </a:pPr>
            <a:r>
              <a:rPr lang="es-ES" sz="1100" b="1" i="0" dirty="0">
                <a:solidFill>
                  <a:srgbClr val="374151"/>
                </a:solidFill>
                <a:effectLst/>
                <a:latin typeface="Söhne"/>
              </a:rPr>
              <a:t>Procesamiento:</a:t>
            </a:r>
            <a:r>
              <a:rPr lang="es-ES" sz="1100" b="0" i="0" dirty="0">
                <a:solidFill>
                  <a:srgbClr val="374151"/>
                </a:solidFill>
                <a:effectLst/>
                <a:latin typeface="Söhne"/>
              </a:rPr>
              <a:t> Los proveedores de nubes públicas ofrecen servicios de procesamiento de datos, como Amazon EMR (</a:t>
            </a:r>
            <a:r>
              <a:rPr lang="es-ES" sz="1100" b="0" i="0" dirty="0" err="1">
                <a:solidFill>
                  <a:srgbClr val="374151"/>
                </a:solidFill>
                <a:effectLst/>
                <a:latin typeface="Söhne"/>
              </a:rPr>
              <a:t>Elastic</a:t>
            </a:r>
            <a:r>
              <a:rPr lang="es-ES" sz="1100" b="0" i="0" dirty="0">
                <a:solidFill>
                  <a:srgbClr val="374151"/>
                </a:solidFill>
                <a:effectLst/>
                <a:latin typeface="Söhne"/>
              </a:rPr>
              <a:t> MapReduce) en AWS, Azure HDInsight en Azure y Google </a:t>
            </a:r>
            <a:r>
              <a:rPr lang="es-ES" sz="1100" b="0" i="0" dirty="0" err="1">
                <a:solidFill>
                  <a:srgbClr val="374151"/>
                </a:solidFill>
                <a:effectLst/>
                <a:latin typeface="Söhne"/>
              </a:rPr>
              <a:t>Dataprep</a:t>
            </a:r>
            <a:r>
              <a:rPr lang="es-ES" sz="1100" b="0" i="0" dirty="0">
                <a:solidFill>
                  <a:srgbClr val="374151"/>
                </a:solidFill>
                <a:effectLst/>
                <a:latin typeface="Söhne"/>
              </a:rPr>
              <a:t> en GCP. Estos servicios permiten ejecutar tareas de procesamiento distribuido, como el procesamiento de datos en clústeres de Hadoop o el análisis de datos en tiempo real.</a:t>
            </a:r>
          </a:p>
          <a:p>
            <a:pPr marL="742950" indent="-742950" algn="just">
              <a:buFont typeface="+mj-lt"/>
              <a:buAutoNum type="arabicPeriod"/>
            </a:pPr>
            <a:r>
              <a:rPr lang="es-ES" sz="1100" b="1" i="0" dirty="0">
                <a:solidFill>
                  <a:srgbClr val="374151"/>
                </a:solidFill>
                <a:effectLst/>
                <a:latin typeface="Söhne"/>
              </a:rPr>
              <a:t>Bases de datos:</a:t>
            </a:r>
            <a:r>
              <a:rPr lang="es-ES" sz="1100" b="0" i="0" dirty="0">
                <a:solidFill>
                  <a:srgbClr val="374151"/>
                </a:solidFill>
                <a:effectLst/>
                <a:latin typeface="Söhne"/>
              </a:rPr>
              <a:t> Las nubes públicas ofrecen una variedad de bases de datos diseñadas para manejar grandes volúmenes de datos, como Amazon </a:t>
            </a:r>
            <a:r>
              <a:rPr lang="es-ES" sz="1100" b="0" i="0" dirty="0" err="1">
                <a:solidFill>
                  <a:srgbClr val="374151"/>
                </a:solidFill>
                <a:effectLst/>
                <a:latin typeface="Söhne"/>
              </a:rPr>
              <a:t>Redshift</a:t>
            </a:r>
            <a:r>
              <a:rPr lang="es-ES" sz="1100" b="0" i="0" dirty="0">
                <a:solidFill>
                  <a:srgbClr val="374151"/>
                </a:solidFill>
                <a:effectLst/>
                <a:latin typeface="Söhne"/>
              </a:rPr>
              <a:t>, Azure SQL Data </a:t>
            </a:r>
            <a:r>
              <a:rPr lang="es-ES" sz="1100" b="0" i="0" dirty="0" err="1">
                <a:solidFill>
                  <a:srgbClr val="374151"/>
                </a:solidFill>
                <a:effectLst/>
                <a:latin typeface="Söhne"/>
              </a:rPr>
              <a:t>Warehouse</a:t>
            </a:r>
            <a:r>
              <a:rPr lang="es-ES" sz="1100" b="0" i="0" dirty="0">
                <a:solidFill>
                  <a:srgbClr val="374151"/>
                </a:solidFill>
                <a:effectLst/>
                <a:latin typeface="Söhne"/>
              </a:rPr>
              <a:t> y Google </a:t>
            </a:r>
            <a:r>
              <a:rPr lang="es-ES" sz="1100" b="0" i="0" dirty="0" err="1">
                <a:solidFill>
                  <a:srgbClr val="374151"/>
                </a:solidFill>
                <a:effectLst/>
                <a:latin typeface="Söhne"/>
              </a:rPr>
              <a:t>BigQuery</a:t>
            </a:r>
            <a:r>
              <a:rPr lang="es-ES" sz="1100" b="0" i="0" dirty="0">
                <a:solidFill>
                  <a:srgbClr val="374151"/>
                </a:solidFill>
                <a:effectLst/>
                <a:latin typeface="Söhne"/>
              </a:rPr>
              <a:t>. Estas bases de datos permiten el almacenamiento y la consulta eficientes de datos estructurados y </a:t>
            </a:r>
            <a:r>
              <a:rPr lang="es-ES" sz="1100" b="0" i="0" dirty="0" err="1">
                <a:solidFill>
                  <a:srgbClr val="374151"/>
                </a:solidFill>
                <a:effectLst/>
                <a:latin typeface="Söhne"/>
              </a:rPr>
              <a:t>semi-estructurados</a:t>
            </a:r>
            <a:r>
              <a:rPr lang="es-ES" sz="1100" b="0" i="0" dirty="0">
                <a:solidFill>
                  <a:srgbClr val="374151"/>
                </a:solidFill>
                <a:effectLst/>
                <a:latin typeface="Söhne"/>
              </a:rPr>
              <a:t>.</a:t>
            </a:r>
          </a:p>
          <a:p>
            <a:pPr marL="742950" indent="-742950" algn="just">
              <a:buFont typeface="+mj-lt"/>
              <a:buAutoNum type="arabicPeriod"/>
            </a:pPr>
            <a:r>
              <a:rPr lang="es-ES" sz="1100" b="1" i="0" dirty="0">
                <a:solidFill>
                  <a:srgbClr val="374151"/>
                </a:solidFill>
                <a:effectLst/>
                <a:latin typeface="Söhne"/>
              </a:rPr>
              <a:t>Machine </a:t>
            </a:r>
            <a:r>
              <a:rPr lang="es-ES" sz="1100" b="1" i="0" dirty="0" err="1">
                <a:solidFill>
                  <a:srgbClr val="374151"/>
                </a:solidFill>
                <a:effectLst/>
                <a:latin typeface="Söhne"/>
              </a:rPr>
              <a:t>Learning</a:t>
            </a:r>
            <a:r>
              <a:rPr lang="es-ES" sz="1100" b="1" i="0" dirty="0">
                <a:solidFill>
                  <a:srgbClr val="374151"/>
                </a:solidFill>
                <a:effectLst/>
                <a:latin typeface="Söhne"/>
              </a:rPr>
              <a:t> y Analítica Avanzada:</a:t>
            </a:r>
            <a:r>
              <a:rPr lang="es-ES" sz="1100" b="0" i="0" dirty="0">
                <a:solidFill>
                  <a:srgbClr val="374151"/>
                </a:solidFill>
                <a:effectLst/>
                <a:latin typeface="Söhne"/>
              </a:rPr>
              <a:t> Los servicios de nube pública también ofrecen capacidades de machine </a:t>
            </a:r>
            <a:r>
              <a:rPr lang="es-ES" sz="1100" b="0" i="0" dirty="0" err="1">
                <a:solidFill>
                  <a:srgbClr val="374151"/>
                </a:solidFill>
                <a:effectLst/>
                <a:latin typeface="Söhne"/>
              </a:rPr>
              <a:t>learning</a:t>
            </a:r>
            <a:r>
              <a:rPr lang="es-ES" sz="1100" b="0" i="0" dirty="0">
                <a:solidFill>
                  <a:srgbClr val="374151"/>
                </a:solidFill>
                <a:effectLst/>
                <a:latin typeface="Söhne"/>
              </a:rPr>
              <a:t> y analítica avanzada, lo que facilita la construcción de modelos de aprendizaje automático y el análisis de datos para obtener información valiosa.</a:t>
            </a:r>
          </a:p>
          <a:p>
            <a:pPr marL="742950" indent="-742950" algn="just">
              <a:buFont typeface="+mj-lt"/>
              <a:buAutoNum type="arabicPeriod"/>
            </a:pPr>
            <a:r>
              <a:rPr lang="es-ES" sz="1100" b="1" i="0" dirty="0">
                <a:solidFill>
                  <a:srgbClr val="374151"/>
                </a:solidFill>
                <a:effectLst/>
                <a:latin typeface="Söhne"/>
              </a:rPr>
              <a:t>Seguridad y Cumplimiento:</a:t>
            </a:r>
            <a:r>
              <a:rPr lang="es-ES" sz="1100" b="0" i="0" dirty="0">
                <a:solidFill>
                  <a:srgbClr val="374151"/>
                </a:solidFill>
                <a:effectLst/>
                <a:latin typeface="Söhne"/>
              </a:rPr>
              <a:t> Los proveedores de nubes públicas invierten fuertemente en seguridad y cumplimiento para proteger los datos de los clientes. Esto es esencial en el procesamiento de datos sensibles o regulados.</a:t>
            </a:r>
          </a:p>
          <a:p>
            <a:pPr marL="0" lvl="0" indent="0" algn="l" rtl="0">
              <a:spcBef>
                <a:spcPts val="0"/>
              </a:spcBef>
              <a:spcAft>
                <a:spcPts val="0"/>
              </a:spcAft>
              <a:buSzPts val="1100"/>
              <a:buNone/>
            </a:pPr>
            <a:endParaRPr lang="en-US" dirty="0"/>
          </a:p>
        </p:txBody>
      </p:sp>
      <p:sp>
        <p:nvSpPr>
          <p:cNvPr id="74" name="Google Shape;74;ga81927de4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45038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a81927de4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algn="l"/>
            <a:r>
              <a:rPr lang="es-ES" b="0" i="0" dirty="0">
                <a:solidFill>
                  <a:srgbClr val="374151"/>
                </a:solidFill>
                <a:effectLst/>
                <a:latin typeface="Söhne"/>
              </a:rPr>
              <a:t>Aquí hay algunas características clave de una nube privada:</a:t>
            </a:r>
          </a:p>
          <a:p>
            <a:pPr algn="l">
              <a:buFont typeface="+mj-lt"/>
              <a:buAutoNum type="arabicPeriod"/>
            </a:pPr>
            <a:r>
              <a:rPr lang="es-ES" b="1" i="0" dirty="0">
                <a:solidFill>
                  <a:srgbClr val="374151"/>
                </a:solidFill>
                <a:effectLst/>
                <a:latin typeface="Söhne"/>
              </a:rPr>
              <a:t>Dedicada a una organización:</a:t>
            </a:r>
            <a:r>
              <a:rPr lang="es-ES" b="0" i="0" dirty="0">
                <a:solidFill>
                  <a:srgbClr val="374151"/>
                </a:solidFill>
                <a:effectLst/>
                <a:latin typeface="Söhne"/>
              </a:rPr>
              <a:t> Una nube privada está diseñada para satisfacer las necesidades exclusivas de una única organización. Esto significa que todos los recursos de la nube, como servidores, almacenamiento y redes, son utilizados únicamente por esa entidad.</a:t>
            </a:r>
          </a:p>
          <a:p>
            <a:pPr algn="l">
              <a:buFont typeface="+mj-lt"/>
              <a:buAutoNum type="arabicPeriod"/>
            </a:pPr>
            <a:r>
              <a:rPr lang="es-ES" b="1" i="0" dirty="0">
                <a:solidFill>
                  <a:srgbClr val="374151"/>
                </a:solidFill>
                <a:effectLst/>
                <a:latin typeface="Söhne"/>
              </a:rPr>
              <a:t>Control total:</a:t>
            </a:r>
            <a:r>
              <a:rPr lang="es-ES" b="0" i="0" dirty="0">
                <a:solidFill>
                  <a:srgbClr val="374151"/>
                </a:solidFill>
                <a:effectLst/>
                <a:latin typeface="Söhne"/>
              </a:rPr>
              <a:t> La organización tiene un control completo sobre la configuración, la seguridad y la gestión de la nube privada. Esto permite una mayor personalización y adaptación a las necesidades específicas de la organización.</a:t>
            </a:r>
          </a:p>
          <a:p>
            <a:pPr algn="l">
              <a:buFont typeface="+mj-lt"/>
              <a:buAutoNum type="arabicPeriod"/>
            </a:pPr>
            <a:r>
              <a:rPr lang="es-ES" b="1" i="0" dirty="0">
                <a:solidFill>
                  <a:srgbClr val="374151"/>
                </a:solidFill>
                <a:effectLst/>
                <a:latin typeface="Söhne"/>
              </a:rPr>
              <a:t>Seguridad y privacidad:</a:t>
            </a:r>
            <a:r>
              <a:rPr lang="es-ES" b="0" i="0" dirty="0">
                <a:solidFill>
                  <a:srgbClr val="374151"/>
                </a:solidFill>
                <a:effectLst/>
                <a:latin typeface="Söhne"/>
              </a:rPr>
              <a:t> Debido a su naturaleza dedicada, las nubes privadas a menudo se consideran más seguras en comparación con las nubes públicas. La organización tiene un mayor control sobre la seguridad de los datos y puede implementar políticas de seguridad personalizadas.</a:t>
            </a:r>
          </a:p>
          <a:p>
            <a:pPr algn="l">
              <a:buFont typeface="+mj-lt"/>
              <a:buAutoNum type="arabicPeriod"/>
            </a:pPr>
            <a:r>
              <a:rPr lang="es-ES" b="1" i="0" dirty="0">
                <a:solidFill>
                  <a:srgbClr val="374151"/>
                </a:solidFill>
                <a:effectLst/>
                <a:latin typeface="Söhne"/>
              </a:rPr>
              <a:t>Cumplimiento normativo:</a:t>
            </a:r>
            <a:r>
              <a:rPr lang="es-ES" b="0" i="0" dirty="0">
                <a:solidFill>
                  <a:srgbClr val="374151"/>
                </a:solidFill>
                <a:effectLst/>
                <a:latin typeface="Söhne"/>
              </a:rPr>
              <a:t> Las nubes privadas pueden ser especialmente útiles para organizaciones que operan en industrias altamente reguladas, como la salud o las finanzas, ya que permiten un mayor cumplimiento normativo y un control sobre los datos sensibles.</a:t>
            </a:r>
          </a:p>
          <a:p>
            <a:pPr algn="l">
              <a:buFont typeface="+mj-lt"/>
              <a:buAutoNum type="arabicPeriod"/>
            </a:pPr>
            <a:r>
              <a:rPr lang="es-ES" b="1" i="0" dirty="0">
                <a:solidFill>
                  <a:srgbClr val="374151"/>
                </a:solidFill>
                <a:effectLst/>
                <a:latin typeface="Söhne"/>
              </a:rPr>
              <a:t>Costos predecibles:</a:t>
            </a:r>
            <a:r>
              <a:rPr lang="es-ES" b="0" i="0" dirty="0">
                <a:solidFill>
                  <a:srgbClr val="374151"/>
                </a:solidFill>
                <a:effectLst/>
                <a:latin typeface="Söhne"/>
              </a:rPr>
              <a:t> Aunque generalmente más costosas de implementar y mantener que las nubes públicas, las nubes privadas ofrecen costos predecibles, ya que los recursos son exclusivos de la organización y no están compartidos con otros clientes.</a:t>
            </a:r>
          </a:p>
          <a:p>
            <a:pPr algn="l">
              <a:buFont typeface="+mj-lt"/>
              <a:buAutoNum type="arabicPeriod"/>
            </a:pPr>
            <a:r>
              <a:rPr lang="es-ES" b="1" i="0" dirty="0">
                <a:solidFill>
                  <a:srgbClr val="374151"/>
                </a:solidFill>
                <a:effectLst/>
                <a:latin typeface="Söhne"/>
              </a:rPr>
              <a:t>Personalización y escalabilidad:</a:t>
            </a:r>
            <a:r>
              <a:rPr lang="es-ES" b="0" i="0" dirty="0">
                <a:solidFill>
                  <a:srgbClr val="374151"/>
                </a:solidFill>
                <a:effectLst/>
                <a:latin typeface="Söhne"/>
              </a:rPr>
              <a:t> Las nubes privadas pueden ser diseñadas para adaptarse específicamente a las cargas de trabajo y necesidades de la organización. También pueden escalarse fácilmente según sea necesario.</a:t>
            </a:r>
          </a:p>
          <a:p>
            <a:pPr marL="0" lvl="0" indent="0" algn="l" rtl="0">
              <a:spcBef>
                <a:spcPts val="0"/>
              </a:spcBef>
              <a:spcAft>
                <a:spcPts val="0"/>
              </a:spcAft>
              <a:buSzPts val="1100"/>
              <a:buNone/>
            </a:pPr>
            <a:endParaRPr dirty="0"/>
          </a:p>
        </p:txBody>
      </p:sp>
      <p:sp>
        <p:nvSpPr>
          <p:cNvPr id="74" name="Google Shape;74;ga81927de4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00511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a81927de4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algn="l">
              <a:buFont typeface="+mj-lt"/>
              <a:buAutoNum type="arabicPeriod"/>
            </a:pPr>
            <a:r>
              <a:rPr lang="es-ES" b="1" i="0" dirty="0">
                <a:solidFill>
                  <a:srgbClr val="374151"/>
                </a:solidFill>
                <a:effectLst/>
                <a:latin typeface="Söhne"/>
              </a:rPr>
              <a:t>Integración de recursos</a:t>
            </a:r>
            <a:r>
              <a:rPr lang="es-ES" b="0" i="0" dirty="0">
                <a:solidFill>
                  <a:srgbClr val="374151"/>
                </a:solidFill>
                <a:effectLst/>
                <a:latin typeface="Söhne"/>
              </a:rPr>
              <a:t>: En una nube híbrida, los recursos de nube privada y pública se integran para trabajar juntos de manera coherente. Esto significa que una organización puede mover datos y cargas de trabajo entre la nube privada y la pública según sea necesario.</a:t>
            </a:r>
          </a:p>
          <a:p>
            <a:pPr algn="l">
              <a:buFont typeface="+mj-lt"/>
              <a:buAutoNum type="arabicPeriod"/>
            </a:pPr>
            <a:r>
              <a:rPr lang="es-ES" b="1" i="0" dirty="0">
                <a:solidFill>
                  <a:srgbClr val="374151"/>
                </a:solidFill>
                <a:effectLst/>
                <a:latin typeface="Söhne"/>
              </a:rPr>
              <a:t>Escalabilidad</a:t>
            </a:r>
            <a:r>
              <a:rPr lang="es-ES" b="0" i="0" dirty="0">
                <a:solidFill>
                  <a:srgbClr val="374151"/>
                </a:solidFill>
                <a:effectLst/>
                <a:latin typeface="Söhne"/>
              </a:rPr>
              <a:t>: La nube pública proporciona una escalabilidad sobresaliente, lo que permite a una organización manejar cargas de trabajo de Big Data que requieren una gran cantidad de recursos informáticos y de almacenamiento de manera eficiente. Cuando se necesita una capacidad adicional, se pueden provisionar recursos adicionales en la nube pública temporalmente.</a:t>
            </a:r>
          </a:p>
          <a:p>
            <a:pPr algn="l">
              <a:buFont typeface="+mj-lt"/>
              <a:buAutoNum type="arabicPeriod"/>
            </a:pPr>
            <a:r>
              <a:rPr lang="es-ES" b="1" i="0" dirty="0">
                <a:solidFill>
                  <a:srgbClr val="374151"/>
                </a:solidFill>
                <a:effectLst/>
                <a:latin typeface="Söhne"/>
              </a:rPr>
              <a:t>Seguridad y privacidad</a:t>
            </a:r>
            <a:r>
              <a:rPr lang="es-ES" b="0" i="0" dirty="0">
                <a:solidFill>
                  <a:srgbClr val="374151"/>
                </a:solidFill>
                <a:effectLst/>
                <a:latin typeface="Söhne"/>
              </a:rPr>
              <a:t>: Los datos sensibles o críticos para el negocio pueden mantenerse en la nube privada, lo que ofrece un mayor control y seguridad. Los datos menos sensibles o las cargas de trabajo menos críticas pueden ejecutarse en la nube pública.</a:t>
            </a:r>
          </a:p>
          <a:p>
            <a:pPr algn="l">
              <a:buFont typeface="+mj-lt"/>
              <a:buAutoNum type="arabicPeriod"/>
            </a:pPr>
            <a:r>
              <a:rPr lang="es-ES" b="1" i="0" dirty="0">
                <a:solidFill>
                  <a:srgbClr val="374151"/>
                </a:solidFill>
                <a:effectLst/>
                <a:latin typeface="Söhne"/>
              </a:rPr>
              <a:t>Cumplimiento normativo</a:t>
            </a:r>
            <a:r>
              <a:rPr lang="es-ES" b="0" i="0" dirty="0">
                <a:solidFill>
                  <a:srgbClr val="374151"/>
                </a:solidFill>
                <a:effectLst/>
                <a:latin typeface="Söhne"/>
              </a:rPr>
              <a:t>: Las organizaciones que deben cumplir con regulaciones específicas, como HIPAA en el caso de la salud o PCI DSS en el caso de las tarjetas de crédito, pueden utilizar la nube privada para garantizar el cumplimiento, mientras aprovechan la escalabilidad de la nube pública para otros fines.</a:t>
            </a:r>
          </a:p>
          <a:p>
            <a:pPr algn="l">
              <a:buFont typeface="+mj-lt"/>
              <a:buAutoNum type="arabicPeriod"/>
            </a:pPr>
            <a:r>
              <a:rPr lang="es-ES" b="1" i="0" dirty="0">
                <a:solidFill>
                  <a:srgbClr val="374151"/>
                </a:solidFill>
                <a:effectLst/>
                <a:latin typeface="Söhne"/>
              </a:rPr>
              <a:t>Costo-eficiencia</a:t>
            </a:r>
            <a:r>
              <a:rPr lang="es-ES" b="0" i="0" dirty="0">
                <a:solidFill>
                  <a:srgbClr val="374151"/>
                </a:solidFill>
                <a:effectLst/>
                <a:latin typeface="Söhne"/>
              </a:rPr>
              <a:t>: Una nube híbrida puede ser costosa de implementar y gestionar, pero puede resultar en un costo total más bajo en comparación con una infraestructura completamente privada, ya que permite la expansión en la nube pública cuando sea necesario, en lugar de invertir en hardware adicional.</a:t>
            </a:r>
          </a:p>
          <a:p>
            <a:pPr algn="l">
              <a:buFont typeface="+mj-lt"/>
              <a:buAutoNum type="arabicPeriod"/>
            </a:pPr>
            <a:r>
              <a:rPr lang="es-ES" b="1" i="0" dirty="0">
                <a:solidFill>
                  <a:srgbClr val="374151"/>
                </a:solidFill>
                <a:effectLst/>
                <a:latin typeface="Söhne"/>
              </a:rPr>
              <a:t>Flexibilidad</a:t>
            </a:r>
            <a:r>
              <a:rPr lang="es-ES" b="0" i="0" dirty="0">
                <a:solidFill>
                  <a:srgbClr val="374151"/>
                </a:solidFill>
                <a:effectLst/>
                <a:latin typeface="Söhne"/>
              </a:rPr>
              <a:t>: Las organizaciones pueden adaptar su infraestructura de nube híbrida según las necesidades cambiantes de sus proyectos de Big Data. Esto brinda la flexibilidad para aprovechar las ventajas de diferentes entornos según sea necesario.</a:t>
            </a:r>
          </a:p>
          <a:p>
            <a:pPr algn="l">
              <a:buFont typeface="+mj-lt"/>
              <a:buAutoNum type="arabicPeriod"/>
            </a:pPr>
            <a:r>
              <a:rPr lang="es-ES" b="1" i="0" dirty="0">
                <a:solidFill>
                  <a:srgbClr val="374151"/>
                </a:solidFill>
                <a:effectLst/>
                <a:latin typeface="Söhne"/>
              </a:rPr>
              <a:t>Gestión unificada</a:t>
            </a:r>
            <a:r>
              <a:rPr lang="es-ES" b="0" i="0" dirty="0">
                <a:solidFill>
                  <a:srgbClr val="374151"/>
                </a:solidFill>
                <a:effectLst/>
                <a:latin typeface="Söhne"/>
              </a:rPr>
              <a:t>: La gestión de una nube híbrida puede ser compleja, pero se han desarrollado herramientas y soluciones para facilitar la administración unificada de recursos en la nube privada y pública.</a:t>
            </a:r>
          </a:p>
          <a:p>
            <a:pPr marL="0" lvl="0" indent="0" algn="l" rtl="0">
              <a:spcBef>
                <a:spcPts val="0"/>
              </a:spcBef>
              <a:spcAft>
                <a:spcPts val="0"/>
              </a:spcAft>
              <a:buSzPts val="1100"/>
              <a:buNone/>
            </a:pPr>
            <a:endParaRPr dirty="0"/>
          </a:p>
        </p:txBody>
      </p:sp>
      <p:sp>
        <p:nvSpPr>
          <p:cNvPr id="74" name="Google Shape;74;ga81927de4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3247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3048397" y="2244726"/>
            <a:ext cx="18290381" cy="4775200"/>
          </a:xfrm>
        </p:spPr>
        <p:txBody>
          <a:bodyPr anchor="b"/>
          <a:lstStyle>
            <a:lvl1pPr algn="ctr">
              <a:defRPr sz="12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048397" y="7204076"/>
            <a:ext cx="18290381"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1E25EE4-D6A6-437A-9391-E3EE8A2D826E}" type="datetimeFigureOut">
              <a:rPr lang="es-MX" smtClean="0"/>
              <a:t>12/09/2023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50F448D-55D1-40F3-901A-A06ED0942412}" type="slidenum">
              <a:rPr lang="es-MX" smtClean="0"/>
              <a:t>‹Nº›</a:t>
            </a:fld>
            <a:endParaRPr lang="es-MX"/>
          </a:p>
        </p:txBody>
      </p:sp>
    </p:spTree>
    <p:extLst>
      <p:ext uri="{BB962C8B-B14F-4D97-AF65-F5344CB8AC3E}">
        <p14:creationId xmlns:p14="http://schemas.microsoft.com/office/powerpoint/2010/main" val="14352444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1E25EE4-D6A6-437A-9391-E3EE8A2D826E}" type="datetimeFigureOut">
              <a:rPr lang="es-MX" smtClean="0"/>
              <a:t>12/09/2023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50F448D-55D1-40F3-901A-A06ED0942412}" type="slidenum">
              <a:rPr lang="es-MX" smtClean="0"/>
              <a:t>‹Nº›</a:t>
            </a:fld>
            <a:endParaRPr lang="es-MX"/>
          </a:p>
        </p:txBody>
      </p:sp>
    </p:spTree>
    <p:extLst>
      <p:ext uri="{BB962C8B-B14F-4D97-AF65-F5344CB8AC3E}">
        <p14:creationId xmlns:p14="http://schemas.microsoft.com/office/powerpoint/2010/main" val="331648627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52072" y="730250"/>
            <a:ext cx="5258485" cy="11623676"/>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676618" y="730250"/>
            <a:ext cx="15470614" cy="11623676"/>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1E25EE4-D6A6-437A-9391-E3EE8A2D826E}" type="datetimeFigureOut">
              <a:rPr lang="es-MX" smtClean="0"/>
              <a:t>12/09/2023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50F448D-55D1-40F3-901A-A06ED0942412}" type="slidenum">
              <a:rPr lang="es-MX" smtClean="0"/>
              <a:t>‹Nº›</a:t>
            </a:fld>
            <a:endParaRPr lang="es-MX"/>
          </a:p>
        </p:txBody>
      </p:sp>
    </p:spTree>
    <p:extLst>
      <p:ext uri="{BB962C8B-B14F-4D97-AF65-F5344CB8AC3E}">
        <p14:creationId xmlns:p14="http://schemas.microsoft.com/office/powerpoint/2010/main" val="424157621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1E25EE4-D6A6-437A-9391-E3EE8A2D826E}" type="datetimeFigureOut">
              <a:rPr lang="es-MX" smtClean="0"/>
              <a:t>12/09/2023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50F448D-55D1-40F3-901A-A06ED0942412}" type="slidenum">
              <a:rPr lang="es-MX" smtClean="0"/>
              <a:t>‹Nº›</a:t>
            </a:fld>
            <a:endParaRPr lang="es-MX"/>
          </a:p>
        </p:txBody>
      </p:sp>
    </p:spTree>
    <p:extLst>
      <p:ext uri="{BB962C8B-B14F-4D97-AF65-F5344CB8AC3E}">
        <p14:creationId xmlns:p14="http://schemas.microsoft.com/office/powerpoint/2010/main" val="267396190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663917" y="3419477"/>
            <a:ext cx="21033938" cy="5705474"/>
          </a:xfrm>
        </p:spPr>
        <p:txBody>
          <a:bodyPr anchor="b"/>
          <a:lstStyle>
            <a:lvl1pPr>
              <a:defRPr sz="12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663917" y="9178927"/>
            <a:ext cx="21033938"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1E25EE4-D6A6-437A-9391-E3EE8A2D826E}" type="datetimeFigureOut">
              <a:rPr lang="es-MX" smtClean="0"/>
              <a:t>12/09/2023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50F448D-55D1-40F3-901A-A06ED0942412}" type="slidenum">
              <a:rPr lang="es-MX" smtClean="0"/>
              <a:t>‹Nº›</a:t>
            </a:fld>
            <a:endParaRPr lang="es-MX"/>
          </a:p>
        </p:txBody>
      </p:sp>
    </p:spTree>
    <p:extLst>
      <p:ext uri="{BB962C8B-B14F-4D97-AF65-F5344CB8AC3E}">
        <p14:creationId xmlns:p14="http://schemas.microsoft.com/office/powerpoint/2010/main" val="371832289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676618" y="3651250"/>
            <a:ext cx="10364549" cy="870267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12346008" y="3651250"/>
            <a:ext cx="10364549" cy="870267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1E25EE4-D6A6-437A-9391-E3EE8A2D826E}" type="datetimeFigureOut">
              <a:rPr lang="es-MX" smtClean="0"/>
              <a:t>12/09/2023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50F448D-55D1-40F3-901A-A06ED0942412}" type="slidenum">
              <a:rPr lang="es-MX" smtClean="0"/>
              <a:t>‹Nº›</a:t>
            </a:fld>
            <a:endParaRPr lang="es-MX"/>
          </a:p>
        </p:txBody>
      </p:sp>
    </p:spTree>
    <p:extLst>
      <p:ext uri="{BB962C8B-B14F-4D97-AF65-F5344CB8AC3E}">
        <p14:creationId xmlns:p14="http://schemas.microsoft.com/office/powerpoint/2010/main" val="392927425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679795" y="730251"/>
            <a:ext cx="21033938" cy="2651126"/>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679796" y="3362326"/>
            <a:ext cx="10316917"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s-ES"/>
              <a:t>Haga clic para modificar los estilos de texto del patrón</a:t>
            </a:r>
          </a:p>
        </p:txBody>
      </p:sp>
      <p:sp>
        <p:nvSpPr>
          <p:cNvPr id="4" name="Content Placeholder 3"/>
          <p:cNvSpPr>
            <a:spLocks noGrp="1"/>
          </p:cNvSpPr>
          <p:nvPr>
            <p:ph sz="half" idx="2"/>
          </p:nvPr>
        </p:nvSpPr>
        <p:spPr>
          <a:xfrm>
            <a:off x="1679796" y="5010150"/>
            <a:ext cx="10316917" cy="736917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12346007" y="3362326"/>
            <a:ext cx="1036772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s-ES"/>
              <a:t>Haga clic para modificar los estilos de texto del patrón</a:t>
            </a:r>
          </a:p>
        </p:txBody>
      </p:sp>
      <p:sp>
        <p:nvSpPr>
          <p:cNvPr id="6" name="Content Placeholder 5"/>
          <p:cNvSpPr>
            <a:spLocks noGrp="1"/>
          </p:cNvSpPr>
          <p:nvPr>
            <p:ph sz="quarter" idx="4"/>
          </p:nvPr>
        </p:nvSpPr>
        <p:spPr>
          <a:xfrm>
            <a:off x="12346007" y="5010150"/>
            <a:ext cx="10367726" cy="736917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1E25EE4-D6A6-437A-9391-E3EE8A2D826E}" type="datetimeFigureOut">
              <a:rPr lang="es-MX" smtClean="0"/>
              <a:t>12/09/2023</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D50F448D-55D1-40F3-901A-A06ED0942412}" type="slidenum">
              <a:rPr lang="es-MX" smtClean="0"/>
              <a:t>‹Nº›</a:t>
            </a:fld>
            <a:endParaRPr lang="es-MX"/>
          </a:p>
        </p:txBody>
      </p:sp>
    </p:spTree>
    <p:extLst>
      <p:ext uri="{BB962C8B-B14F-4D97-AF65-F5344CB8AC3E}">
        <p14:creationId xmlns:p14="http://schemas.microsoft.com/office/powerpoint/2010/main" val="364233370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1E25EE4-D6A6-437A-9391-E3EE8A2D826E}" type="datetimeFigureOut">
              <a:rPr lang="es-MX" smtClean="0"/>
              <a:t>12/09/2023</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D50F448D-55D1-40F3-901A-A06ED0942412}" type="slidenum">
              <a:rPr lang="es-MX" smtClean="0"/>
              <a:t>‹Nº›</a:t>
            </a:fld>
            <a:endParaRPr lang="es-MX"/>
          </a:p>
        </p:txBody>
      </p:sp>
    </p:spTree>
    <p:extLst>
      <p:ext uri="{BB962C8B-B14F-4D97-AF65-F5344CB8AC3E}">
        <p14:creationId xmlns:p14="http://schemas.microsoft.com/office/powerpoint/2010/main" val="215521238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E25EE4-D6A6-437A-9391-E3EE8A2D826E}" type="datetimeFigureOut">
              <a:rPr lang="es-MX" smtClean="0"/>
              <a:t>12/09/2023</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D50F448D-55D1-40F3-901A-A06ED0942412}" type="slidenum">
              <a:rPr lang="es-MX" smtClean="0"/>
              <a:t>‹Nº›</a:t>
            </a:fld>
            <a:endParaRPr lang="es-MX"/>
          </a:p>
        </p:txBody>
      </p:sp>
    </p:spTree>
    <p:extLst>
      <p:ext uri="{BB962C8B-B14F-4D97-AF65-F5344CB8AC3E}">
        <p14:creationId xmlns:p14="http://schemas.microsoft.com/office/powerpoint/2010/main" val="396418770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679796" y="914400"/>
            <a:ext cx="7865498" cy="3200400"/>
          </a:xfrm>
        </p:spPr>
        <p:txBody>
          <a:bodyPr anchor="b"/>
          <a:lstStyle>
            <a:lvl1pPr>
              <a:defRPr sz="6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10367726" y="1974851"/>
            <a:ext cx="12346007"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679796" y="4114800"/>
            <a:ext cx="7865498"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1E25EE4-D6A6-437A-9391-E3EE8A2D826E}" type="datetimeFigureOut">
              <a:rPr lang="es-MX" smtClean="0"/>
              <a:t>12/09/2023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50F448D-55D1-40F3-901A-A06ED0942412}" type="slidenum">
              <a:rPr lang="es-MX" smtClean="0"/>
              <a:t>‹Nº›</a:t>
            </a:fld>
            <a:endParaRPr lang="es-MX"/>
          </a:p>
        </p:txBody>
      </p:sp>
    </p:spTree>
    <p:extLst>
      <p:ext uri="{BB962C8B-B14F-4D97-AF65-F5344CB8AC3E}">
        <p14:creationId xmlns:p14="http://schemas.microsoft.com/office/powerpoint/2010/main" val="2848343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679796" y="914400"/>
            <a:ext cx="7865498" cy="3200400"/>
          </a:xfrm>
        </p:spPr>
        <p:txBody>
          <a:bodyPr anchor="b"/>
          <a:lstStyle>
            <a:lvl1pPr>
              <a:defRPr sz="6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0367726" y="1974851"/>
            <a:ext cx="12346007" cy="9747250"/>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679796" y="4114800"/>
            <a:ext cx="7865498"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1E25EE4-D6A6-437A-9391-E3EE8A2D826E}" type="datetimeFigureOut">
              <a:rPr lang="es-MX" smtClean="0"/>
              <a:t>12/09/2023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50F448D-55D1-40F3-901A-A06ED0942412}" type="slidenum">
              <a:rPr lang="es-MX" smtClean="0"/>
              <a:t>‹Nº›</a:t>
            </a:fld>
            <a:endParaRPr lang="es-MX"/>
          </a:p>
        </p:txBody>
      </p:sp>
    </p:spTree>
    <p:extLst>
      <p:ext uri="{BB962C8B-B14F-4D97-AF65-F5344CB8AC3E}">
        <p14:creationId xmlns:p14="http://schemas.microsoft.com/office/powerpoint/2010/main" val="87921727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619" y="730251"/>
            <a:ext cx="21033938" cy="265112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676619" y="3651250"/>
            <a:ext cx="21033938" cy="870267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676618" y="12712701"/>
            <a:ext cx="5487114"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01E25EE4-D6A6-437A-9391-E3EE8A2D826E}" type="datetimeFigureOut">
              <a:rPr lang="es-MX" smtClean="0"/>
              <a:t>12/09/2023</a:t>
            </a:fld>
            <a:endParaRPr lang="es-MX"/>
          </a:p>
        </p:txBody>
      </p:sp>
      <p:sp>
        <p:nvSpPr>
          <p:cNvPr id="5" name="Footer Placeholder 4"/>
          <p:cNvSpPr>
            <a:spLocks noGrp="1"/>
          </p:cNvSpPr>
          <p:nvPr>
            <p:ph type="ftr" sz="quarter" idx="3"/>
          </p:nvPr>
        </p:nvSpPr>
        <p:spPr>
          <a:xfrm>
            <a:off x="8078252" y="12712701"/>
            <a:ext cx="8230672"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17223443" y="12712701"/>
            <a:ext cx="5487114"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D50F448D-55D1-40F3-901A-A06ED0942412}" type="slidenum">
              <a:rPr lang="es-MX" smtClean="0"/>
              <a:t>‹Nº›</a:t>
            </a:fld>
            <a:endParaRPr lang="es-MX"/>
          </a:p>
        </p:txBody>
      </p:sp>
    </p:spTree>
    <p:extLst>
      <p:ext uri="{BB962C8B-B14F-4D97-AF65-F5344CB8AC3E}">
        <p14:creationId xmlns:p14="http://schemas.microsoft.com/office/powerpoint/2010/main" val="3861419983"/>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hf sldNum="0" hdr="0" ftr="0" dt="0"/>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hyperlink" Target="https://www.youtube.com/watch?v=iX3rA3ELT2c" TargetMode="External"/><Relationship Id="rId13" Type="http://schemas.openxmlformats.org/officeDocument/2006/relationships/hyperlink" Target="https://www.youtube.com/watch?v=cNb7xKyya5c" TargetMode="External"/><Relationship Id="rId3" Type="http://schemas.openxmlformats.org/officeDocument/2006/relationships/image" Target="../media/image1.png"/><Relationship Id="rId7" Type="http://schemas.openxmlformats.org/officeDocument/2006/relationships/hyperlink" Target="https://www.youtube.com/watch?v=IuK4gQeHRcI" TargetMode="External"/><Relationship Id="rId12" Type="http://schemas.openxmlformats.org/officeDocument/2006/relationships/hyperlink" Target="https://www.youtube.com/watch?v=f-Ly6qMETDY"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hyperlink" Target="https://www.youtube.com/watch?v=Hhqi8xCEI7U" TargetMode="External"/><Relationship Id="rId5" Type="http://schemas.openxmlformats.org/officeDocument/2006/relationships/image" Target="../media/image3.png"/><Relationship Id="rId10" Type="http://schemas.openxmlformats.org/officeDocument/2006/relationships/hyperlink" Target="https://cloud.google.com/learn/what-is-big-data?hl=es" TargetMode="External"/><Relationship Id="rId4" Type="http://schemas.openxmlformats.org/officeDocument/2006/relationships/image" Target="../media/image2.png"/><Relationship Id="rId9" Type="http://schemas.openxmlformats.org/officeDocument/2006/relationships/hyperlink" Target="https://www.youtube.com/watch?v=w2mL4sUOjVo"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youtube.com/watch?v=JIbIYCM48to" TargetMode="External"/><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8" Type="http://schemas.openxmlformats.org/officeDocument/2006/relationships/hyperlink" Target="https://www.youtube.com/watch?v=Fe82UVGyTHs" TargetMode="External"/><Relationship Id="rId3" Type="http://schemas.openxmlformats.org/officeDocument/2006/relationships/image" Target="../media/image1.png"/><Relationship Id="rId7" Type="http://schemas.openxmlformats.org/officeDocument/2006/relationships/hyperlink" Target="https://www.youtube.com/watch?v=NrnQHOgI8Fk"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6.jpe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www.youtube.com/watch?v=pofPSv20QuM"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cxnSp>
        <p:nvCxnSpPr>
          <p:cNvPr id="27" name="Google Shape;27;p8"/>
          <p:cNvCxnSpPr/>
          <p:nvPr/>
        </p:nvCxnSpPr>
        <p:spPr>
          <a:xfrm>
            <a:off x="1498741" y="-1748367"/>
            <a:ext cx="0" cy="0"/>
          </a:xfrm>
          <a:prstGeom prst="straightConnector1">
            <a:avLst/>
          </a:prstGeom>
          <a:noFill/>
          <a:ln>
            <a:noFill/>
          </a:ln>
        </p:spPr>
      </p:cxnSp>
      <p:cxnSp>
        <p:nvCxnSpPr>
          <p:cNvPr id="28" name="Google Shape;28;p8"/>
          <p:cNvCxnSpPr/>
          <p:nvPr/>
        </p:nvCxnSpPr>
        <p:spPr>
          <a:xfrm>
            <a:off x="1498741" y="-1748367"/>
            <a:ext cx="0" cy="0"/>
          </a:xfrm>
          <a:prstGeom prst="straightConnector1">
            <a:avLst/>
          </a:prstGeom>
          <a:noFill/>
          <a:ln>
            <a:noFill/>
          </a:ln>
        </p:spPr>
      </p:cxnSp>
      <p:pic>
        <p:nvPicPr>
          <p:cNvPr id="2" name="Imagen 1">
            <a:extLst>
              <a:ext uri="{FF2B5EF4-FFF2-40B4-BE49-F238E27FC236}">
                <a16:creationId xmlns:a16="http://schemas.microsoft.com/office/drawing/2014/main" id="{D201D745-DD58-DAF6-A4B3-C5ED3F748EB9}"/>
              </a:ext>
            </a:extLst>
          </p:cNvPr>
          <p:cNvPicPr>
            <a:picLocks noChangeAspect="1"/>
          </p:cNvPicPr>
          <p:nvPr/>
        </p:nvPicPr>
        <p:blipFill>
          <a:blip r:embed="rId3"/>
          <a:stretch>
            <a:fillRect/>
          </a:stretch>
        </p:blipFill>
        <p:spPr>
          <a:xfrm>
            <a:off x="586672" y="199720"/>
            <a:ext cx="3052617" cy="1200300"/>
          </a:xfrm>
          <a:prstGeom prst="rect">
            <a:avLst/>
          </a:prstGeom>
        </p:spPr>
      </p:pic>
      <p:pic>
        <p:nvPicPr>
          <p:cNvPr id="3" name="Imagen 2">
            <a:extLst>
              <a:ext uri="{FF2B5EF4-FFF2-40B4-BE49-F238E27FC236}">
                <a16:creationId xmlns:a16="http://schemas.microsoft.com/office/drawing/2014/main" id="{634E50C9-B149-AD25-66EC-4B01EEB171CA}"/>
              </a:ext>
            </a:extLst>
          </p:cNvPr>
          <p:cNvPicPr>
            <a:picLocks noChangeAspect="1"/>
          </p:cNvPicPr>
          <p:nvPr/>
        </p:nvPicPr>
        <p:blipFill>
          <a:blip r:embed="rId4"/>
          <a:stretch>
            <a:fillRect/>
          </a:stretch>
        </p:blipFill>
        <p:spPr>
          <a:xfrm>
            <a:off x="20149668" y="299996"/>
            <a:ext cx="3586490" cy="968435"/>
          </a:xfrm>
          <a:prstGeom prst="rect">
            <a:avLst/>
          </a:prstGeom>
        </p:spPr>
      </p:pic>
      <p:sp>
        <p:nvSpPr>
          <p:cNvPr id="4" name="Rectángulo 3">
            <a:extLst>
              <a:ext uri="{FF2B5EF4-FFF2-40B4-BE49-F238E27FC236}">
                <a16:creationId xmlns:a16="http://schemas.microsoft.com/office/drawing/2014/main" id="{33E463BD-5D17-F074-AA81-294C3A0B0E63}"/>
              </a:ext>
            </a:extLst>
          </p:cNvPr>
          <p:cNvSpPr/>
          <p:nvPr/>
        </p:nvSpPr>
        <p:spPr>
          <a:xfrm>
            <a:off x="0" y="0"/>
            <a:ext cx="586672" cy="13716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7E33B722-B730-9D67-CD29-0A93D9472B26}"/>
              </a:ext>
            </a:extLst>
          </p:cNvPr>
          <p:cNvPicPr>
            <a:picLocks noChangeAspect="1"/>
          </p:cNvPicPr>
          <p:nvPr/>
        </p:nvPicPr>
        <p:blipFill>
          <a:blip r:embed="rId5"/>
          <a:stretch>
            <a:fillRect/>
          </a:stretch>
        </p:blipFill>
        <p:spPr>
          <a:xfrm>
            <a:off x="23204799" y="12494218"/>
            <a:ext cx="607560" cy="903930"/>
          </a:xfrm>
          <a:prstGeom prst="rect">
            <a:avLst/>
          </a:prstGeom>
        </p:spPr>
      </p:pic>
      <p:sp>
        <p:nvSpPr>
          <p:cNvPr id="6" name="Título 1">
            <a:extLst>
              <a:ext uri="{FF2B5EF4-FFF2-40B4-BE49-F238E27FC236}">
                <a16:creationId xmlns:a16="http://schemas.microsoft.com/office/drawing/2014/main" id="{789D3C35-B739-EB77-1151-771A8312FE54}"/>
              </a:ext>
            </a:extLst>
          </p:cNvPr>
          <p:cNvSpPr txBox="1">
            <a:spLocks/>
          </p:cNvSpPr>
          <p:nvPr/>
        </p:nvSpPr>
        <p:spPr>
          <a:xfrm>
            <a:off x="5259387" y="3903663"/>
            <a:ext cx="13868400" cy="2387600"/>
          </a:xfrm>
          <a:prstGeom prst="rect">
            <a:avLst/>
          </a:prstGeom>
        </p:spPr>
        <p:txBody>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pPr algn="ctr"/>
            <a:r>
              <a:rPr lang="es-MX" dirty="0"/>
              <a:t>Maestría en Ciencia de Datos (MCD)</a:t>
            </a:r>
            <a:endParaRPr lang="en-US" dirty="0"/>
          </a:p>
        </p:txBody>
      </p:sp>
      <p:sp>
        <p:nvSpPr>
          <p:cNvPr id="7" name="Subtítulo 2">
            <a:extLst>
              <a:ext uri="{FF2B5EF4-FFF2-40B4-BE49-F238E27FC236}">
                <a16:creationId xmlns:a16="http://schemas.microsoft.com/office/drawing/2014/main" id="{723C9D5A-7F3D-A9B3-8892-BCC49AC8A02A}"/>
              </a:ext>
            </a:extLst>
          </p:cNvPr>
          <p:cNvSpPr txBox="1">
            <a:spLocks/>
          </p:cNvSpPr>
          <p:nvPr/>
        </p:nvSpPr>
        <p:spPr>
          <a:xfrm>
            <a:off x="6019800" y="7907338"/>
            <a:ext cx="12534900" cy="1655762"/>
          </a:xfrm>
          <a:prstGeom prst="rect">
            <a:avLst/>
          </a:prstGeom>
        </p:spPr>
        <p:txBody>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lgn="ctr">
              <a:buNone/>
            </a:pPr>
            <a:r>
              <a:rPr lang="es-MX" i="1" dirty="0"/>
              <a:t>Procesamiento de Grandes Bases de Datos (Cloud)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2" name="Imagen 1">
            <a:extLst>
              <a:ext uri="{FF2B5EF4-FFF2-40B4-BE49-F238E27FC236}">
                <a16:creationId xmlns:a16="http://schemas.microsoft.com/office/drawing/2014/main" id="{3BF1E749-A790-3658-748D-390D382E7F48}"/>
              </a:ext>
            </a:extLst>
          </p:cNvPr>
          <p:cNvPicPr>
            <a:picLocks noChangeAspect="1"/>
          </p:cNvPicPr>
          <p:nvPr/>
        </p:nvPicPr>
        <p:blipFill>
          <a:blip r:embed="rId3"/>
          <a:stretch>
            <a:fillRect/>
          </a:stretch>
        </p:blipFill>
        <p:spPr>
          <a:xfrm>
            <a:off x="586672" y="199720"/>
            <a:ext cx="3052617" cy="1200300"/>
          </a:xfrm>
          <a:prstGeom prst="rect">
            <a:avLst/>
          </a:prstGeom>
        </p:spPr>
      </p:pic>
      <p:pic>
        <p:nvPicPr>
          <p:cNvPr id="3" name="Imagen 2">
            <a:extLst>
              <a:ext uri="{FF2B5EF4-FFF2-40B4-BE49-F238E27FC236}">
                <a16:creationId xmlns:a16="http://schemas.microsoft.com/office/drawing/2014/main" id="{74923608-C48D-1443-D197-5EA1E9958DAB}"/>
              </a:ext>
            </a:extLst>
          </p:cNvPr>
          <p:cNvPicPr>
            <a:picLocks noChangeAspect="1"/>
          </p:cNvPicPr>
          <p:nvPr/>
        </p:nvPicPr>
        <p:blipFill>
          <a:blip r:embed="rId4"/>
          <a:stretch>
            <a:fillRect/>
          </a:stretch>
        </p:blipFill>
        <p:spPr>
          <a:xfrm>
            <a:off x="20149668" y="299996"/>
            <a:ext cx="3586490" cy="968435"/>
          </a:xfrm>
          <a:prstGeom prst="rect">
            <a:avLst/>
          </a:prstGeom>
        </p:spPr>
      </p:pic>
      <p:sp>
        <p:nvSpPr>
          <p:cNvPr id="4" name="Rectángulo 3">
            <a:extLst>
              <a:ext uri="{FF2B5EF4-FFF2-40B4-BE49-F238E27FC236}">
                <a16:creationId xmlns:a16="http://schemas.microsoft.com/office/drawing/2014/main" id="{C8205CEF-1C76-9E48-EA9D-1972B3B87FAD}"/>
              </a:ext>
            </a:extLst>
          </p:cNvPr>
          <p:cNvSpPr/>
          <p:nvPr/>
        </p:nvSpPr>
        <p:spPr>
          <a:xfrm>
            <a:off x="0" y="0"/>
            <a:ext cx="586672" cy="13716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a:extLst>
              <a:ext uri="{FF2B5EF4-FFF2-40B4-BE49-F238E27FC236}">
                <a16:creationId xmlns:a16="http://schemas.microsoft.com/office/drawing/2014/main" id="{2DD8E929-4DD8-8A20-4CD6-05AE552EF17A}"/>
              </a:ext>
            </a:extLst>
          </p:cNvPr>
          <p:cNvPicPr>
            <a:picLocks noChangeAspect="1"/>
          </p:cNvPicPr>
          <p:nvPr/>
        </p:nvPicPr>
        <p:blipFill>
          <a:blip r:embed="rId5"/>
          <a:stretch>
            <a:fillRect/>
          </a:stretch>
        </p:blipFill>
        <p:spPr>
          <a:xfrm>
            <a:off x="23204799" y="12494218"/>
            <a:ext cx="607560" cy="903930"/>
          </a:xfrm>
          <a:prstGeom prst="rect">
            <a:avLst/>
          </a:prstGeom>
        </p:spPr>
      </p:pic>
      <p:pic>
        <p:nvPicPr>
          <p:cNvPr id="4098" name="Picture 2">
            <a:extLst>
              <a:ext uri="{FF2B5EF4-FFF2-40B4-BE49-F238E27FC236}">
                <a16:creationId xmlns:a16="http://schemas.microsoft.com/office/drawing/2014/main" id="{D624FCB0-3F4C-FBFE-0DFC-27487D882FA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4167" y="1795601"/>
            <a:ext cx="17421727" cy="11452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6286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2" name="Imagen 1">
            <a:extLst>
              <a:ext uri="{FF2B5EF4-FFF2-40B4-BE49-F238E27FC236}">
                <a16:creationId xmlns:a16="http://schemas.microsoft.com/office/drawing/2014/main" id="{3BF1E749-A790-3658-748D-390D382E7F48}"/>
              </a:ext>
            </a:extLst>
          </p:cNvPr>
          <p:cNvPicPr>
            <a:picLocks noChangeAspect="1"/>
          </p:cNvPicPr>
          <p:nvPr/>
        </p:nvPicPr>
        <p:blipFill>
          <a:blip r:embed="rId3"/>
          <a:stretch>
            <a:fillRect/>
          </a:stretch>
        </p:blipFill>
        <p:spPr>
          <a:xfrm>
            <a:off x="586672" y="199720"/>
            <a:ext cx="3052617" cy="1200300"/>
          </a:xfrm>
          <a:prstGeom prst="rect">
            <a:avLst/>
          </a:prstGeom>
        </p:spPr>
      </p:pic>
      <p:pic>
        <p:nvPicPr>
          <p:cNvPr id="3" name="Imagen 2">
            <a:extLst>
              <a:ext uri="{FF2B5EF4-FFF2-40B4-BE49-F238E27FC236}">
                <a16:creationId xmlns:a16="http://schemas.microsoft.com/office/drawing/2014/main" id="{74923608-C48D-1443-D197-5EA1E9958DAB}"/>
              </a:ext>
            </a:extLst>
          </p:cNvPr>
          <p:cNvPicPr>
            <a:picLocks noChangeAspect="1"/>
          </p:cNvPicPr>
          <p:nvPr/>
        </p:nvPicPr>
        <p:blipFill>
          <a:blip r:embed="rId4"/>
          <a:stretch>
            <a:fillRect/>
          </a:stretch>
        </p:blipFill>
        <p:spPr>
          <a:xfrm>
            <a:off x="20149668" y="299996"/>
            <a:ext cx="3586490" cy="968435"/>
          </a:xfrm>
          <a:prstGeom prst="rect">
            <a:avLst/>
          </a:prstGeom>
        </p:spPr>
      </p:pic>
      <p:sp>
        <p:nvSpPr>
          <p:cNvPr id="4" name="Rectángulo 3">
            <a:extLst>
              <a:ext uri="{FF2B5EF4-FFF2-40B4-BE49-F238E27FC236}">
                <a16:creationId xmlns:a16="http://schemas.microsoft.com/office/drawing/2014/main" id="{C8205CEF-1C76-9E48-EA9D-1972B3B87FAD}"/>
              </a:ext>
            </a:extLst>
          </p:cNvPr>
          <p:cNvSpPr/>
          <p:nvPr/>
        </p:nvSpPr>
        <p:spPr>
          <a:xfrm>
            <a:off x="0" y="0"/>
            <a:ext cx="586672" cy="13716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a:extLst>
              <a:ext uri="{FF2B5EF4-FFF2-40B4-BE49-F238E27FC236}">
                <a16:creationId xmlns:a16="http://schemas.microsoft.com/office/drawing/2014/main" id="{2DD8E929-4DD8-8A20-4CD6-05AE552EF17A}"/>
              </a:ext>
            </a:extLst>
          </p:cNvPr>
          <p:cNvPicPr>
            <a:picLocks noChangeAspect="1"/>
          </p:cNvPicPr>
          <p:nvPr/>
        </p:nvPicPr>
        <p:blipFill>
          <a:blip r:embed="rId5"/>
          <a:stretch>
            <a:fillRect/>
          </a:stretch>
        </p:blipFill>
        <p:spPr>
          <a:xfrm>
            <a:off x="23204799" y="12494218"/>
            <a:ext cx="607560" cy="903930"/>
          </a:xfrm>
          <a:prstGeom prst="rect">
            <a:avLst/>
          </a:prstGeom>
        </p:spPr>
      </p:pic>
      <p:pic>
        <p:nvPicPr>
          <p:cNvPr id="5122" name="Picture 2" descr="What is Google Cloud? | easydeploy.io">
            <a:extLst>
              <a:ext uri="{FF2B5EF4-FFF2-40B4-BE49-F238E27FC236}">
                <a16:creationId xmlns:a16="http://schemas.microsoft.com/office/drawing/2014/main" id="{9D9FFE53-0DB6-CB56-D4C5-B9FD5C3BF42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9198" y="1705007"/>
            <a:ext cx="9297413" cy="11693141"/>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4EC6671A-9C58-D8B5-04DD-4C3B6956BA20}"/>
              </a:ext>
            </a:extLst>
          </p:cNvPr>
          <p:cNvSpPr txBox="1"/>
          <p:nvPr/>
        </p:nvSpPr>
        <p:spPr>
          <a:xfrm>
            <a:off x="14729982" y="2402123"/>
            <a:ext cx="7212931" cy="769441"/>
          </a:xfrm>
          <a:prstGeom prst="rect">
            <a:avLst/>
          </a:prstGeom>
          <a:noFill/>
        </p:spPr>
        <p:txBody>
          <a:bodyPr wrap="square">
            <a:spAutoFit/>
          </a:bodyPr>
          <a:lstStyle/>
          <a:p>
            <a:r>
              <a:rPr lang="es-MX" sz="2600" dirty="0">
                <a:hlinkClick r:id="rId7"/>
              </a:rPr>
              <a:t>https://www.youtube.com/watch?v=IuK4gQeHRcI</a:t>
            </a:r>
            <a:endParaRPr lang="es-MX" sz="2600" dirty="0"/>
          </a:p>
          <a:p>
            <a:endParaRPr lang="es-MX" dirty="0"/>
          </a:p>
        </p:txBody>
      </p:sp>
      <p:sp>
        <p:nvSpPr>
          <p:cNvPr id="11" name="CuadroTexto 10">
            <a:extLst>
              <a:ext uri="{FF2B5EF4-FFF2-40B4-BE49-F238E27FC236}">
                <a16:creationId xmlns:a16="http://schemas.microsoft.com/office/drawing/2014/main" id="{77319189-BA90-EA81-1A2D-853C1469048D}"/>
              </a:ext>
            </a:extLst>
          </p:cNvPr>
          <p:cNvSpPr txBox="1"/>
          <p:nvPr/>
        </p:nvSpPr>
        <p:spPr>
          <a:xfrm>
            <a:off x="14804858" y="3522096"/>
            <a:ext cx="6900110" cy="769441"/>
          </a:xfrm>
          <a:prstGeom prst="rect">
            <a:avLst/>
          </a:prstGeom>
          <a:noFill/>
        </p:spPr>
        <p:txBody>
          <a:bodyPr wrap="square">
            <a:spAutoFit/>
          </a:bodyPr>
          <a:lstStyle/>
          <a:p>
            <a:r>
              <a:rPr lang="es-MX" sz="2600" dirty="0">
                <a:hlinkClick r:id="rId8"/>
              </a:rPr>
              <a:t>https://www.youtube.com/watch?v=iX3rA3ELT2c</a:t>
            </a:r>
            <a:endParaRPr lang="es-MX" sz="2600" dirty="0"/>
          </a:p>
          <a:p>
            <a:endParaRPr lang="es-MX" dirty="0"/>
          </a:p>
        </p:txBody>
      </p:sp>
      <p:sp>
        <p:nvSpPr>
          <p:cNvPr id="13" name="CuadroTexto 12">
            <a:extLst>
              <a:ext uri="{FF2B5EF4-FFF2-40B4-BE49-F238E27FC236}">
                <a16:creationId xmlns:a16="http://schemas.microsoft.com/office/drawing/2014/main" id="{D4712881-0D1F-0846-06C4-92C6CDA42442}"/>
              </a:ext>
            </a:extLst>
          </p:cNvPr>
          <p:cNvSpPr txBox="1"/>
          <p:nvPr/>
        </p:nvSpPr>
        <p:spPr>
          <a:xfrm>
            <a:off x="15024756" y="6965207"/>
            <a:ext cx="7690866" cy="830997"/>
          </a:xfrm>
          <a:prstGeom prst="rect">
            <a:avLst/>
          </a:prstGeom>
          <a:noFill/>
        </p:spPr>
        <p:txBody>
          <a:bodyPr wrap="square">
            <a:spAutoFit/>
          </a:bodyPr>
          <a:lstStyle/>
          <a:p>
            <a:r>
              <a:rPr lang="es-MX" sz="2400" dirty="0">
                <a:hlinkClick r:id="rId9"/>
              </a:rPr>
              <a:t>https://www.youtube.com/watch?v=w2mL4sUOjVo</a:t>
            </a:r>
            <a:endParaRPr lang="es-MX" sz="2400" dirty="0"/>
          </a:p>
          <a:p>
            <a:endParaRPr lang="es-MX" sz="2400" dirty="0"/>
          </a:p>
        </p:txBody>
      </p:sp>
      <p:sp>
        <p:nvSpPr>
          <p:cNvPr id="15" name="CuadroTexto 14">
            <a:extLst>
              <a:ext uri="{FF2B5EF4-FFF2-40B4-BE49-F238E27FC236}">
                <a16:creationId xmlns:a16="http://schemas.microsoft.com/office/drawing/2014/main" id="{4B7431E7-79DA-0E2C-D374-0AAEC4ED3015}"/>
              </a:ext>
            </a:extLst>
          </p:cNvPr>
          <p:cNvSpPr txBox="1"/>
          <p:nvPr/>
        </p:nvSpPr>
        <p:spPr>
          <a:xfrm>
            <a:off x="15024756" y="8868340"/>
            <a:ext cx="7137412" cy="830997"/>
          </a:xfrm>
          <a:prstGeom prst="rect">
            <a:avLst/>
          </a:prstGeom>
          <a:noFill/>
        </p:spPr>
        <p:txBody>
          <a:bodyPr wrap="square">
            <a:spAutoFit/>
          </a:bodyPr>
          <a:lstStyle/>
          <a:p>
            <a:r>
              <a:rPr lang="es-MX" sz="2400" dirty="0">
                <a:hlinkClick r:id="rId10"/>
              </a:rPr>
              <a:t>https://cloud.google.com/learn/what-is-big-data?hl=es</a:t>
            </a:r>
            <a:endParaRPr lang="es-MX" sz="2400" dirty="0"/>
          </a:p>
          <a:p>
            <a:endParaRPr lang="es-MX" sz="2400" dirty="0"/>
          </a:p>
        </p:txBody>
      </p:sp>
      <p:sp>
        <p:nvSpPr>
          <p:cNvPr id="17" name="CuadroTexto 16">
            <a:extLst>
              <a:ext uri="{FF2B5EF4-FFF2-40B4-BE49-F238E27FC236}">
                <a16:creationId xmlns:a16="http://schemas.microsoft.com/office/drawing/2014/main" id="{C80FF8F5-BC20-A2BA-26F7-F7EDB3F1D43E}"/>
              </a:ext>
            </a:extLst>
          </p:cNvPr>
          <p:cNvSpPr txBox="1"/>
          <p:nvPr/>
        </p:nvSpPr>
        <p:spPr>
          <a:xfrm>
            <a:off x="15024756" y="10771473"/>
            <a:ext cx="7137412" cy="830997"/>
          </a:xfrm>
          <a:prstGeom prst="rect">
            <a:avLst/>
          </a:prstGeom>
          <a:noFill/>
        </p:spPr>
        <p:txBody>
          <a:bodyPr wrap="square">
            <a:spAutoFit/>
          </a:bodyPr>
          <a:lstStyle/>
          <a:p>
            <a:r>
              <a:rPr lang="es-MX" sz="2400" dirty="0">
                <a:hlinkClick r:id="rId11"/>
              </a:rPr>
              <a:t>https://www.youtube.com/watch?v=Hhqi8xCEI7U</a:t>
            </a:r>
            <a:endParaRPr lang="es-MX" sz="2400" dirty="0"/>
          </a:p>
          <a:p>
            <a:endParaRPr lang="es-MX" sz="2400" dirty="0"/>
          </a:p>
        </p:txBody>
      </p:sp>
      <p:sp>
        <p:nvSpPr>
          <p:cNvPr id="19" name="CuadroTexto 18">
            <a:extLst>
              <a:ext uri="{FF2B5EF4-FFF2-40B4-BE49-F238E27FC236}">
                <a16:creationId xmlns:a16="http://schemas.microsoft.com/office/drawing/2014/main" id="{F846616C-91A9-05F5-3E02-3EC6F995872E}"/>
              </a:ext>
            </a:extLst>
          </p:cNvPr>
          <p:cNvSpPr txBox="1"/>
          <p:nvPr/>
        </p:nvSpPr>
        <p:spPr>
          <a:xfrm>
            <a:off x="15106291" y="12318383"/>
            <a:ext cx="6836622" cy="738664"/>
          </a:xfrm>
          <a:prstGeom prst="rect">
            <a:avLst/>
          </a:prstGeom>
          <a:noFill/>
        </p:spPr>
        <p:txBody>
          <a:bodyPr wrap="square">
            <a:spAutoFit/>
          </a:bodyPr>
          <a:lstStyle/>
          <a:p>
            <a:r>
              <a:rPr lang="es-MX" sz="2400" dirty="0">
                <a:hlinkClick r:id="rId12"/>
              </a:rPr>
              <a:t>https://www.youtube.com/watch?v=f-Ly6qMETDY</a:t>
            </a:r>
            <a:endParaRPr lang="es-MX" sz="2400" dirty="0"/>
          </a:p>
          <a:p>
            <a:endParaRPr lang="es-MX" dirty="0"/>
          </a:p>
        </p:txBody>
      </p:sp>
      <p:sp>
        <p:nvSpPr>
          <p:cNvPr id="21" name="CuadroTexto 20">
            <a:extLst>
              <a:ext uri="{FF2B5EF4-FFF2-40B4-BE49-F238E27FC236}">
                <a16:creationId xmlns:a16="http://schemas.microsoft.com/office/drawing/2014/main" id="{4622A170-7AA7-DE34-7441-39B0A49317D9}"/>
              </a:ext>
            </a:extLst>
          </p:cNvPr>
          <p:cNvSpPr txBox="1"/>
          <p:nvPr/>
        </p:nvSpPr>
        <p:spPr>
          <a:xfrm>
            <a:off x="15106291" y="5103869"/>
            <a:ext cx="5900846" cy="646331"/>
          </a:xfrm>
          <a:prstGeom prst="rect">
            <a:avLst/>
          </a:prstGeom>
          <a:noFill/>
        </p:spPr>
        <p:txBody>
          <a:bodyPr wrap="square">
            <a:spAutoFit/>
          </a:bodyPr>
          <a:lstStyle/>
          <a:p>
            <a:r>
              <a:rPr lang="es-MX" dirty="0">
                <a:hlinkClick r:id="rId13"/>
              </a:rPr>
              <a:t>https://www.youtube.com/watch?v=cNb7xKyya5c</a:t>
            </a:r>
            <a:endParaRPr lang="es-MX" dirty="0"/>
          </a:p>
          <a:p>
            <a:endParaRPr lang="es-MX" dirty="0"/>
          </a:p>
        </p:txBody>
      </p:sp>
    </p:spTree>
    <p:extLst>
      <p:ext uri="{BB962C8B-B14F-4D97-AF65-F5344CB8AC3E}">
        <p14:creationId xmlns:p14="http://schemas.microsoft.com/office/powerpoint/2010/main" val="59830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2" name="Imagen 1">
            <a:extLst>
              <a:ext uri="{FF2B5EF4-FFF2-40B4-BE49-F238E27FC236}">
                <a16:creationId xmlns:a16="http://schemas.microsoft.com/office/drawing/2014/main" id="{3BF1E749-A790-3658-748D-390D382E7F48}"/>
              </a:ext>
            </a:extLst>
          </p:cNvPr>
          <p:cNvPicPr>
            <a:picLocks noChangeAspect="1"/>
          </p:cNvPicPr>
          <p:nvPr/>
        </p:nvPicPr>
        <p:blipFill>
          <a:blip r:embed="rId3"/>
          <a:stretch>
            <a:fillRect/>
          </a:stretch>
        </p:blipFill>
        <p:spPr>
          <a:xfrm>
            <a:off x="586672" y="199720"/>
            <a:ext cx="3052617" cy="1200300"/>
          </a:xfrm>
          <a:prstGeom prst="rect">
            <a:avLst/>
          </a:prstGeom>
        </p:spPr>
      </p:pic>
      <p:pic>
        <p:nvPicPr>
          <p:cNvPr id="3" name="Imagen 2">
            <a:extLst>
              <a:ext uri="{FF2B5EF4-FFF2-40B4-BE49-F238E27FC236}">
                <a16:creationId xmlns:a16="http://schemas.microsoft.com/office/drawing/2014/main" id="{74923608-C48D-1443-D197-5EA1E9958DAB}"/>
              </a:ext>
            </a:extLst>
          </p:cNvPr>
          <p:cNvPicPr>
            <a:picLocks noChangeAspect="1"/>
          </p:cNvPicPr>
          <p:nvPr/>
        </p:nvPicPr>
        <p:blipFill>
          <a:blip r:embed="rId4"/>
          <a:stretch>
            <a:fillRect/>
          </a:stretch>
        </p:blipFill>
        <p:spPr>
          <a:xfrm>
            <a:off x="20149668" y="299996"/>
            <a:ext cx="3586490" cy="968435"/>
          </a:xfrm>
          <a:prstGeom prst="rect">
            <a:avLst/>
          </a:prstGeom>
        </p:spPr>
      </p:pic>
      <p:sp>
        <p:nvSpPr>
          <p:cNvPr id="4" name="Rectángulo 3">
            <a:extLst>
              <a:ext uri="{FF2B5EF4-FFF2-40B4-BE49-F238E27FC236}">
                <a16:creationId xmlns:a16="http://schemas.microsoft.com/office/drawing/2014/main" id="{C8205CEF-1C76-9E48-EA9D-1972B3B87FAD}"/>
              </a:ext>
            </a:extLst>
          </p:cNvPr>
          <p:cNvSpPr/>
          <p:nvPr/>
        </p:nvSpPr>
        <p:spPr>
          <a:xfrm>
            <a:off x="0" y="0"/>
            <a:ext cx="586672" cy="13716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a:extLst>
              <a:ext uri="{FF2B5EF4-FFF2-40B4-BE49-F238E27FC236}">
                <a16:creationId xmlns:a16="http://schemas.microsoft.com/office/drawing/2014/main" id="{2DD8E929-4DD8-8A20-4CD6-05AE552EF17A}"/>
              </a:ext>
            </a:extLst>
          </p:cNvPr>
          <p:cNvPicPr>
            <a:picLocks noChangeAspect="1"/>
          </p:cNvPicPr>
          <p:nvPr/>
        </p:nvPicPr>
        <p:blipFill>
          <a:blip r:embed="rId5"/>
          <a:stretch>
            <a:fillRect/>
          </a:stretch>
        </p:blipFill>
        <p:spPr>
          <a:xfrm>
            <a:off x="23204799" y="12494218"/>
            <a:ext cx="607560" cy="903930"/>
          </a:xfrm>
          <a:prstGeom prst="rect">
            <a:avLst/>
          </a:prstGeom>
        </p:spPr>
      </p:pic>
      <p:pic>
        <p:nvPicPr>
          <p:cNvPr id="7" name="Imagen 6">
            <a:extLst>
              <a:ext uri="{FF2B5EF4-FFF2-40B4-BE49-F238E27FC236}">
                <a16:creationId xmlns:a16="http://schemas.microsoft.com/office/drawing/2014/main" id="{95428BFC-D6AF-0695-BAC9-8393E3E94756}"/>
              </a:ext>
            </a:extLst>
          </p:cNvPr>
          <p:cNvPicPr>
            <a:picLocks noChangeAspect="1"/>
          </p:cNvPicPr>
          <p:nvPr/>
        </p:nvPicPr>
        <p:blipFill>
          <a:blip r:embed="rId6"/>
          <a:stretch>
            <a:fillRect/>
          </a:stretch>
        </p:blipFill>
        <p:spPr>
          <a:xfrm>
            <a:off x="2281422" y="2433249"/>
            <a:ext cx="18268515" cy="10685036"/>
          </a:xfrm>
          <a:prstGeom prst="rect">
            <a:avLst/>
          </a:prstGeom>
        </p:spPr>
      </p:pic>
      <p:pic>
        <p:nvPicPr>
          <p:cNvPr id="6150" name="Picture 6" descr="AWS- Amazon Web Services Logo">
            <a:extLst>
              <a:ext uri="{FF2B5EF4-FFF2-40B4-BE49-F238E27FC236}">
                <a16:creationId xmlns:a16="http://schemas.microsoft.com/office/drawing/2014/main" id="{79B4CB44-535B-A96E-F3BC-597B53B33E8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59032" y="381147"/>
            <a:ext cx="3586490" cy="1882907"/>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6DF4AA0A-ADFD-93DD-3B37-3AEEC1013A29}"/>
              </a:ext>
            </a:extLst>
          </p:cNvPr>
          <p:cNvSpPr txBox="1"/>
          <p:nvPr/>
        </p:nvSpPr>
        <p:spPr>
          <a:xfrm>
            <a:off x="15783374" y="13090563"/>
            <a:ext cx="5344079" cy="646331"/>
          </a:xfrm>
          <a:prstGeom prst="rect">
            <a:avLst/>
          </a:prstGeom>
          <a:noFill/>
        </p:spPr>
        <p:txBody>
          <a:bodyPr wrap="square">
            <a:spAutoFit/>
          </a:bodyPr>
          <a:lstStyle/>
          <a:p>
            <a:r>
              <a:rPr lang="es-MX" dirty="0">
                <a:hlinkClick r:id="rId8"/>
              </a:rPr>
              <a:t>https://www.youtube.com/watch?v=JIbIYCM48to</a:t>
            </a:r>
            <a:endParaRPr lang="es-MX" dirty="0"/>
          </a:p>
          <a:p>
            <a:endParaRPr lang="es-MX" dirty="0"/>
          </a:p>
        </p:txBody>
      </p:sp>
    </p:spTree>
    <p:extLst>
      <p:ext uri="{BB962C8B-B14F-4D97-AF65-F5344CB8AC3E}">
        <p14:creationId xmlns:p14="http://schemas.microsoft.com/office/powerpoint/2010/main" val="918684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2" name="Imagen 1">
            <a:extLst>
              <a:ext uri="{FF2B5EF4-FFF2-40B4-BE49-F238E27FC236}">
                <a16:creationId xmlns:a16="http://schemas.microsoft.com/office/drawing/2014/main" id="{3BF1E749-A790-3658-748D-390D382E7F48}"/>
              </a:ext>
            </a:extLst>
          </p:cNvPr>
          <p:cNvPicPr>
            <a:picLocks noChangeAspect="1"/>
          </p:cNvPicPr>
          <p:nvPr/>
        </p:nvPicPr>
        <p:blipFill>
          <a:blip r:embed="rId3"/>
          <a:stretch>
            <a:fillRect/>
          </a:stretch>
        </p:blipFill>
        <p:spPr>
          <a:xfrm>
            <a:off x="586672" y="199720"/>
            <a:ext cx="3052617" cy="1200300"/>
          </a:xfrm>
          <a:prstGeom prst="rect">
            <a:avLst/>
          </a:prstGeom>
        </p:spPr>
      </p:pic>
      <p:pic>
        <p:nvPicPr>
          <p:cNvPr id="3" name="Imagen 2">
            <a:extLst>
              <a:ext uri="{FF2B5EF4-FFF2-40B4-BE49-F238E27FC236}">
                <a16:creationId xmlns:a16="http://schemas.microsoft.com/office/drawing/2014/main" id="{74923608-C48D-1443-D197-5EA1E9958DAB}"/>
              </a:ext>
            </a:extLst>
          </p:cNvPr>
          <p:cNvPicPr>
            <a:picLocks noChangeAspect="1"/>
          </p:cNvPicPr>
          <p:nvPr/>
        </p:nvPicPr>
        <p:blipFill>
          <a:blip r:embed="rId4"/>
          <a:stretch>
            <a:fillRect/>
          </a:stretch>
        </p:blipFill>
        <p:spPr>
          <a:xfrm>
            <a:off x="20149668" y="299996"/>
            <a:ext cx="3586490" cy="968435"/>
          </a:xfrm>
          <a:prstGeom prst="rect">
            <a:avLst/>
          </a:prstGeom>
        </p:spPr>
      </p:pic>
      <p:sp>
        <p:nvSpPr>
          <p:cNvPr id="4" name="Rectángulo 3">
            <a:extLst>
              <a:ext uri="{FF2B5EF4-FFF2-40B4-BE49-F238E27FC236}">
                <a16:creationId xmlns:a16="http://schemas.microsoft.com/office/drawing/2014/main" id="{C8205CEF-1C76-9E48-EA9D-1972B3B87FAD}"/>
              </a:ext>
            </a:extLst>
          </p:cNvPr>
          <p:cNvSpPr/>
          <p:nvPr/>
        </p:nvSpPr>
        <p:spPr>
          <a:xfrm>
            <a:off x="0" y="0"/>
            <a:ext cx="586672" cy="13716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a:extLst>
              <a:ext uri="{FF2B5EF4-FFF2-40B4-BE49-F238E27FC236}">
                <a16:creationId xmlns:a16="http://schemas.microsoft.com/office/drawing/2014/main" id="{2DD8E929-4DD8-8A20-4CD6-05AE552EF17A}"/>
              </a:ext>
            </a:extLst>
          </p:cNvPr>
          <p:cNvPicPr>
            <a:picLocks noChangeAspect="1"/>
          </p:cNvPicPr>
          <p:nvPr/>
        </p:nvPicPr>
        <p:blipFill>
          <a:blip r:embed="rId5"/>
          <a:stretch>
            <a:fillRect/>
          </a:stretch>
        </p:blipFill>
        <p:spPr>
          <a:xfrm>
            <a:off x="23204799" y="12494218"/>
            <a:ext cx="607560" cy="903930"/>
          </a:xfrm>
          <a:prstGeom prst="rect">
            <a:avLst/>
          </a:prstGeom>
        </p:spPr>
      </p:pic>
      <p:pic>
        <p:nvPicPr>
          <p:cNvPr id="7170" name="Picture 2" descr="Microsoft Azure - Syntax Business - Consultora IT experta en Microsoft">
            <a:extLst>
              <a:ext uri="{FF2B5EF4-FFF2-40B4-BE49-F238E27FC236}">
                <a16:creationId xmlns:a16="http://schemas.microsoft.com/office/drawing/2014/main" id="{2B5F0F3D-FB0A-EA61-462C-DE65C1B4015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0105" y="1528142"/>
            <a:ext cx="17777765" cy="10659715"/>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791B51E6-ADCE-2D14-31CD-BD51070EEEC9}"/>
              </a:ext>
            </a:extLst>
          </p:cNvPr>
          <p:cNvSpPr txBox="1"/>
          <p:nvPr/>
        </p:nvSpPr>
        <p:spPr>
          <a:xfrm>
            <a:off x="16609594" y="12769673"/>
            <a:ext cx="5513252" cy="646331"/>
          </a:xfrm>
          <a:prstGeom prst="rect">
            <a:avLst/>
          </a:prstGeom>
          <a:noFill/>
        </p:spPr>
        <p:txBody>
          <a:bodyPr wrap="square">
            <a:spAutoFit/>
          </a:bodyPr>
          <a:lstStyle/>
          <a:p>
            <a:r>
              <a:rPr lang="es-MX" dirty="0">
                <a:hlinkClick r:id="rId7"/>
              </a:rPr>
              <a:t>https://www.youtube.com/watch?v=NrnQHOgI8Fk</a:t>
            </a:r>
            <a:endParaRPr lang="es-MX" dirty="0"/>
          </a:p>
          <a:p>
            <a:endParaRPr lang="es-MX" dirty="0"/>
          </a:p>
        </p:txBody>
      </p:sp>
      <p:sp>
        <p:nvSpPr>
          <p:cNvPr id="9" name="CuadroTexto 8">
            <a:extLst>
              <a:ext uri="{FF2B5EF4-FFF2-40B4-BE49-F238E27FC236}">
                <a16:creationId xmlns:a16="http://schemas.microsoft.com/office/drawing/2014/main" id="{04496E85-8628-CEEC-4733-725CF139BF90}"/>
              </a:ext>
            </a:extLst>
          </p:cNvPr>
          <p:cNvSpPr txBox="1"/>
          <p:nvPr/>
        </p:nvSpPr>
        <p:spPr>
          <a:xfrm>
            <a:off x="1668625" y="12769673"/>
            <a:ext cx="12187988" cy="646331"/>
          </a:xfrm>
          <a:prstGeom prst="rect">
            <a:avLst/>
          </a:prstGeom>
          <a:noFill/>
        </p:spPr>
        <p:txBody>
          <a:bodyPr wrap="square">
            <a:spAutoFit/>
          </a:bodyPr>
          <a:lstStyle/>
          <a:p>
            <a:r>
              <a:rPr lang="es-MX" dirty="0">
                <a:hlinkClick r:id="rId8"/>
              </a:rPr>
              <a:t>https://www.youtube.com/watch?v=Fe82UVGyTHs</a:t>
            </a:r>
            <a:endParaRPr lang="es-MX" dirty="0"/>
          </a:p>
          <a:p>
            <a:endParaRPr lang="es-MX" dirty="0"/>
          </a:p>
        </p:txBody>
      </p:sp>
    </p:spTree>
    <p:extLst>
      <p:ext uri="{BB962C8B-B14F-4D97-AF65-F5344CB8AC3E}">
        <p14:creationId xmlns:p14="http://schemas.microsoft.com/office/powerpoint/2010/main" val="3681461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50" name="Google Shape;50;p10"/>
          <p:cNvSpPr txBox="1"/>
          <p:nvPr/>
        </p:nvSpPr>
        <p:spPr>
          <a:xfrm>
            <a:off x="8915629" y="3219076"/>
            <a:ext cx="13831658" cy="2585322"/>
          </a:xfrm>
          <a:prstGeom prst="rect">
            <a:avLst/>
          </a:prstGeom>
          <a:noFill/>
          <a:ln>
            <a:noFill/>
          </a:ln>
        </p:spPr>
        <p:txBody>
          <a:bodyPr spcFirstLastPara="1" wrap="square" lIns="91425" tIns="45700" rIns="91425" bIns="45700" anchor="t" anchorCtr="0">
            <a:noAutofit/>
          </a:bodyPr>
          <a:lstStyle/>
          <a:p>
            <a:pPr marL="171450" indent="-171450" algn="just">
              <a:lnSpc>
                <a:spcPct val="150000"/>
              </a:lnSpc>
              <a:buClr>
                <a:schemeClr val="bg2"/>
              </a:buClr>
              <a:buFont typeface="Arial" panose="020B0604020202020204" pitchFamily="34" charset="0"/>
              <a:buChar char="•"/>
            </a:pPr>
            <a:r>
              <a:rPr lang="es-MX" sz="3600" b="1" dirty="0">
                <a:solidFill>
                  <a:schemeClr val="dk2"/>
                </a:solidFill>
                <a:latin typeface="Poppins"/>
                <a:cs typeface="Poppins"/>
              </a:rPr>
              <a:t>  Definición</a:t>
            </a:r>
          </a:p>
          <a:p>
            <a:pPr marL="171450" indent="-171450" algn="just">
              <a:lnSpc>
                <a:spcPct val="150000"/>
              </a:lnSpc>
              <a:buClr>
                <a:schemeClr val="bg2"/>
              </a:buClr>
              <a:buFont typeface="Arial" panose="020B0604020202020204" pitchFamily="34" charset="0"/>
              <a:buChar char="•"/>
            </a:pPr>
            <a:r>
              <a:rPr lang="es-MX" sz="3600" b="1" dirty="0">
                <a:solidFill>
                  <a:schemeClr val="dk2"/>
                </a:solidFill>
                <a:latin typeface="Poppins"/>
                <a:cs typeface="Poppins"/>
              </a:rPr>
              <a:t> Características</a:t>
            </a:r>
          </a:p>
          <a:p>
            <a:pPr marL="171450" indent="-171450" algn="just">
              <a:lnSpc>
                <a:spcPct val="150000"/>
              </a:lnSpc>
              <a:buClr>
                <a:schemeClr val="bg2"/>
              </a:buClr>
              <a:buFont typeface="Arial" panose="020B0604020202020204" pitchFamily="34" charset="0"/>
              <a:buChar char="•"/>
            </a:pPr>
            <a:r>
              <a:rPr lang="es-MX" sz="3600" b="1" dirty="0">
                <a:solidFill>
                  <a:schemeClr val="dk2"/>
                </a:solidFill>
                <a:latin typeface="Poppins"/>
                <a:cs typeface="Poppins"/>
              </a:rPr>
              <a:t> Modelos de Servicios</a:t>
            </a:r>
          </a:p>
          <a:p>
            <a:pPr algn="just">
              <a:lnSpc>
                <a:spcPct val="150000"/>
              </a:lnSpc>
              <a:buClr>
                <a:schemeClr val="bg2"/>
              </a:buClr>
            </a:pPr>
            <a:r>
              <a:rPr lang="es-MX" sz="3600" b="1" dirty="0">
                <a:solidFill>
                  <a:schemeClr val="dk2"/>
                </a:solidFill>
                <a:latin typeface="Poppins"/>
                <a:cs typeface="Poppins"/>
              </a:rPr>
              <a:t>			Infraestructura como servicio</a:t>
            </a:r>
          </a:p>
          <a:p>
            <a:pPr algn="just">
              <a:lnSpc>
                <a:spcPct val="150000"/>
              </a:lnSpc>
              <a:buClr>
                <a:schemeClr val="bg2"/>
              </a:buClr>
            </a:pPr>
            <a:r>
              <a:rPr lang="es-MX" sz="3600" b="1" dirty="0">
                <a:solidFill>
                  <a:schemeClr val="dk2"/>
                </a:solidFill>
                <a:latin typeface="Poppins"/>
                <a:cs typeface="Poppins"/>
              </a:rPr>
              <a:t>			Plataforma como un servicio</a:t>
            </a:r>
          </a:p>
          <a:p>
            <a:pPr algn="just">
              <a:lnSpc>
                <a:spcPct val="150000"/>
              </a:lnSpc>
              <a:buClr>
                <a:schemeClr val="bg2"/>
              </a:buClr>
            </a:pPr>
            <a:r>
              <a:rPr lang="es-MX" sz="3600" b="1" dirty="0">
                <a:solidFill>
                  <a:schemeClr val="dk2"/>
                </a:solidFill>
                <a:latin typeface="Poppins"/>
                <a:cs typeface="Poppins"/>
              </a:rPr>
              <a:t>			Software como un servicio</a:t>
            </a:r>
          </a:p>
          <a:p>
            <a:pPr marL="171450" indent="-171450" algn="just">
              <a:lnSpc>
                <a:spcPct val="150000"/>
              </a:lnSpc>
              <a:buClr>
                <a:schemeClr val="bg2"/>
              </a:buClr>
              <a:buFont typeface="Arial" panose="020B0604020202020204" pitchFamily="34" charset="0"/>
              <a:buChar char="•"/>
            </a:pPr>
            <a:r>
              <a:rPr lang="es-MX" sz="3600" b="1" dirty="0">
                <a:solidFill>
                  <a:schemeClr val="dk2"/>
                </a:solidFill>
                <a:latin typeface="Poppins"/>
                <a:cs typeface="Poppins"/>
              </a:rPr>
              <a:t> Modelos de implementación</a:t>
            </a:r>
          </a:p>
          <a:p>
            <a:pPr marL="1543050" lvl="3" indent="-171450" algn="just">
              <a:lnSpc>
                <a:spcPct val="150000"/>
              </a:lnSpc>
              <a:buClr>
                <a:schemeClr val="bg2"/>
              </a:buClr>
              <a:buFont typeface="Arial" panose="020B0604020202020204" pitchFamily="34" charset="0"/>
              <a:buChar char="•"/>
            </a:pPr>
            <a:r>
              <a:rPr lang="es-MX" sz="3600" b="1" dirty="0">
                <a:solidFill>
                  <a:schemeClr val="dk2"/>
                </a:solidFill>
                <a:latin typeface="Poppins"/>
                <a:cs typeface="Poppins"/>
              </a:rPr>
              <a:t>Nube Publica</a:t>
            </a:r>
          </a:p>
          <a:p>
            <a:pPr marL="1543050" lvl="3" indent="-171450" algn="just">
              <a:lnSpc>
                <a:spcPct val="150000"/>
              </a:lnSpc>
              <a:buClr>
                <a:schemeClr val="bg2"/>
              </a:buClr>
              <a:buFont typeface="Arial" panose="020B0604020202020204" pitchFamily="34" charset="0"/>
              <a:buChar char="•"/>
            </a:pPr>
            <a:r>
              <a:rPr lang="es-MX" sz="3600" b="1" dirty="0">
                <a:solidFill>
                  <a:schemeClr val="dk2"/>
                </a:solidFill>
                <a:latin typeface="Poppins"/>
                <a:cs typeface="Poppins"/>
              </a:rPr>
              <a:t>Nube Privada</a:t>
            </a:r>
          </a:p>
          <a:p>
            <a:pPr marL="1543050" lvl="3" indent="-171450" algn="just">
              <a:lnSpc>
                <a:spcPct val="150000"/>
              </a:lnSpc>
              <a:buClr>
                <a:schemeClr val="bg2"/>
              </a:buClr>
              <a:buFont typeface="Arial" panose="020B0604020202020204" pitchFamily="34" charset="0"/>
              <a:buChar char="•"/>
            </a:pPr>
            <a:r>
              <a:rPr lang="es-MX" sz="3600" b="1" dirty="0">
                <a:solidFill>
                  <a:schemeClr val="dk2"/>
                </a:solidFill>
                <a:latin typeface="Poppins"/>
                <a:cs typeface="Poppins"/>
              </a:rPr>
              <a:t>Nube comunitaria</a:t>
            </a:r>
            <a:endParaRPr lang="es-MX" sz="3600" b="1" dirty="0">
              <a:solidFill>
                <a:schemeClr val="dk2"/>
              </a:solidFill>
              <a:latin typeface="Poppins"/>
              <a:cs typeface="Poppins"/>
              <a:sym typeface="Poppins"/>
            </a:endParaRPr>
          </a:p>
          <a:p>
            <a:pPr marL="1543050" lvl="3" indent="-171450" algn="just">
              <a:lnSpc>
                <a:spcPct val="150000"/>
              </a:lnSpc>
              <a:buClr>
                <a:schemeClr val="bg2"/>
              </a:buClr>
              <a:buFont typeface="Arial" panose="020B0604020202020204" pitchFamily="34" charset="0"/>
              <a:buChar char="•"/>
            </a:pPr>
            <a:r>
              <a:rPr lang="es-MX" sz="3600" b="1" dirty="0">
                <a:solidFill>
                  <a:schemeClr val="dk2"/>
                </a:solidFill>
                <a:latin typeface="Poppins"/>
                <a:cs typeface="Poppins"/>
                <a:sym typeface="Poppins"/>
              </a:rPr>
              <a:t>Nube hibrida</a:t>
            </a:r>
            <a:endParaRPr lang="es-MX" sz="3600" b="1" dirty="0">
              <a:solidFill>
                <a:schemeClr val="dk2"/>
              </a:solidFill>
              <a:latin typeface="Poppins"/>
              <a:cs typeface="Poppins"/>
            </a:endParaRPr>
          </a:p>
        </p:txBody>
      </p:sp>
      <p:sp>
        <p:nvSpPr>
          <p:cNvPr id="54" name="Google Shape;54;p10"/>
          <p:cNvSpPr txBox="1"/>
          <p:nvPr/>
        </p:nvSpPr>
        <p:spPr>
          <a:xfrm>
            <a:off x="8915629" y="1130396"/>
            <a:ext cx="6773008" cy="120032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1800"/>
              <a:buFont typeface="Montserrat"/>
              <a:buNone/>
            </a:pPr>
            <a:r>
              <a:rPr lang="en-US" sz="7200" b="1" i="1" dirty="0">
                <a:solidFill>
                  <a:schemeClr val="dk2"/>
                </a:solidFill>
                <a:latin typeface="Montserrat"/>
                <a:sym typeface="Montserrat"/>
              </a:rPr>
              <a:t>Unidad I</a:t>
            </a:r>
            <a:endParaRPr b="1" i="1" dirty="0"/>
          </a:p>
        </p:txBody>
      </p:sp>
      <p:pic>
        <p:nvPicPr>
          <p:cNvPr id="2" name="Imagen 1">
            <a:extLst>
              <a:ext uri="{FF2B5EF4-FFF2-40B4-BE49-F238E27FC236}">
                <a16:creationId xmlns:a16="http://schemas.microsoft.com/office/drawing/2014/main" id="{26F8041D-5122-2DEF-8203-7F2F1463F4BD}"/>
              </a:ext>
            </a:extLst>
          </p:cNvPr>
          <p:cNvPicPr>
            <a:picLocks noChangeAspect="1"/>
          </p:cNvPicPr>
          <p:nvPr/>
        </p:nvPicPr>
        <p:blipFill>
          <a:blip r:embed="rId3"/>
          <a:stretch>
            <a:fillRect/>
          </a:stretch>
        </p:blipFill>
        <p:spPr>
          <a:xfrm>
            <a:off x="586672" y="199720"/>
            <a:ext cx="3052617" cy="1200300"/>
          </a:xfrm>
          <a:prstGeom prst="rect">
            <a:avLst/>
          </a:prstGeom>
        </p:spPr>
      </p:pic>
      <p:pic>
        <p:nvPicPr>
          <p:cNvPr id="3" name="Imagen 2">
            <a:extLst>
              <a:ext uri="{FF2B5EF4-FFF2-40B4-BE49-F238E27FC236}">
                <a16:creationId xmlns:a16="http://schemas.microsoft.com/office/drawing/2014/main" id="{30803D8B-C397-224A-28BD-9E3F48936260}"/>
              </a:ext>
            </a:extLst>
          </p:cNvPr>
          <p:cNvPicPr>
            <a:picLocks noChangeAspect="1"/>
          </p:cNvPicPr>
          <p:nvPr/>
        </p:nvPicPr>
        <p:blipFill>
          <a:blip r:embed="rId4"/>
          <a:stretch>
            <a:fillRect/>
          </a:stretch>
        </p:blipFill>
        <p:spPr>
          <a:xfrm>
            <a:off x="20149668" y="299996"/>
            <a:ext cx="3586490" cy="968435"/>
          </a:xfrm>
          <a:prstGeom prst="rect">
            <a:avLst/>
          </a:prstGeom>
        </p:spPr>
      </p:pic>
      <p:sp>
        <p:nvSpPr>
          <p:cNvPr id="4" name="Rectángulo 3">
            <a:extLst>
              <a:ext uri="{FF2B5EF4-FFF2-40B4-BE49-F238E27FC236}">
                <a16:creationId xmlns:a16="http://schemas.microsoft.com/office/drawing/2014/main" id="{35BD2C07-C8A0-AF77-DC2C-09D98C0311F8}"/>
              </a:ext>
            </a:extLst>
          </p:cNvPr>
          <p:cNvSpPr/>
          <p:nvPr/>
        </p:nvSpPr>
        <p:spPr>
          <a:xfrm>
            <a:off x="0" y="0"/>
            <a:ext cx="586672" cy="13716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CC5D14C4-A940-A186-FCCD-BA093D6FE6C7}"/>
              </a:ext>
            </a:extLst>
          </p:cNvPr>
          <p:cNvPicPr>
            <a:picLocks noChangeAspect="1"/>
          </p:cNvPicPr>
          <p:nvPr/>
        </p:nvPicPr>
        <p:blipFill>
          <a:blip r:embed="rId5"/>
          <a:stretch>
            <a:fillRect/>
          </a:stretch>
        </p:blipFill>
        <p:spPr>
          <a:xfrm>
            <a:off x="23204799" y="12494218"/>
            <a:ext cx="607560" cy="903930"/>
          </a:xfrm>
          <a:prstGeom prst="rect">
            <a:avLst/>
          </a:prstGeom>
        </p:spPr>
      </p:pic>
    </p:spTree>
    <p:extLst>
      <p:ext uri="{BB962C8B-B14F-4D97-AF65-F5344CB8AC3E}">
        <p14:creationId xmlns:p14="http://schemas.microsoft.com/office/powerpoint/2010/main" val="90296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80" name="Google Shape;80;p12"/>
          <p:cNvSpPr txBox="1"/>
          <p:nvPr/>
        </p:nvSpPr>
        <p:spPr>
          <a:xfrm>
            <a:off x="1972737" y="2279723"/>
            <a:ext cx="20441699" cy="1200300"/>
          </a:xfrm>
          <a:prstGeom prst="rect">
            <a:avLst/>
          </a:prstGeom>
          <a:solidFill>
            <a:schemeClr val="accent1">
              <a:lumMod val="75000"/>
            </a:schemeClr>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RPr lang="en-US"/>
            </a:defPPr>
            <a:lvl1pPr indent="0" algn="ctr">
              <a:buSzPts val="3600"/>
              <a:buNone/>
              <a:defRPr sz="3600">
                <a:latin typeface="Montserrat"/>
                <a:ea typeface="Montserrat"/>
                <a:cs typeface="Montserrat"/>
              </a:defRPr>
            </a:lvl1pPr>
          </a:lstStyle>
          <a:p>
            <a:r>
              <a:rPr lang="en-US" dirty="0" err="1"/>
              <a:t>Nube</a:t>
            </a:r>
            <a:r>
              <a:rPr lang="en-US" dirty="0"/>
              <a:t> </a:t>
            </a:r>
            <a:r>
              <a:rPr lang="en-US" dirty="0" err="1"/>
              <a:t>computacional</a:t>
            </a:r>
            <a:r>
              <a:rPr lang="en-US" dirty="0"/>
              <a:t> (Cloud)</a:t>
            </a:r>
            <a:endParaRPr dirty="0"/>
          </a:p>
        </p:txBody>
      </p:sp>
      <p:pic>
        <p:nvPicPr>
          <p:cNvPr id="2" name="Imagen 1">
            <a:extLst>
              <a:ext uri="{FF2B5EF4-FFF2-40B4-BE49-F238E27FC236}">
                <a16:creationId xmlns:a16="http://schemas.microsoft.com/office/drawing/2014/main" id="{3BF1E749-A790-3658-748D-390D382E7F48}"/>
              </a:ext>
            </a:extLst>
          </p:cNvPr>
          <p:cNvPicPr>
            <a:picLocks noChangeAspect="1"/>
          </p:cNvPicPr>
          <p:nvPr/>
        </p:nvPicPr>
        <p:blipFill>
          <a:blip r:embed="rId3"/>
          <a:stretch>
            <a:fillRect/>
          </a:stretch>
        </p:blipFill>
        <p:spPr>
          <a:xfrm>
            <a:off x="586672" y="199720"/>
            <a:ext cx="3052617" cy="1200300"/>
          </a:xfrm>
          <a:prstGeom prst="rect">
            <a:avLst/>
          </a:prstGeom>
        </p:spPr>
      </p:pic>
      <p:pic>
        <p:nvPicPr>
          <p:cNvPr id="3" name="Imagen 2">
            <a:extLst>
              <a:ext uri="{FF2B5EF4-FFF2-40B4-BE49-F238E27FC236}">
                <a16:creationId xmlns:a16="http://schemas.microsoft.com/office/drawing/2014/main" id="{74923608-C48D-1443-D197-5EA1E9958DAB}"/>
              </a:ext>
            </a:extLst>
          </p:cNvPr>
          <p:cNvPicPr>
            <a:picLocks noChangeAspect="1"/>
          </p:cNvPicPr>
          <p:nvPr/>
        </p:nvPicPr>
        <p:blipFill>
          <a:blip r:embed="rId4"/>
          <a:stretch>
            <a:fillRect/>
          </a:stretch>
        </p:blipFill>
        <p:spPr>
          <a:xfrm>
            <a:off x="20149668" y="299996"/>
            <a:ext cx="3586490" cy="968435"/>
          </a:xfrm>
          <a:prstGeom prst="rect">
            <a:avLst/>
          </a:prstGeom>
        </p:spPr>
      </p:pic>
      <p:sp>
        <p:nvSpPr>
          <p:cNvPr id="4" name="Rectángulo 3">
            <a:extLst>
              <a:ext uri="{FF2B5EF4-FFF2-40B4-BE49-F238E27FC236}">
                <a16:creationId xmlns:a16="http://schemas.microsoft.com/office/drawing/2014/main" id="{C8205CEF-1C76-9E48-EA9D-1972B3B87FAD}"/>
              </a:ext>
            </a:extLst>
          </p:cNvPr>
          <p:cNvSpPr/>
          <p:nvPr/>
        </p:nvSpPr>
        <p:spPr>
          <a:xfrm>
            <a:off x="0" y="0"/>
            <a:ext cx="586672" cy="13716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a:extLst>
              <a:ext uri="{FF2B5EF4-FFF2-40B4-BE49-F238E27FC236}">
                <a16:creationId xmlns:a16="http://schemas.microsoft.com/office/drawing/2014/main" id="{2DD8E929-4DD8-8A20-4CD6-05AE552EF17A}"/>
              </a:ext>
            </a:extLst>
          </p:cNvPr>
          <p:cNvPicPr>
            <a:picLocks noChangeAspect="1"/>
          </p:cNvPicPr>
          <p:nvPr/>
        </p:nvPicPr>
        <p:blipFill>
          <a:blip r:embed="rId5"/>
          <a:stretch>
            <a:fillRect/>
          </a:stretch>
        </p:blipFill>
        <p:spPr>
          <a:xfrm>
            <a:off x="23204799" y="12494218"/>
            <a:ext cx="607560" cy="903930"/>
          </a:xfrm>
          <a:prstGeom prst="rect">
            <a:avLst/>
          </a:prstGeom>
        </p:spPr>
      </p:pic>
      <p:sp>
        <p:nvSpPr>
          <p:cNvPr id="7" name="CuadroTexto 6">
            <a:extLst>
              <a:ext uri="{FF2B5EF4-FFF2-40B4-BE49-F238E27FC236}">
                <a16:creationId xmlns:a16="http://schemas.microsoft.com/office/drawing/2014/main" id="{DBA578B7-DD5A-F227-1410-5487873A2B86}"/>
              </a:ext>
            </a:extLst>
          </p:cNvPr>
          <p:cNvSpPr txBox="1"/>
          <p:nvPr/>
        </p:nvSpPr>
        <p:spPr>
          <a:xfrm>
            <a:off x="2245789" y="3988114"/>
            <a:ext cx="20959010" cy="5940088"/>
          </a:xfrm>
          <a:prstGeom prst="rect">
            <a:avLst/>
          </a:prstGeom>
          <a:noFill/>
        </p:spPr>
        <p:txBody>
          <a:bodyPr wrap="square">
            <a:spAutoFit/>
          </a:bodyPr>
          <a:lstStyle/>
          <a:p>
            <a:pPr algn="just"/>
            <a:r>
              <a:rPr lang="es-ES" sz="3800" b="0" i="0" dirty="0">
                <a:solidFill>
                  <a:srgbClr val="374151"/>
                </a:solidFill>
                <a:effectLst/>
                <a:latin typeface="Söhne"/>
              </a:rPr>
              <a:t>La "nube computacional" se refiere a la entrega de servicios y recursos de cómputo, como almacenamiento, servidores, bases de datos, redes, software y más, a través de Internet. En lugar de tener que gestionar y mantener infraestructuras físicas y hardware localmente, las empresas y usuarios pueden acceder y utilizar estos recursos de manera remota a través de proveedores de servicios en la nube.</a:t>
            </a:r>
          </a:p>
          <a:p>
            <a:pPr algn="just"/>
            <a:endParaRPr lang="es-ES" sz="3800" b="0" i="0" dirty="0">
              <a:solidFill>
                <a:srgbClr val="374151"/>
              </a:solidFill>
              <a:effectLst/>
              <a:latin typeface="Söhne"/>
            </a:endParaRPr>
          </a:p>
          <a:p>
            <a:pPr algn="just"/>
            <a:r>
              <a:rPr lang="es-ES" sz="3800" b="0" i="0" dirty="0">
                <a:solidFill>
                  <a:srgbClr val="374151"/>
                </a:solidFill>
                <a:effectLst/>
                <a:latin typeface="Söhne"/>
              </a:rPr>
              <a:t>En esencia, la nube computacional permite a las organizaciones y a los individuos externalizar y tercerizar la administración y el mantenimiento de la infraestructura tecnológica, lo que puede reducir costos, aumentar la flexibilidad y escalabilidad, y permitir un enfoque más centrado en las necesidades del negocio o de los usuarios.</a:t>
            </a:r>
          </a:p>
        </p:txBody>
      </p:sp>
      <p:sp>
        <p:nvSpPr>
          <p:cNvPr id="9" name="CuadroTexto 8">
            <a:extLst>
              <a:ext uri="{FF2B5EF4-FFF2-40B4-BE49-F238E27FC236}">
                <a16:creationId xmlns:a16="http://schemas.microsoft.com/office/drawing/2014/main" id="{4F559E10-F665-C756-EF87-EECA509DBB8A}"/>
              </a:ext>
            </a:extLst>
          </p:cNvPr>
          <p:cNvSpPr txBox="1"/>
          <p:nvPr/>
        </p:nvSpPr>
        <p:spPr>
          <a:xfrm>
            <a:off x="2893595" y="10381938"/>
            <a:ext cx="12187988" cy="3016210"/>
          </a:xfrm>
          <a:prstGeom prst="rect">
            <a:avLst/>
          </a:prstGeom>
          <a:noFill/>
        </p:spPr>
        <p:txBody>
          <a:bodyPr wrap="square">
            <a:spAutoFit/>
          </a:bodyPr>
          <a:lstStyle/>
          <a:p>
            <a:r>
              <a:rPr lang="en-US" sz="3800" b="1" i="0" dirty="0" err="1">
                <a:effectLst/>
                <a:latin typeface="Söhne"/>
              </a:rPr>
              <a:t>Infraestructura</a:t>
            </a:r>
            <a:r>
              <a:rPr lang="en-US" sz="3800" b="1" i="0" dirty="0">
                <a:effectLst/>
                <a:latin typeface="Söhne"/>
              </a:rPr>
              <a:t> </a:t>
            </a:r>
            <a:r>
              <a:rPr lang="en-US" sz="3800" b="1" i="0" dirty="0" err="1">
                <a:effectLst/>
                <a:latin typeface="Söhne"/>
              </a:rPr>
              <a:t>como</a:t>
            </a:r>
            <a:r>
              <a:rPr lang="en-US" sz="3800" b="1" i="0" dirty="0">
                <a:effectLst/>
                <a:latin typeface="Söhne"/>
              </a:rPr>
              <a:t> </a:t>
            </a:r>
            <a:r>
              <a:rPr lang="en-US" sz="3800" b="1" i="0" dirty="0" err="1">
                <a:effectLst/>
                <a:latin typeface="Söhne"/>
              </a:rPr>
              <a:t>Servicio</a:t>
            </a:r>
            <a:r>
              <a:rPr lang="en-US" sz="3800" b="1" i="0" dirty="0">
                <a:effectLst/>
                <a:latin typeface="Söhne"/>
              </a:rPr>
              <a:t> (IaaS)</a:t>
            </a:r>
          </a:p>
          <a:p>
            <a:endParaRPr lang="en-US" sz="3800" b="1" dirty="0">
              <a:latin typeface="Söhne"/>
            </a:endParaRPr>
          </a:p>
          <a:p>
            <a:r>
              <a:rPr lang="en-US" sz="3800" b="1" i="0" dirty="0">
                <a:effectLst/>
                <a:latin typeface="Söhne"/>
              </a:rPr>
              <a:t>Plataforma </a:t>
            </a:r>
            <a:r>
              <a:rPr lang="en-US" sz="3800" b="1" i="0" dirty="0" err="1">
                <a:effectLst/>
                <a:latin typeface="Söhne"/>
              </a:rPr>
              <a:t>como</a:t>
            </a:r>
            <a:r>
              <a:rPr lang="en-US" sz="3800" b="1" i="0" dirty="0">
                <a:effectLst/>
                <a:latin typeface="Söhne"/>
              </a:rPr>
              <a:t> </a:t>
            </a:r>
            <a:r>
              <a:rPr lang="en-US" sz="3800" b="1" i="0" dirty="0" err="1">
                <a:effectLst/>
                <a:latin typeface="Söhne"/>
              </a:rPr>
              <a:t>Servicio</a:t>
            </a:r>
            <a:r>
              <a:rPr lang="en-US" sz="3800" b="1" i="0" dirty="0">
                <a:effectLst/>
                <a:latin typeface="Söhne"/>
              </a:rPr>
              <a:t> (PaaS)</a:t>
            </a:r>
            <a:endParaRPr lang="en-US" sz="3800" b="1" dirty="0">
              <a:latin typeface="Söhne"/>
            </a:endParaRPr>
          </a:p>
          <a:p>
            <a:endParaRPr lang="en-US" sz="3800" b="1" dirty="0">
              <a:latin typeface="Söhne"/>
            </a:endParaRPr>
          </a:p>
          <a:p>
            <a:r>
              <a:rPr lang="en-US" sz="3800" b="1" i="0" dirty="0">
                <a:effectLst/>
                <a:latin typeface="Söhne"/>
              </a:rPr>
              <a:t>Software </a:t>
            </a:r>
            <a:r>
              <a:rPr lang="en-US" sz="3800" b="1" i="0" dirty="0" err="1">
                <a:effectLst/>
                <a:latin typeface="Söhne"/>
              </a:rPr>
              <a:t>como</a:t>
            </a:r>
            <a:r>
              <a:rPr lang="en-US" sz="3800" b="1" i="0" dirty="0">
                <a:effectLst/>
                <a:latin typeface="Söhne"/>
              </a:rPr>
              <a:t> </a:t>
            </a:r>
            <a:r>
              <a:rPr lang="en-US" sz="3800" b="1" i="0" dirty="0" err="1">
                <a:effectLst/>
                <a:latin typeface="Söhne"/>
              </a:rPr>
              <a:t>Servicio</a:t>
            </a:r>
            <a:r>
              <a:rPr lang="en-US" sz="3800" b="1" i="0" dirty="0">
                <a:effectLst/>
                <a:latin typeface="Söhne"/>
              </a:rPr>
              <a:t> (SaaS)</a:t>
            </a:r>
            <a:endParaRPr lang="es-MX" sz="3800" dirty="0"/>
          </a:p>
        </p:txBody>
      </p:sp>
    </p:spTree>
    <p:extLst>
      <p:ext uri="{BB962C8B-B14F-4D97-AF65-F5344CB8AC3E}">
        <p14:creationId xmlns:p14="http://schemas.microsoft.com/office/powerpoint/2010/main" val="1581999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80" name="Google Shape;80;p12"/>
          <p:cNvSpPr txBox="1"/>
          <p:nvPr/>
        </p:nvSpPr>
        <p:spPr>
          <a:xfrm>
            <a:off x="1972737" y="2279723"/>
            <a:ext cx="20441699" cy="1200300"/>
          </a:xfrm>
          <a:prstGeom prst="rect">
            <a:avLst/>
          </a:prstGeom>
          <a:solidFill>
            <a:schemeClr val="accent1">
              <a:lumMod val="75000"/>
            </a:schemeClr>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RPr lang="en-US"/>
            </a:defPPr>
            <a:lvl1pPr indent="0" algn="ctr">
              <a:buSzPts val="3600"/>
              <a:buNone/>
              <a:defRPr sz="3600">
                <a:latin typeface="Montserrat"/>
                <a:ea typeface="Montserrat"/>
                <a:cs typeface="Montserrat"/>
              </a:defRPr>
            </a:lvl1pPr>
          </a:lstStyle>
          <a:p>
            <a:r>
              <a:rPr lang="en-US" sz="3600" b="1" i="0" dirty="0" err="1">
                <a:effectLst/>
                <a:latin typeface="Söhne"/>
              </a:rPr>
              <a:t>Infraestructura</a:t>
            </a:r>
            <a:r>
              <a:rPr lang="en-US" sz="3600" b="1" i="0" dirty="0">
                <a:effectLst/>
                <a:latin typeface="Söhne"/>
              </a:rPr>
              <a:t> </a:t>
            </a:r>
            <a:r>
              <a:rPr lang="en-US" sz="3600" b="1" i="0" dirty="0" err="1">
                <a:effectLst/>
                <a:latin typeface="Söhne"/>
              </a:rPr>
              <a:t>como</a:t>
            </a:r>
            <a:r>
              <a:rPr lang="en-US" sz="3600" b="1" i="0" dirty="0">
                <a:effectLst/>
                <a:latin typeface="Söhne"/>
              </a:rPr>
              <a:t> </a:t>
            </a:r>
            <a:r>
              <a:rPr lang="en-US" sz="3600" b="1" i="0" dirty="0" err="1">
                <a:effectLst/>
                <a:latin typeface="Söhne"/>
              </a:rPr>
              <a:t>Servicio</a:t>
            </a:r>
            <a:r>
              <a:rPr lang="en-US" sz="3600" b="1" i="0" dirty="0">
                <a:effectLst/>
                <a:latin typeface="Söhne"/>
              </a:rPr>
              <a:t> (IaaS)</a:t>
            </a:r>
          </a:p>
        </p:txBody>
      </p:sp>
      <p:pic>
        <p:nvPicPr>
          <p:cNvPr id="2" name="Imagen 1">
            <a:extLst>
              <a:ext uri="{FF2B5EF4-FFF2-40B4-BE49-F238E27FC236}">
                <a16:creationId xmlns:a16="http://schemas.microsoft.com/office/drawing/2014/main" id="{3BF1E749-A790-3658-748D-390D382E7F48}"/>
              </a:ext>
            </a:extLst>
          </p:cNvPr>
          <p:cNvPicPr>
            <a:picLocks noChangeAspect="1"/>
          </p:cNvPicPr>
          <p:nvPr/>
        </p:nvPicPr>
        <p:blipFill>
          <a:blip r:embed="rId3"/>
          <a:stretch>
            <a:fillRect/>
          </a:stretch>
        </p:blipFill>
        <p:spPr>
          <a:xfrm>
            <a:off x="586672" y="199720"/>
            <a:ext cx="3052617" cy="1200300"/>
          </a:xfrm>
          <a:prstGeom prst="rect">
            <a:avLst/>
          </a:prstGeom>
        </p:spPr>
      </p:pic>
      <p:pic>
        <p:nvPicPr>
          <p:cNvPr id="3" name="Imagen 2">
            <a:extLst>
              <a:ext uri="{FF2B5EF4-FFF2-40B4-BE49-F238E27FC236}">
                <a16:creationId xmlns:a16="http://schemas.microsoft.com/office/drawing/2014/main" id="{74923608-C48D-1443-D197-5EA1E9958DAB}"/>
              </a:ext>
            </a:extLst>
          </p:cNvPr>
          <p:cNvPicPr>
            <a:picLocks noChangeAspect="1"/>
          </p:cNvPicPr>
          <p:nvPr/>
        </p:nvPicPr>
        <p:blipFill>
          <a:blip r:embed="rId4"/>
          <a:stretch>
            <a:fillRect/>
          </a:stretch>
        </p:blipFill>
        <p:spPr>
          <a:xfrm>
            <a:off x="20149668" y="299996"/>
            <a:ext cx="3586490" cy="968435"/>
          </a:xfrm>
          <a:prstGeom prst="rect">
            <a:avLst/>
          </a:prstGeom>
        </p:spPr>
      </p:pic>
      <p:sp>
        <p:nvSpPr>
          <p:cNvPr id="4" name="Rectángulo 3">
            <a:extLst>
              <a:ext uri="{FF2B5EF4-FFF2-40B4-BE49-F238E27FC236}">
                <a16:creationId xmlns:a16="http://schemas.microsoft.com/office/drawing/2014/main" id="{C8205CEF-1C76-9E48-EA9D-1972B3B87FAD}"/>
              </a:ext>
            </a:extLst>
          </p:cNvPr>
          <p:cNvSpPr/>
          <p:nvPr/>
        </p:nvSpPr>
        <p:spPr>
          <a:xfrm>
            <a:off x="0" y="0"/>
            <a:ext cx="586672" cy="13716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a:extLst>
              <a:ext uri="{FF2B5EF4-FFF2-40B4-BE49-F238E27FC236}">
                <a16:creationId xmlns:a16="http://schemas.microsoft.com/office/drawing/2014/main" id="{2DD8E929-4DD8-8A20-4CD6-05AE552EF17A}"/>
              </a:ext>
            </a:extLst>
          </p:cNvPr>
          <p:cNvPicPr>
            <a:picLocks noChangeAspect="1"/>
          </p:cNvPicPr>
          <p:nvPr/>
        </p:nvPicPr>
        <p:blipFill>
          <a:blip r:embed="rId5"/>
          <a:stretch>
            <a:fillRect/>
          </a:stretch>
        </p:blipFill>
        <p:spPr>
          <a:xfrm>
            <a:off x="23204799" y="12494218"/>
            <a:ext cx="607560" cy="903930"/>
          </a:xfrm>
          <a:prstGeom prst="rect">
            <a:avLst/>
          </a:prstGeom>
        </p:spPr>
      </p:pic>
      <p:sp>
        <p:nvSpPr>
          <p:cNvPr id="7" name="CuadroTexto 6">
            <a:extLst>
              <a:ext uri="{FF2B5EF4-FFF2-40B4-BE49-F238E27FC236}">
                <a16:creationId xmlns:a16="http://schemas.microsoft.com/office/drawing/2014/main" id="{C3747765-EAA0-FA13-3BEC-48515470EBD5}"/>
              </a:ext>
            </a:extLst>
          </p:cNvPr>
          <p:cNvSpPr txBox="1"/>
          <p:nvPr/>
        </p:nvSpPr>
        <p:spPr>
          <a:xfrm>
            <a:off x="1972736" y="4359726"/>
            <a:ext cx="20441699" cy="1846659"/>
          </a:xfrm>
          <a:prstGeom prst="rect">
            <a:avLst/>
          </a:prstGeom>
          <a:noFill/>
        </p:spPr>
        <p:txBody>
          <a:bodyPr wrap="square">
            <a:spAutoFit/>
          </a:bodyPr>
          <a:lstStyle/>
          <a:p>
            <a:pPr algn="just"/>
            <a:r>
              <a:rPr lang="es-ES" sz="3800" b="1" i="0" dirty="0">
                <a:solidFill>
                  <a:srgbClr val="374151"/>
                </a:solidFill>
                <a:effectLst/>
                <a:latin typeface="Söhne"/>
              </a:rPr>
              <a:t>Infraestructura como Servicio (IaaS)</a:t>
            </a:r>
            <a:r>
              <a:rPr lang="es-ES" sz="3800" b="0" i="0" dirty="0">
                <a:solidFill>
                  <a:srgbClr val="374151"/>
                </a:solidFill>
                <a:effectLst/>
                <a:latin typeface="Söhne"/>
              </a:rPr>
              <a:t>: Ofrece recursos de infraestructura básicos, como máquinas virtuales, almacenamiento y redes, permitiendo a los usuarios construir y gestionar sus propias plataformas y aplicaciones.</a:t>
            </a:r>
          </a:p>
        </p:txBody>
      </p:sp>
      <p:pic>
        <p:nvPicPr>
          <p:cNvPr id="1026" name="Picture 2" descr="Qué significan las siglas IaaS, PaaS, CaaS, SaaS? – NKSistemas">
            <a:extLst>
              <a:ext uri="{FF2B5EF4-FFF2-40B4-BE49-F238E27FC236}">
                <a16:creationId xmlns:a16="http://schemas.microsoft.com/office/drawing/2014/main" id="{5E8B6CCE-79CB-007A-010F-AF2BF7AC345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32894" y="6858000"/>
            <a:ext cx="8924925" cy="5295900"/>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7D4D5BD5-1A8E-AB6C-3B4A-E8F8180622C4}"/>
              </a:ext>
            </a:extLst>
          </p:cNvPr>
          <p:cNvSpPr txBox="1"/>
          <p:nvPr/>
        </p:nvSpPr>
        <p:spPr>
          <a:xfrm>
            <a:off x="14887434" y="8242761"/>
            <a:ext cx="8924925" cy="1846659"/>
          </a:xfrm>
          <a:prstGeom prst="rect">
            <a:avLst/>
          </a:prstGeom>
          <a:noFill/>
        </p:spPr>
        <p:txBody>
          <a:bodyPr wrap="square">
            <a:spAutoFit/>
          </a:bodyPr>
          <a:lstStyle/>
          <a:p>
            <a:pPr algn="just"/>
            <a:r>
              <a:rPr lang="es-MX" dirty="0"/>
              <a:t> </a:t>
            </a:r>
            <a:r>
              <a:rPr lang="es-MX" sz="3800" dirty="0"/>
              <a:t>Proveedores de IaaS incluyen Amazon Web </a:t>
            </a:r>
            <a:r>
              <a:rPr lang="es-MX" sz="3800" dirty="0" err="1"/>
              <a:t>Services</a:t>
            </a:r>
            <a:r>
              <a:rPr lang="es-MX" sz="3800" dirty="0"/>
              <a:t> (AWS), Microsoft Azure, Google Cloud </a:t>
            </a:r>
            <a:r>
              <a:rPr lang="es-MX" sz="3800" dirty="0" err="1"/>
              <a:t>Platform</a:t>
            </a:r>
            <a:r>
              <a:rPr lang="es-MX" sz="3800" dirty="0"/>
              <a:t> (GCP) y IBM Cloud</a:t>
            </a:r>
          </a:p>
        </p:txBody>
      </p:sp>
    </p:spTree>
    <p:extLst>
      <p:ext uri="{BB962C8B-B14F-4D97-AF65-F5344CB8AC3E}">
        <p14:creationId xmlns:p14="http://schemas.microsoft.com/office/powerpoint/2010/main" val="1449055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80" name="Google Shape;80;p12"/>
          <p:cNvSpPr txBox="1"/>
          <p:nvPr/>
        </p:nvSpPr>
        <p:spPr>
          <a:xfrm>
            <a:off x="1972737" y="2279723"/>
            <a:ext cx="20441699" cy="1200300"/>
          </a:xfrm>
          <a:prstGeom prst="rect">
            <a:avLst/>
          </a:prstGeom>
          <a:solidFill>
            <a:schemeClr val="accent1">
              <a:lumMod val="75000"/>
            </a:schemeClr>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RPr lang="en-US"/>
            </a:defPPr>
            <a:lvl1pPr indent="0" algn="ctr">
              <a:buSzPts val="3600"/>
              <a:buNone/>
              <a:defRPr sz="3600">
                <a:latin typeface="Montserrat"/>
                <a:ea typeface="Montserrat"/>
                <a:cs typeface="Montserrat"/>
              </a:defRPr>
            </a:lvl1pPr>
          </a:lstStyle>
          <a:p>
            <a:r>
              <a:rPr lang="en-US" b="1" i="0" dirty="0">
                <a:effectLst/>
                <a:latin typeface="Söhne"/>
              </a:rPr>
              <a:t>Plataforma </a:t>
            </a:r>
            <a:r>
              <a:rPr lang="en-US" b="1" i="0" dirty="0" err="1">
                <a:effectLst/>
                <a:latin typeface="Söhne"/>
              </a:rPr>
              <a:t>como</a:t>
            </a:r>
            <a:r>
              <a:rPr lang="en-US" b="1" i="0" dirty="0">
                <a:effectLst/>
                <a:latin typeface="Söhne"/>
              </a:rPr>
              <a:t> </a:t>
            </a:r>
            <a:r>
              <a:rPr lang="en-US" b="1" i="0" dirty="0" err="1">
                <a:effectLst/>
                <a:latin typeface="Söhne"/>
              </a:rPr>
              <a:t>Servicio</a:t>
            </a:r>
            <a:r>
              <a:rPr lang="en-US" b="1" i="0" dirty="0">
                <a:effectLst/>
                <a:latin typeface="Söhne"/>
              </a:rPr>
              <a:t> (PaaS)</a:t>
            </a:r>
            <a:endParaRPr lang="en-US" dirty="0"/>
          </a:p>
        </p:txBody>
      </p:sp>
      <p:pic>
        <p:nvPicPr>
          <p:cNvPr id="2" name="Imagen 1">
            <a:extLst>
              <a:ext uri="{FF2B5EF4-FFF2-40B4-BE49-F238E27FC236}">
                <a16:creationId xmlns:a16="http://schemas.microsoft.com/office/drawing/2014/main" id="{3BF1E749-A790-3658-748D-390D382E7F48}"/>
              </a:ext>
            </a:extLst>
          </p:cNvPr>
          <p:cNvPicPr>
            <a:picLocks noChangeAspect="1"/>
          </p:cNvPicPr>
          <p:nvPr/>
        </p:nvPicPr>
        <p:blipFill>
          <a:blip r:embed="rId3"/>
          <a:stretch>
            <a:fillRect/>
          </a:stretch>
        </p:blipFill>
        <p:spPr>
          <a:xfrm>
            <a:off x="586672" y="199720"/>
            <a:ext cx="3052617" cy="1200300"/>
          </a:xfrm>
          <a:prstGeom prst="rect">
            <a:avLst/>
          </a:prstGeom>
        </p:spPr>
      </p:pic>
      <p:pic>
        <p:nvPicPr>
          <p:cNvPr id="3" name="Imagen 2">
            <a:extLst>
              <a:ext uri="{FF2B5EF4-FFF2-40B4-BE49-F238E27FC236}">
                <a16:creationId xmlns:a16="http://schemas.microsoft.com/office/drawing/2014/main" id="{74923608-C48D-1443-D197-5EA1E9958DAB}"/>
              </a:ext>
            </a:extLst>
          </p:cNvPr>
          <p:cNvPicPr>
            <a:picLocks noChangeAspect="1"/>
          </p:cNvPicPr>
          <p:nvPr/>
        </p:nvPicPr>
        <p:blipFill>
          <a:blip r:embed="rId4"/>
          <a:stretch>
            <a:fillRect/>
          </a:stretch>
        </p:blipFill>
        <p:spPr>
          <a:xfrm>
            <a:off x="20149668" y="299996"/>
            <a:ext cx="3586490" cy="968435"/>
          </a:xfrm>
          <a:prstGeom prst="rect">
            <a:avLst/>
          </a:prstGeom>
        </p:spPr>
      </p:pic>
      <p:sp>
        <p:nvSpPr>
          <p:cNvPr id="4" name="Rectángulo 3">
            <a:extLst>
              <a:ext uri="{FF2B5EF4-FFF2-40B4-BE49-F238E27FC236}">
                <a16:creationId xmlns:a16="http://schemas.microsoft.com/office/drawing/2014/main" id="{C8205CEF-1C76-9E48-EA9D-1972B3B87FAD}"/>
              </a:ext>
            </a:extLst>
          </p:cNvPr>
          <p:cNvSpPr/>
          <p:nvPr/>
        </p:nvSpPr>
        <p:spPr>
          <a:xfrm>
            <a:off x="0" y="0"/>
            <a:ext cx="586672" cy="13716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a:extLst>
              <a:ext uri="{FF2B5EF4-FFF2-40B4-BE49-F238E27FC236}">
                <a16:creationId xmlns:a16="http://schemas.microsoft.com/office/drawing/2014/main" id="{2DD8E929-4DD8-8A20-4CD6-05AE552EF17A}"/>
              </a:ext>
            </a:extLst>
          </p:cNvPr>
          <p:cNvPicPr>
            <a:picLocks noChangeAspect="1"/>
          </p:cNvPicPr>
          <p:nvPr/>
        </p:nvPicPr>
        <p:blipFill>
          <a:blip r:embed="rId5"/>
          <a:stretch>
            <a:fillRect/>
          </a:stretch>
        </p:blipFill>
        <p:spPr>
          <a:xfrm>
            <a:off x="23204799" y="12494218"/>
            <a:ext cx="607560" cy="903930"/>
          </a:xfrm>
          <a:prstGeom prst="rect">
            <a:avLst/>
          </a:prstGeom>
        </p:spPr>
      </p:pic>
      <p:sp>
        <p:nvSpPr>
          <p:cNvPr id="7" name="CuadroTexto 6">
            <a:extLst>
              <a:ext uri="{FF2B5EF4-FFF2-40B4-BE49-F238E27FC236}">
                <a16:creationId xmlns:a16="http://schemas.microsoft.com/office/drawing/2014/main" id="{7CE2CBE9-5D7B-63C2-C0BF-3F5989DBB3CE}"/>
              </a:ext>
            </a:extLst>
          </p:cNvPr>
          <p:cNvSpPr txBox="1"/>
          <p:nvPr/>
        </p:nvSpPr>
        <p:spPr>
          <a:xfrm>
            <a:off x="2340142" y="4359726"/>
            <a:ext cx="19822026" cy="1938992"/>
          </a:xfrm>
          <a:prstGeom prst="rect">
            <a:avLst/>
          </a:prstGeom>
          <a:noFill/>
        </p:spPr>
        <p:txBody>
          <a:bodyPr wrap="square">
            <a:spAutoFit/>
          </a:bodyPr>
          <a:lstStyle/>
          <a:p>
            <a:r>
              <a:rPr lang="es-ES" sz="4000" b="1" i="0" dirty="0">
                <a:effectLst/>
                <a:latin typeface="Söhne"/>
              </a:rPr>
              <a:t>Plataforma como Servicio (PaaS)</a:t>
            </a:r>
            <a:r>
              <a:rPr lang="es-ES" sz="4000" b="0" i="0" dirty="0">
                <a:solidFill>
                  <a:srgbClr val="374151"/>
                </a:solidFill>
                <a:effectLst/>
                <a:latin typeface="Söhne"/>
              </a:rPr>
              <a:t>: Proporciona un entorno de desarrollo y ejecución completo, donde los desarrolladores pueden construir, desplegar y gestionar aplicaciones sin preocuparse por la infraestructura subyacente.</a:t>
            </a:r>
            <a:endParaRPr lang="es-MX" sz="4000" dirty="0"/>
          </a:p>
        </p:txBody>
      </p:sp>
      <p:pic>
        <p:nvPicPr>
          <p:cNvPr id="2050" name="Picture 2" descr="La importancia de un modelo de plataforma como servicio en la metodología  DevOps">
            <a:extLst>
              <a:ext uri="{FF2B5EF4-FFF2-40B4-BE49-F238E27FC236}">
                <a16:creationId xmlns:a16="http://schemas.microsoft.com/office/drawing/2014/main" id="{D1F7D235-2E12-787B-0678-0BA43192BC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3572" y="6858000"/>
            <a:ext cx="6962440" cy="5624004"/>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3EF884DC-6ABC-A4A6-F9FF-3909B1ECA7C4}"/>
              </a:ext>
            </a:extLst>
          </p:cNvPr>
          <p:cNvSpPr txBox="1"/>
          <p:nvPr/>
        </p:nvSpPr>
        <p:spPr>
          <a:xfrm>
            <a:off x="13069302" y="7276472"/>
            <a:ext cx="8552448" cy="5355312"/>
          </a:xfrm>
          <a:prstGeom prst="rect">
            <a:avLst/>
          </a:prstGeom>
          <a:noFill/>
        </p:spPr>
        <p:txBody>
          <a:bodyPr wrap="square">
            <a:spAutoFit/>
          </a:bodyPr>
          <a:lstStyle/>
          <a:p>
            <a:pPr algn="just"/>
            <a:r>
              <a:rPr lang="es-ES" sz="3800" dirty="0">
                <a:solidFill>
                  <a:srgbClr val="374151"/>
                </a:solidFill>
                <a:latin typeface="Söhne"/>
              </a:rPr>
              <a:t>P</a:t>
            </a:r>
            <a:r>
              <a:rPr lang="es-ES" sz="3800" b="0" i="0" dirty="0">
                <a:solidFill>
                  <a:srgbClr val="374151"/>
                </a:solidFill>
                <a:effectLst/>
                <a:latin typeface="Söhne"/>
              </a:rPr>
              <a:t>roveedores de PaaS incluyen </a:t>
            </a:r>
            <a:r>
              <a:rPr lang="es-ES" sz="3800" b="0" i="0" dirty="0" err="1">
                <a:solidFill>
                  <a:srgbClr val="374151"/>
                </a:solidFill>
                <a:effectLst/>
                <a:latin typeface="Söhne"/>
              </a:rPr>
              <a:t>Heroku</a:t>
            </a:r>
            <a:r>
              <a:rPr lang="es-ES" sz="3800" b="0" i="0" dirty="0">
                <a:solidFill>
                  <a:srgbClr val="374151"/>
                </a:solidFill>
                <a:effectLst/>
                <a:latin typeface="Söhne"/>
              </a:rPr>
              <a:t>, Google App </a:t>
            </a:r>
            <a:r>
              <a:rPr lang="es-ES" sz="3800" b="0" i="0" dirty="0" err="1">
                <a:solidFill>
                  <a:srgbClr val="374151"/>
                </a:solidFill>
                <a:effectLst/>
                <a:latin typeface="Söhne"/>
              </a:rPr>
              <a:t>Engine</a:t>
            </a:r>
            <a:r>
              <a:rPr lang="es-ES" sz="3800" b="0" i="0" dirty="0">
                <a:solidFill>
                  <a:srgbClr val="374151"/>
                </a:solidFill>
                <a:effectLst/>
                <a:latin typeface="Söhne"/>
              </a:rPr>
              <a:t>, Microsoft Azure App </a:t>
            </a:r>
            <a:r>
              <a:rPr lang="es-ES" sz="3800" b="0" i="0" dirty="0" err="1">
                <a:solidFill>
                  <a:srgbClr val="374151"/>
                </a:solidFill>
                <a:effectLst/>
                <a:latin typeface="Söhne"/>
              </a:rPr>
              <a:t>Service</a:t>
            </a:r>
            <a:r>
              <a:rPr lang="es-ES" sz="3800" b="0" i="0" dirty="0">
                <a:solidFill>
                  <a:srgbClr val="374151"/>
                </a:solidFill>
                <a:effectLst/>
                <a:latin typeface="Söhne"/>
              </a:rPr>
              <a:t> y AWS </a:t>
            </a:r>
            <a:r>
              <a:rPr lang="es-ES" sz="3800" b="0" i="0" dirty="0" err="1">
                <a:solidFill>
                  <a:srgbClr val="374151"/>
                </a:solidFill>
                <a:effectLst/>
                <a:latin typeface="Söhne"/>
              </a:rPr>
              <a:t>Elastic</a:t>
            </a:r>
            <a:r>
              <a:rPr lang="es-ES" sz="3800" b="0" i="0" dirty="0">
                <a:solidFill>
                  <a:srgbClr val="374151"/>
                </a:solidFill>
                <a:effectLst/>
                <a:latin typeface="Söhne"/>
              </a:rPr>
              <a:t> </a:t>
            </a:r>
            <a:r>
              <a:rPr lang="es-ES" sz="3800" b="0" i="0" dirty="0" err="1">
                <a:solidFill>
                  <a:srgbClr val="374151"/>
                </a:solidFill>
                <a:effectLst/>
                <a:latin typeface="Söhne"/>
              </a:rPr>
              <a:t>Beanstalk</a:t>
            </a:r>
            <a:r>
              <a:rPr lang="es-ES" sz="3800" b="0" i="0" dirty="0">
                <a:solidFill>
                  <a:srgbClr val="374151"/>
                </a:solidFill>
                <a:effectLst/>
                <a:latin typeface="Söhne"/>
              </a:rPr>
              <a:t>. Estos servicios son especialmente útiles para equipos de desarrollo que desean acelerar el ciclo de desarrollo, reducir la complejidad de la infraestructura y centrarse en la creación de aplicaciones de alta calidad</a:t>
            </a:r>
            <a:endParaRPr lang="es-MX" sz="3800" dirty="0"/>
          </a:p>
        </p:txBody>
      </p:sp>
    </p:spTree>
    <p:extLst>
      <p:ext uri="{BB962C8B-B14F-4D97-AF65-F5344CB8AC3E}">
        <p14:creationId xmlns:p14="http://schemas.microsoft.com/office/powerpoint/2010/main" val="375740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80" name="Google Shape;80;p12"/>
          <p:cNvSpPr txBox="1"/>
          <p:nvPr/>
        </p:nvSpPr>
        <p:spPr>
          <a:xfrm>
            <a:off x="1972737" y="2279723"/>
            <a:ext cx="20441699" cy="1200300"/>
          </a:xfrm>
          <a:prstGeom prst="rect">
            <a:avLst/>
          </a:prstGeom>
          <a:solidFill>
            <a:schemeClr val="accent1">
              <a:lumMod val="75000"/>
            </a:schemeClr>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RPr lang="en-US"/>
            </a:defPPr>
            <a:lvl1pPr indent="0" algn="ctr">
              <a:buSzPts val="3600"/>
              <a:buNone/>
              <a:defRPr sz="3600">
                <a:latin typeface="Montserrat"/>
                <a:ea typeface="Montserrat"/>
                <a:cs typeface="Montserrat"/>
              </a:defRPr>
            </a:lvl1pPr>
          </a:lstStyle>
          <a:p>
            <a:r>
              <a:rPr lang="en-US" b="1" i="0" dirty="0">
                <a:effectLst/>
                <a:latin typeface="Söhne"/>
              </a:rPr>
              <a:t>Software </a:t>
            </a:r>
            <a:r>
              <a:rPr lang="en-US" b="1" i="0" dirty="0" err="1">
                <a:effectLst/>
                <a:latin typeface="Söhne"/>
              </a:rPr>
              <a:t>como</a:t>
            </a:r>
            <a:r>
              <a:rPr lang="en-US" b="1" i="0" dirty="0">
                <a:effectLst/>
                <a:latin typeface="Söhne"/>
              </a:rPr>
              <a:t> </a:t>
            </a:r>
            <a:r>
              <a:rPr lang="en-US" b="1" i="0" dirty="0" err="1">
                <a:effectLst/>
                <a:latin typeface="Söhne"/>
              </a:rPr>
              <a:t>Servicio</a:t>
            </a:r>
            <a:r>
              <a:rPr lang="en-US" b="1" i="0" dirty="0">
                <a:effectLst/>
                <a:latin typeface="Söhne"/>
              </a:rPr>
              <a:t> (SaaS)</a:t>
            </a:r>
            <a:endParaRPr dirty="0"/>
          </a:p>
        </p:txBody>
      </p:sp>
      <p:pic>
        <p:nvPicPr>
          <p:cNvPr id="2" name="Imagen 1">
            <a:extLst>
              <a:ext uri="{FF2B5EF4-FFF2-40B4-BE49-F238E27FC236}">
                <a16:creationId xmlns:a16="http://schemas.microsoft.com/office/drawing/2014/main" id="{3BF1E749-A790-3658-748D-390D382E7F48}"/>
              </a:ext>
            </a:extLst>
          </p:cNvPr>
          <p:cNvPicPr>
            <a:picLocks noChangeAspect="1"/>
          </p:cNvPicPr>
          <p:nvPr/>
        </p:nvPicPr>
        <p:blipFill>
          <a:blip r:embed="rId3"/>
          <a:stretch>
            <a:fillRect/>
          </a:stretch>
        </p:blipFill>
        <p:spPr>
          <a:xfrm>
            <a:off x="586672" y="199720"/>
            <a:ext cx="3052617" cy="1200300"/>
          </a:xfrm>
          <a:prstGeom prst="rect">
            <a:avLst/>
          </a:prstGeom>
        </p:spPr>
      </p:pic>
      <p:pic>
        <p:nvPicPr>
          <p:cNvPr id="3" name="Imagen 2">
            <a:extLst>
              <a:ext uri="{FF2B5EF4-FFF2-40B4-BE49-F238E27FC236}">
                <a16:creationId xmlns:a16="http://schemas.microsoft.com/office/drawing/2014/main" id="{74923608-C48D-1443-D197-5EA1E9958DAB}"/>
              </a:ext>
            </a:extLst>
          </p:cNvPr>
          <p:cNvPicPr>
            <a:picLocks noChangeAspect="1"/>
          </p:cNvPicPr>
          <p:nvPr/>
        </p:nvPicPr>
        <p:blipFill>
          <a:blip r:embed="rId4"/>
          <a:stretch>
            <a:fillRect/>
          </a:stretch>
        </p:blipFill>
        <p:spPr>
          <a:xfrm>
            <a:off x="20149668" y="299996"/>
            <a:ext cx="3586490" cy="968435"/>
          </a:xfrm>
          <a:prstGeom prst="rect">
            <a:avLst/>
          </a:prstGeom>
        </p:spPr>
      </p:pic>
      <p:sp>
        <p:nvSpPr>
          <p:cNvPr id="4" name="Rectángulo 3">
            <a:extLst>
              <a:ext uri="{FF2B5EF4-FFF2-40B4-BE49-F238E27FC236}">
                <a16:creationId xmlns:a16="http://schemas.microsoft.com/office/drawing/2014/main" id="{C8205CEF-1C76-9E48-EA9D-1972B3B87FAD}"/>
              </a:ext>
            </a:extLst>
          </p:cNvPr>
          <p:cNvSpPr/>
          <p:nvPr/>
        </p:nvSpPr>
        <p:spPr>
          <a:xfrm>
            <a:off x="0" y="0"/>
            <a:ext cx="586672" cy="13716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a:extLst>
              <a:ext uri="{FF2B5EF4-FFF2-40B4-BE49-F238E27FC236}">
                <a16:creationId xmlns:a16="http://schemas.microsoft.com/office/drawing/2014/main" id="{2DD8E929-4DD8-8A20-4CD6-05AE552EF17A}"/>
              </a:ext>
            </a:extLst>
          </p:cNvPr>
          <p:cNvPicPr>
            <a:picLocks noChangeAspect="1"/>
          </p:cNvPicPr>
          <p:nvPr/>
        </p:nvPicPr>
        <p:blipFill>
          <a:blip r:embed="rId5"/>
          <a:stretch>
            <a:fillRect/>
          </a:stretch>
        </p:blipFill>
        <p:spPr>
          <a:xfrm>
            <a:off x="23204799" y="12494218"/>
            <a:ext cx="607560" cy="903930"/>
          </a:xfrm>
          <a:prstGeom prst="rect">
            <a:avLst/>
          </a:prstGeom>
        </p:spPr>
      </p:pic>
      <p:sp>
        <p:nvSpPr>
          <p:cNvPr id="7" name="CuadroTexto 6">
            <a:extLst>
              <a:ext uri="{FF2B5EF4-FFF2-40B4-BE49-F238E27FC236}">
                <a16:creationId xmlns:a16="http://schemas.microsoft.com/office/drawing/2014/main" id="{97F7F0B4-40AB-9BAB-E585-770CA127AC96}"/>
              </a:ext>
            </a:extLst>
          </p:cNvPr>
          <p:cNvSpPr txBox="1"/>
          <p:nvPr/>
        </p:nvSpPr>
        <p:spPr>
          <a:xfrm>
            <a:off x="1972736" y="4104425"/>
            <a:ext cx="20441699" cy="1938992"/>
          </a:xfrm>
          <a:prstGeom prst="rect">
            <a:avLst/>
          </a:prstGeom>
          <a:noFill/>
        </p:spPr>
        <p:txBody>
          <a:bodyPr wrap="square">
            <a:spAutoFit/>
          </a:bodyPr>
          <a:lstStyle/>
          <a:p>
            <a:pPr algn="just"/>
            <a:r>
              <a:rPr lang="es-ES" sz="4000" b="1" i="0" dirty="0">
                <a:effectLst/>
                <a:latin typeface="Söhne"/>
              </a:rPr>
              <a:t>Software como Servicio (SaaS)</a:t>
            </a:r>
            <a:r>
              <a:rPr lang="es-ES" sz="4000" b="0" i="0" dirty="0">
                <a:solidFill>
                  <a:srgbClr val="374151"/>
                </a:solidFill>
                <a:effectLst/>
                <a:latin typeface="Söhne"/>
              </a:rPr>
              <a:t>: Ofrece aplicaciones completas a través de la nube, lo que permite a los usuarios acceder y utilizar software directamente a través del navegador web sin necesidad de instalar o mantenerlo localmente.</a:t>
            </a:r>
            <a:endParaRPr lang="es-MX" sz="4000" dirty="0"/>
          </a:p>
        </p:txBody>
      </p:sp>
      <p:pic>
        <p:nvPicPr>
          <p:cNvPr id="3074" name="Picture 2" descr="Beneficios de Software as a Service (SAAS) - Business Process Outsourcing -  Profitline">
            <a:extLst>
              <a:ext uri="{FF2B5EF4-FFF2-40B4-BE49-F238E27FC236}">
                <a16:creationId xmlns:a16="http://schemas.microsoft.com/office/drawing/2014/main" id="{972CADA6-4608-6C18-BF9D-0DEFFA2049C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89247" y="7341284"/>
            <a:ext cx="8852762" cy="5152934"/>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CA20F9F2-1700-D2E2-DAF5-684165634DBB}"/>
              </a:ext>
            </a:extLst>
          </p:cNvPr>
          <p:cNvSpPr txBox="1"/>
          <p:nvPr/>
        </p:nvSpPr>
        <p:spPr>
          <a:xfrm>
            <a:off x="14540163" y="7341284"/>
            <a:ext cx="7261058" cy="4770537"/>
          </a:xfrm>
          <a:prstGeom prst="rect">
            <a:avLst/>
          </a:prstGeom>
          <a:noFill/>
        </p:spPr>
        <p:txBody>
          <a:bodyPr wrap="square">
            <a:spAutoFit/>
          </a:bodyPr>
          <a:lstStyle/>
          <a:p>
            <a:pPr algn="just"/>
            <a:r>
              <a:rPr lang="es-ES" sz="3800" dirty="0"/>
              <a:t>Aplicaciones SaaS incluyen herramientas de productividad como Google </a:t>
            </a:r>
            <a:r>
              <a:rPr lang="es-ES" sz="3800" dirty="0" err="1"/>
              <a:t>Workspace</a:t>
            </a:r>
            <a:r>
              <a:rPr lang="es-ES" sz="3800" dirty="0"/>
              <a:t> (anteriormente G Suite), Microsoft 365, Salesforce (para gestión de relaciones con clientes), Dropbox (para almacenamiento y colaboración)</a:t>
            </a:r>
            <a:endParaRPr lang="es-MX" sz="3800" dirty="0"/>
          </a:p>
        </p:txBody>
      </p:sp>
      <p:sp>
        <p:nvSpPr>
          <p:cNvPr id="8" name="CuadroTexto 7">
            <a:extLst>
              <a:ext uri="{FF2B5EF4-FFF2-40B4-BE49-F238E27FC236}">
                <a16:creationId xmlns:a16="http://schemas.microsoft.com/office/drawing/2014/main" id="{A3B28972-E61B-B670-7689-64D005B2B6EF}"/>
              </a:ext>
            </a:extLst>
          </p:cNvPr>
          <p:cNvSpPr txBox="1"/>
          <p:nvPr/>
        </p:nvSpPr>
        <p:spPr>
          <a:xfrm>
            <a:off x="15310185" y="12542344"/>
            <a:ext cx="12187988" cy="646331"/>
          </a:xfrm>
          <a:prstGeom prst="rect">
            <a:avLst/>
          </a:prstGeom>
          <a:noFill/>
        </p:spPr>
        <p:txBody>
          <a:bodyPr wrap="square">
            <a:spAutoFit/>
          </a:bodyPr>
          <a:lstStyle/>
          <a:p>
            <a:r>
              <a:rPr lang="es-MX" dirty="0">
                <a:hlinkClick r:id="rId7"/>
              </a:rPr>
              <a:t>https://www.youtube.com/watch?v=pofPSv20QuM</a:t>
            </a:r>
            <a:endParaRPr lang="es-MX" dirty="0"/>
          </a:p>
          <a:p>
            <a:endParaRPr lang="es-MX" dirty="0"/>
          </a:p>
        </p:txBody>
      </p:sp>
    </p:spTree>
    <p:extLst>
      <p:ext uri="{BB962C8B-B14F-4D97-AF65-F5344CB8AC3E}">
        <p14:creationId xmlns:p14="http://schemas.microsoft.com/office/powerpoint/2010/main" val="3841997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80" name="Google Shape;80;p12"/>
          <p:cNvSpPr txBox="1"/>
          <p:nvPr/>
        </p:nvSpPr>
        <p:spPr>
          <a:xfrm>
            <a:off x="1972737" y="2148134"/>
            <a:ext cx="20441699" cy="1200300"/>
          </a:xfrm>
          <a:prstGeom prst="rect">
            <a:avLst/>
          </a:prstGeom>
          <a:solidFill>
            <a:schemeClr val="accent1">
              <a:lumMod val="75000"/>
            </a:schemeClr>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RPr lang="en-US"/>
            </a:defPPr>
            <a:lvl1pPr indent="0" algn="ctr">
              <a:buSzPts val="3600"/>
              <a:buNone/>
              <a:defRPr sz="3600">
                <a:latin typeface="Montserrat"/>
                <a:ea typeface="Montserrat"/>
                <a:cs typeface="Montserrat"/>
              </a:defRPr>
            </a:lvl1pPr>
          </a:lstStyle>
          <a:p>
            <a:r>
              <a:rPr lang="en-US" b="1" dirty="0" err="1">
                <a:solidFill>
                  <a:schemeClr val="bg1"/>
                </a:solidFill>
                <a:latin typeface="Söhne"/>
              </a:rPr>
              <a:t>Nube</a:t>
            </a:r>
            <a:r>
              <a:rPr lang="en-US" b="1" dirty="0">
                <a:solidFill>
                  <a:schemeClr val="bg1"/>
                </a:solidFill>
                <a:latin typeface="Söhne"/>
              </a:rPr>
              <a:t> Publica</a:t>
            </a:r>
            <a:endParaRPr lang="en-US" dirty="0">
              <a:solidFill>
                <a:schemeClr val="bg1"/>
              </a:solidFill>
            </a:endParaRPr>
          </a:p>
        </p:txBody>
      </p:sp>
      <p:pic>
        <p:nvPicPr>
          <p:cNvPr id="2" name="Imagen 1">
            <a:extLst>
              <a:ext uri="{FF2B5EF4-FFF2-40B4-BE49-F238E27FC236}">
                <a16:creationId xmlns:a16="http://schemas.microsoft.com/office/drawing/2014/main" id="{3BF1E749-A790-3658-748D-390D382E7F48}"/>
              </a:ext>
            </a:extLst>
          </p:cNvPr>
          <p:cNvPicPr>
            <a:picLocks noChangeAspect="1"/>
          </p:cNvPicPr>
          <p:nvPr/>
        </p:nvPicPr>
        <p:blipFill>
          <a:blip r:embed="rId3"/>
          <a:stretch>
            <a:fillRect/>
          </a:stretch>
        </p:blipFill>
        <p:spPr>
          <a:xfrm>
            <a:off x="586672" y="199720"/>
            <a:ext cx="3052617" cy="1200300"/>
          </a:xfrm>
          <a:prstGeom prst="rect">
            <a:avLst/>
          </a:prstGeom>
        </p:spPr>
      </p:pic>
      <p:pic>
        <p:nvPicPr>
          <p:cNvPr id="3" name="Imagen 2">
            <a:extLst>
              <a:ext uri="{FF2B5EF4-FFF2-40B4-BE49-F238E27FC236}">
                <a16:creationId xmlns:a16="http://schemas.microsoft.com/office/drawing/2014/main" id="{74923608-C48D-1443-D197-5EA1E9958DAB}"/>
              </a:ext>
            </a:extLst>
          </p:cNvPr>
          <p:cNvPicPr>
            <a:picLocks noChangeAspect="1"/>
          </p:cNvPicPr>
          <p:nvPr/>
        </p:nvPicPr>
        <p:blipFill>
          <a:blip r:embed="rId4"/>
          <a:stretch>
            <a:fillRect/>
          </a:stretch>
        </p:blipFill>
        <p:spPr>
          <a:xfrm>
            <a:off x="20149668" y="299996"/>
            <a:ext cx="3586490" cy="968435"/>
          </a:xfrm>
          <a:prstGeom prst="rect">
            <a:avLst/>
          </a:prstGeom>
        </p:spPr>
      </p:pic>
      <p:sp>
        <p:nvSpPr>
          <p:cNvPr id="4" name="Rectángulo 3">
            <a:extLst>
              <a:ext uri="{FF2B5EF4-FFF2-40B4-BE49-F238E27FC236}">
                <a16:creationId xmlns:a16="http://schemas.microsoft.com/office/drawing/2014/main" id="{C8205CEF-1C76-9E48-EA9D-1972B3B87FAD}"/>
              </a:ext>
            </a:extLst>
          </p:cNvPr>
          <p:cNvSpPr/>
          <p:nvPr/>
        </p:nvSpPr>
        <p:spPr>
          <a:xfrm>
            <a:off x="0" y="0"/>
            <a:ext cx="586672" cy="13716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a:extLst>
              <a:ext uri="{FF2B5EF4-FFF2-40B4-BE49-F238E27FC236}">
                <a16:creationId xmlns:a16="http://schemas.microsoft.com/office/drawing/2014/main" id="{2DD8E929-4DD8-8A20-4CD6-05AE552EF17A}"/>
              </a:ext>
            </a:extLst>
          </p:cNvPr>
          <p:cNvPicPr>
            <a:picLocks noChangeAspect="1"/>
          </p:cNvPicPr>
          <p:nvPr/>
        </p:nvPicPr>
        <p:blipFill>
          <a:blip r:embed="rId5"/>
          <a:stretch>
            <a:fillRect/>
          </a:stretch>
        </p:blipFill>
        <p:spPr>
          <a:xfrm>
            <a:off x="23204799" y="12494218"/>
            <a:ext cx="607560" cy="903930"/>
          </a:xfrm>
          <a:prstGeom prst="rect">
            <a:avLst/>
          </a:prstGeom>
        </p:spPr>
      </p:pic>
      <p:sp>
        <p:nvSpPr>
          <p:cNvPr id="9" name="CuadroTexto 8">
            <a:extLst>
              <a:ext uri="{FF2B5EF4-FFF2-40B4-BE49-F238E27FC236}">
                <a16:creationId xmlns:a16="http://schemas.microsoft.com/office/drawing/2014/main" id="{17D09466-DFAE-F4B4-D8B2-62F71546E277}"/>
              </a:ext>
            </a:extLst>
          </p:cNvPr>
          <p:cNvSpPr txBox="1"/>
          <p:nvPr/>
        </p:nvSpPr>
        <p:spPr>
          <a:xfrm>
            <a:off x="1752169" y="7650625"/>
            <a:ext cx="25439199" cy="3785652"/>
          </a:xfrm>
          <a:prstGeom prst="rect">
            <a:avLst/>
          </a:prstGeom>
          <a:noFill/>
        </p:spPr>
        <p:txBody>
          <a:bodyPr wrap="square">
            <a:spAutoFit/>
          </a:bodyPr>
          <a:lstStyle/>
          <a:p>
            <a:pPr marL="742950" indent="-742950" algn="just">
              <a:buFont typeface="+mj-lt"/>
              <a:buAutoNum type="arabicPeriod"/>
            </a:pPr>
            <a:r>
              <a:rPr lang="es-ES" sz="4000" b="1" i="0" dirty="0">
                <a:solidFill>
                  <a:srgbClr val="374151"/>
                </a:solidFill>
                <a:effectLst/>
                <a:latin typeface="Söhne"/>
              </a:rPr>
              <a:t>Escalabilidad</a:t>
            </a:r>
          </a:p>
          <a:p>
            <a:pPr marL="742950" indent="-742950" algn="just">
              <a:buFont typeface="+mj-lt"/>
              <a:buAutoNum type="arabicPeriod"/>
            </a:pPr>
            <a:r>
              <a:rPr lang="es-ES" sz="4000" b="1" i="0" dirty="0">
                <a:solidFill>
                  <a:srgbClr val="374151"/>
                </a:solidFill>
                <a:effectLst/>
                <a:latin typeface="Söhne"/>
              </a:rPr>
              <a:t>Almacenamiento</a:t>
            </a:r>
            <a:endParaRPr lang="es-ES" sz="4000" b="0" i="0" dirty="0">
              <a:solidFill>
                <a:srgbClr val="374151"/>
              </a:solidFill>
              <a:effectLst/>
              <a:latin typeface="Söhne"/>
            </a:endParaRPr>
          </a:p>
          <a:p>
            <a:pPr marL="742950" indent="-742950" algn="just">
              <a:buFont typeface="+mj-lt"/>
              <a:buAutoNum type="arabicPeriod"/>
            </a:pPr>
            <a:r>
              <a:rPr lang="es-ES" sz="4000" b="1" i="0" dirty="0">
                <a:solidFill>
                  <a:srgbClr val="374151"/>
                </a:solidFill>
                <a:effectLst/>
                <a:latin typeface="Söhne"/>
              </a:rPr>
              <a:t>Procesamiento</a:t>
            </a:r>
          </a:p>
          <a:p>
            <a:pPr marL="742950" indent="-742950" algn="just">
              <a:buFont typeface="+mj-lt"/>
              <a:buAutoNum type="arabicPeriod"/>
            </a:pPr>
            <a:r>
              <a:rPr lang="es-ES" sz="4000" b="1" i="0" dirty="0">
                <a:solidFill>
                  <a:srgbClr val="374151"/>
                </a:solidFill>
                <a:effectLst/>
                <a:latin typeface="Söhne"/>
              </a:rPr>
              <a:t>Bases de datos</a:t>
            </a:r>
          </a:p>
          <a:p>
            <a:pPr marL="742950" indent="-742950" algn="just">
              <a:buFont typeface="+mj-lt"/>
              <a:buAutoNum type="arabicPeriod"/>
            </a:pPr>
            <a:r>
              <a:rPr lang="es-ES" sz="4000" b="1" i="0" dirty="0">
                <a:solidFill>
                  <a:srgbClr val="374151"/>
                </a:solidFill>
                <a:effectLst/>
                <a:latin typeface="Söhne"/>
              </a:rPr>
              <a:t>Machine </a:t>
            </a:r>
            <a:r>
              <a:rPr lang="es-ES" sz="4000" b="1" i="0" dirty="0" err="1">
                <a:solidFill>
                  <a:srgbClr val="374151"/>
                </a:solidFill>
                <a:effectLst/>
                <a:latin typeface="Söhne"/>
              </a:rPr>
              <a:t>Learning</a:t>
            </a:r>
            <a:r>
              <a:rPr lang="es-ES" sz="4000" b="1" i="0" dirty="0">
                <a:solidFill>
                  <a:srgbClr val="374151"/>
                </a:solidFill>
                <a:effectLst/>
                <a:latin typeface="Söhne"/>
              </a:rPr>
              <a:t> y Analítica Avanzada</a:t>
            </a:r>
          </a:p>
          <a:p>
            <a:pPr marL="742950" indent="-742950" algn="just">
              <a:buFont typeface="+mj-lt"/>
              <a:buAutoNum type="arabicPeriod"/>
            </a:pPr>
            <a:r>
              <a:rPr lang="es-ES" sz="4000" b="1" i="0" dirty="0">
                <a:solidFill>
                  <a:srgbClr val="374151"/>
                </a:solidFill>
                <a:effectLst/>
                <a:latin typeface="Söhne"/>
              </a:rPr>
              <a:t>Seguridad y Cumplimiento</a:t>
            </a:r>
            <a:r>
              <a:rPr lang="es-ES" sz="4000" b="0" i="0" dirty="0">
                <a:solidFill>
                  <a:srgbClr val="374151"/>
                </a:solidFill>
                <a:effectLst/>
                <a:latin typeface="Söhne"/>
              </a:rPr>
              <a:t>.</a:t>
            </a:r>
          </a:p>
        </p:txBody>
      </p:sp>
      <p:sp>
        <p:nvSpPr>
          <p:cNvPr id="11" name="CuadroTexto 10">
            <a:extLst>
              <a:ext uri="{FF2B5EF4-FFF2-40B4-BE49-F238E27FC236}">
                <a16:creationId xmlns:a16="http://schemas.microsoft.com/office/drawing/2014/main" id="{5F8109F0-2493-3747-9BCD-741624101B38}"/>
              </a:ext>
            </a:extLst>
          </p:cNvPr>
          <p:cNvSpPr txBox="1"/>
          <p:nvPr/>
        </p:nvSpPr>
        <p:spPr>
          <a:xfrm>
            <a:off x="1892410" y="4038139"/>
            <a:ext cx="20522026" cy="2554545"/>
          </a:xfrm>
          <a:prstGeom prst="rect">
            <a:avLst/>
          </a:prstGeom>
          <a:noFill/>
        </p:spPr>
        <p:txBody>
          <a:bodyPr wrap="square">
            <a:spAutoFit/>
          </a:bodyPr>
          <a:lstStyle/>
          <a:p>
            <a:r>
              <a:rPr lang="es-ES" sz="4000" b="0" i="0" dirty="0">
                <a:solidFill>
                  <a:srgbClr val="374151"/>
                </a:solidFill>
                <a:effectLst/>
                <a:latin typeface="Söhne"/>
              </a:rPr>
              <a:t>En el contexto de Big Data, las "nubes públicas" se refieren a servicios de nube proporcionados por proveedores de servicios en la nube, como Amazon Web </a:t>
            </a:r>
            <a:r>
              <a:rPr lang="es-ES" sz="4000" b="0" i="0" dirty="0" err="1">
                <a:solidFill>
                  <a:srgbClr val="374151"/>
                </a:solidFill>
                <a:effectLst/>
                <a:latin typeface="Söhne"/>
              </a:rPr>
              <a:t>Services</a:t>
            </a:r>
            <a:r>
              <a:rPr lang="es-ES" sz="4000" b="0" i="0" dirty="0">
                <a:solidFill>
                  <a:srgbClr val="374151"/>
                </a:solidFill>
                <a:effectLst/>
                <a:latin typeface="Söhne"/>
              </a:rPr>
              <a:t> (AWS), Microsoft Azure, Google Cloud </a:t>
            </a:r>
            <a:r>
              <a:rPr lang="es-ES" sz="4000" b="0" i="0" dirty="0" err="1">
                <a:solidFill>
                  <a:srgbClr val="374151"/>
                </a:solidFill>
                <a:effectLst/>
                <a:latin typeface="Söhne"/>
              </a:rPr>
              <a:t>Platform</a:t>
            </a:r>
            <a:r>
              <a:rPr lang="es-ES" sz="4000" b="0" i="0" dirty="0">
                <a:solidFill>
                  <a:srgbClr val="374151"/>
                </a:solidFill>
                <a:effectLst/>
                <a:latin typeface="Söhne"/>
              </a:rPr>
              <a:t> (GCP) y otros. Estas nubes públicas ofrecen una infraestructura escalable y rentable para el almacenamiento, procesamiento y análisis de grandes volúmenes de datos.</a:t>
            </a:r>
            <a:endParaRPr lang="es-MX" sz="4000" dirty="0"/>
          </a:p>
        </p:txBody>
      </p:sp>
      <p:pic>
        <p:nvPicPr>
          <p:cNvPr id="1026" name="Picture 2" descr="Qué es GCP: Lo que necesitas saber sobre Google Cloud Platform">
            <a:extLst>
              <a:ext uri="{FF2B5EF4-FFF2-40B4-BE49-F238E27FC236}">
                <a16:creationId xmlns:a16="http://schemas.microsoft.com/office/drawing/2014/main" id="{39EA2968-5157-AF53-A034-0294099EAAE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53423" y="7130725"/>
            <a:ext cx="4377966" cy="19486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rvicio de Migración a AWS Amazon Web Services | Inforges">
            <a:extLst>
              <a:ext uri="{FF2B5EF4-FFF2-40B4-BE49-F238E27FC236}">
                <a16:creationId xmlns:a16="http://schemas.microsoft.com/office/drawing/2014/main" id="{BF6D4F77-5DEA-7F53-ADB8-C48EE03C5C5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804210" y="7324072"/>
            <a:ext cx="3625681" cy="241272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280EBE4-08BE-D1FA-9CA5-9B65654A0B6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920569" y="10568322"/>
            <a:ext cx="5229101" cy="1509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054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80" name="Google Shape;80;p12"/>
          <p:cNvSpPr txBox="1"/>
          <p:nvPr/>
        </p:nvSpPr>
        <p:spPr>
          <a:xfrm>
            <a:off x="1972737" y="2279723"/>
            <a:ext cx="20441699" cy="1200300"/>
          </a:xfrm>
          <a:prstGeom prst="rect">
            <a:avLst/>
          </a:prstGeom>
          <a:solidFill>
            <a:schemeClr val="accent1">
              <a:lumMod val="75000"/>
            </a:schemeClr>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RPr lang="en-US"/>
            </a:defPPr>
            <a:lvl1pPr indent="0" algn="ctr">
              <a:buSzPts val="3600"/>
              <a:buNone/>
              <a:defRPr sz="3600">
                <a:latin typeface="Montserrat"/>
                <a:ea typeface="Montserrat"/>
                <a:cs typeface="Montserrat"/>
              </a:defRPr>
            </a:lvl1pPr>
          </a:lstStyle>
          <a:p>
            <a:r>
              <a:rPr lang="en-US" b="1" dirty="0" err="1">
                <a:solidFill>
                  <a:schemeClr val="bg1"/>
                </a:solidFill>
                <a:latin typeface="Söhne"/>
              </a:rPr>
              <a:t>Nube</a:t>
            </a:r>
            <a:r>
              <a:rPr lang="en-US" b="1" dirty="0">
                <a:solidFill>
                  <a:schemeClr val="bg1"/>
                </a:solidFill>
                <a:latin typeface="Söhne"/>
              </a:rPr>
              <a:t> </a:t>
            </a:r>
            <a:r>
              <a:rPr lang="en-US" b="1" dirty="0" err="1">
                <a:solidFill>
                  <a:schemeClr val="bg1"/>
                </a:solidFill>
                <a:latin typeface="Söhne"/>
              </a:rPr>
              <a:t>Privada</a:t>
            </a:r>
            <a:endParaRPr lang="en-US" dirty="0">
              <a:solidFill>
                <a:schemeClr val="bg1"/>
              </a:solidFill>
            </a:endParaRPr>
          </a:p>
        </p:txBody>
      </p:sp>
      <p:pic>
        <p:nvPicPr>
          <p:cNvPr id="2" name="Imagen 1">
            <a:extLst>
              <a:ext uri="{FF2B5EF4-FFF2-40B4-BE49-F238E27FC236}">
                <a16:creationId xmlns:a16="http://schemas.microsoft.com/office/drawing/2014/main" id="{3BF1E749-A790-3658-748D-390D382E7F48}"/>
              </a:ext>
            </a:extLst>
          </p:cNvPr>
          <p:cNvPicPr>
            <a:picLocks noChangeAspect="1"/>
          </p:cNvPicPr>
          <p:nvPr/>
        </p:nvPicPr>
        <p:blipFill>
          <a:blip r:embed="rId3"/>
          <a:stretch>
            <a:fillRect/>
          </a:stretch>
        </p:blipFill>
        <p:spPr>
          <a:xfrm>
            <a:off x="586672" y="199720"/>
            <a:ext cx="3052617" cy="1200300"/>
          </a:xfrm>
          <a:prstGeom prst="rect">
            <a:avLst/>
          </a:prstGeom>
        </p:spPr>
      </p:pic>
      <p:pic>
        <p:nvPicPr>
          <p:cNvPr id="3" name="Imagen 2">
            <a:extLst>
              <a:ext uri="{FF2B5EF4-FFF2-40B4-BE49-F238E27FC236}">
                <a16:creationId xmlns:a16="http://schemas.microsoft.com/office/drawing/2014/main" id="{74923608-C48D-1443-D197-5EA1E9958DAB}"/>
              </a:ext>
            </a:extLst>
          </p:cNvPr>
          <p:cNvPicPr>
            <a:picLocks noChangeAspect="1"/>
          </p:cNvPicPr>
          <p:nvPr/>
        </p:nvPicPr>
        <p:blipFill>
          <a:blip r:embed="rId4"/>
          <a:stretch>
            <a:fillRect/>
          </a:stretch>
        </p:blipFill>
        <p:spPr>
          <a:xfrm>
            <a:off x="20149668" y="299996"/>
            <a:ext cx="3586490" cy="968435"/>
          </a:xfrm>
          <a:prstGeom prst="rect">
            <a:avLst/>
          </a:prstGeom>
        </p:spPr>
      </p:pic>
      <p:sp>
        <p:nvSpPr>
          <p:cNvPr id="4" name="Rectángulo 3">
            <a:extLst>
              <a:ext uri="{FF2B5EF4-FFF2-40B4-BE49-F238E27FC236}">
                <a16:creationId xmlns:a16="http://schemas.microsoft.com/office/drawing/2014/main" id="{C8205CEF-1C76-9E48-EA9D-1972B3B87FAD}"/>
              </a:ext>
            </a:extLst>
          </p:cNvPr>
          <p:cNvSpPr/>
          <p:nvPr/>
        </p:nvSpPr>
        <p:spPr>
          <a:xfrm>
            <a:off x="0" y="0"/>
            <a:ext cx="586672" cy="13716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a:extLst>
              <a:ext uri="{FF2B5EF4-FFF2-40B4-BE49-F238E27FC236}">
                <a16:creationId xmlns:a16="http://schemas.microsoft.com/office/drawing/2014/main" id="{2DD8E929-4DD8-8A20-4CD6-05AE552EF17A}"/>
              </a:ext>
            </a:extLst>
          </p:cNvPr>
          <p:cNvPicPr>
            <a:picLocks noChangeAspect="1"/>
          </p:cNvPicPr>
          <p:nvPr/>
        </p:nvPicPr>
        <p:blipFill>
          <a:blip r:embed="rId5"/>
          <a:stretch>
            <a:fillRect/>
          </a:stretch>
        </p:blipFill>
        <p:spPr>
          <a:xfrm>
            <a:off x="23204799" y="12494218"/>
            <a:ext cx="607560" cy="903930"/>
          </a:xfrm>
          <a:prstGeom prst="rect">
            <a:avLst/>
          </a:prstGeom>
        </p:spPr>
      </p:pic>
      <p:pic>
        <p:nvPicPr>
          <p:cNvPr id="2050" name="Picture 2" descr="Tres alternativas para crear tu nube privada">
            <a:extLst>
              <a:ext uri="{FF2B5EF4-FFF2-40B4-BE49-F238E27FC236}">
                <a16:creationId xmlns:a16="http://schemas.microsoft.com/office/drawing/2014/main" id="{AA729DE7-6ADF-FD7C-A697-700B340FFA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23386" y="9734136"/>
            <a:ext cx="3329346" cy="2214015"/>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3907E12B-133D-BF2C-1F80-F7A7471C2155}"/>
              </a:ext>
            </a:extLst>
          </p:cNvPr>
          <p:cNvSpPr txBox="1"/>
          <p:nvPr/>
        </p:nvSpPr>
        <p:spPr>
          <a:xfrm>
            <a:off x="2318248" y="4359726"/>
            <a:ext cx="18809204" cy="3170099"/>
          </a:xfrm>
          <a:prstGeom prst="rect">
            <a:avLst/>
          </a:prstGeom>
          <a:noFill/>
        </p:spPr>
        <p:txBody>
          <a:bodyPr wrap="square">
            <a:spAutoFit/>
          </a:bodyPr>
          <a:lstStyle/>
          <a:p>
            <a:pPr algn="just"/>
            <a:r>
              <a:rPr lang="es-ES" sz="4000" b="0" i="0" dirty="0">
                <a:solidFill>
                  <a:srgbClr val="374151"/>
                </a:solidFill>
                <a:effectLst/>
                <a:latin typeface="Söhne"/>
              </a:rPr>
              <a:t>Una nube privada, en el contexto de la informática en la nube, se refiere a una infraestructura de nube que está dedicada exclusivamente a una sola organización. A diferencia de una nube pública, que ofrece servicios de nube a múltiples clientes, una nube privada se crea y gestiona específicamente para una empresa, institución o entidad gubernamental.</a:t>
            </a:r>
            <a:endParaRPr lang="es-MX" sz="4000" dirty="0"/>
          </a:p>
        </p:txBody>
      </p:sp>
      <p:sp>
        <p:nvSpPr>
          <p:cNvPr id="9" name="CuadroTexto 8">
            <a:extLst>
              <a:ext uri="{FF2B5EF4-FFF2-40B4-BE49-F238E27FC236}">
                <a16:creationId xmlns:a16="http://schemas.microsoft.com/office/drawing/2014/main" id="{64152564-FBE6-E70B-2707-75184749313F}"/>
              </a:ext>
            </a:extLst>
          </p:cNvPr>
          <p:cNvSpPr txBox="1"/>
          <p:nvPr/>
        </p:nvSpPr>
        <p:spPr>
          <a:xfrm>
            <a:off x="1799116" y="8250819"/>
            <a:ext cx="19328336" cy="4524315"/>
          </a:xfrm>
          <a:prstGeom prst="rect">
            <a:avLst/>
          </a:prstGeom>
          <a:noFill/>
        </p:spPr>
        <p:txBody>
          <a:bodyPr wrap="square">
            <a:spAutoFit/>
          </a:bodyPr>
          <a:lstStyle/>
          <a:p>
            <a:pPr algn="just"/>
            <a:r>
              <a:rPr lang="es-ES" sz="3600" b="1" i="0" dirty="0">
                <a:solidFill>
                  <a:srgbClr val="374151"/>
                </a:solidFill>
                <a:effectLst/>
                <a:latin typeface="Söhne"/>
              </a:rPr>
              <a:t>Nube privada en las instalaciones (</a:t>
            </a:r>
            <a:r>
              <a:rPr lang="es-ES" sz="3600" b="1" i="0" dirty="0" err="1">
                <a:solidFill>
                  <a:srgbClr val="374151"/>
                </a:solidFill>
                <a:effectLst/>
                <a:latin typeface="Söhne"/>
              </a:rPr>
              <a:t>on</a:t>
            </a:r>
            <a:r>
              <a:rPr lang="es-ES" sz="3600" b="1" i="0" dirty="0">
                <a:solidFill>
                  <a:srgbClr val="374151"/>
                </a:solidFill>
                <a:effectLst/>
                <a:latin typeface="Söhne"/>
              </a:rPr>
              <a:t>-premises):</a:t>
            </a:r>
            <a:r>
              <a:rPr lang="es-ES" sz="3600" b="0" i="0" dirty="0">
                <a:solidFill>
                  <a:srgbClr val="374151"/>
                </a:solidFill>
                <a:effectLst/>
                <a:latin typeface="Söhne"/>
              </a:rPr>
              <a:t> En este caso, la organización construye y gestiona su propia infraestructura de nube dentro de sus instalaciones. Esto ofrece un control máximo, pero también requiere una inversión significativa en hardware y personal de TI.</a:t>
            </a:r>
          </a:p>
          <a:p>
            <a:pPr algn="just"/>
            <a:endParaRPr lang="es-ES" sz="3600" b="0" i="0" dirty="0">
              <a:solidFill>
                <a:srgbClr val="374151"/>
              </a:solidFill>
              <a:effectLst/>
              <a:latin typeface="Söhne"/>
            </a:endParaRPr>
          </a:p>
          <a:p>
            <a:pPr algn="just"/>
            <a:r>
              <a:rPr lang="es-ES" sz="3600" b="1" i="0" dirty="0">
                <a:solidFill>
                  <a:srgbClr val="374151"/>
                </a:solidFill>
                <a:effectLst/>
                <a:latin typeface="Söhne"/>
              </a:rPr>
              <a:t>Nube privada alojada (</a:t>
            </a:r>
            <a:r>
              <a:rPr lang="es-ES" sz="3600" b="1" i="0" dirty="0" err="1">
                <a:solidFill>
                  <a:srgbClr val="374151"/>
                </a:solidFill>
                <a:effectLst/>
                <a:latin typeface="Söhne"/>
              </a:rPr>
              <a:t>hosted</a:t>
            </a:r>
            <a:r>
              <a:rPr lang="es-ES" sz="3600" b="1" i="0" dirty="0">
                <a:solidFill>
                  <a:srgbClr val="374151"/>
                </a:solidFill>
                <a:effectLst/>
                <a:latin typeface="Söhne"/>
              </a:rPr>
              <a:t> </a:t>
            </a:r>
            <a:r>
              <a:rPr lang="es-ES" sz="3600" b="1" i="0" dirty="0" err="1">
                <a:solidFill>
                  <a:srgbClr val="374151"/>
                </a:solidFill>
                <a:effectLst/>
                <a:latin typeface="Söhne"/>
              </a:rPr>
              <a:t>private</a:t>
            </a:r>
            <a:r>
              <a:rPr lang="es-ES" sz="3600" b="1" i="0" dirty="0">
                <a:solidFill>
                  <a:srgbClr val="374151"/>
                </a:solidFill>
                <a:effectLst/>
                <a:latin typeface="Söhne"/>
              </a:rPr>
              <a:t> </a:t>
            </a:r>
            <a:r>
              <a:rPr lang="es-ES" sz="3600" b="1" i="0" dirty="0" err="1">
                <a:solidFill>
                  <a:srgbClr val="374151"/>
                </a:solidFill>
                <a:effectLst/>
                <a:latin typeface="Söhne"/>
              </a:rPr>
              <a:t>cloud</a:t>
            </a:r>
            <a:r>
              <a:rPr lang="es-ES" sz="3600" b="1" i="0" dirty="0">
                <a:solidFill>
                  <a:srgbClr val="374151"/>
                </a:solidFill>
                <a:effectLst/>
                <a:latin typeface="Söhne"/>
              </a:rPr>
              <a:t>):</a:t>
            </a:r>
            <a:r>
              <a:rPr lang="es-ES" sz="3600" b="0" i="0" dirty="0">
                <a:solidFill>
                  <a:srgbClr val="374151"/>
                </a:solidFill>
                <a:effectLst/>
                <a:latin typeface="Söhne"/>
              </a:rPr>
              <a:t> En este enfoque, una organización contrata a un proveedor de servicios de nube para construir y gestionar una infraestructura de nube privada dedicada en un centro de datos externo. Esto puede reducir la carga de gestión de TI, pero la organización sigue manteniendo un alto grado de control.</a:t>
            </a:r>
          </a:p>
        </p:txBody>
      </p:sp>
    </p:spTree>
    <p:extLst>
      <p:ext uri="{BB962C8B-B14F-4D97-AF65-F5344CB8AC3E}">
        <p14:creationId xmlns:p14="http://schemas.microsoft.com/office/powerpoint/2010/main" val="3666560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80" name="Google Shape;80;p12"/>
          <p:cNvSpPr txBox="1"/>
          <p:nvPr/>
        </p:nvSpPr>
        <p:spPr>
          <a:xfrm>
            <a:off x="1972737" y="2279723"/>
            <a:ext cx="20441699" cy="1200300"/>
          </a:xfrm>
          <a:prstGeom prst="rect">
            <a:avLst/>
          </a:prstGeom>
          <a:solidFill>
            <a:schemeClr val="accent1">
              <a:lumMod val="75000"/>
            </a:schemeClr>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RPr lang="en-US"/>
            </a:defPPr>
            <a:lvl1pPr indent="0" algn="ctr">
              <a:buSzPts val="3600"/>
              <a:buNone/>
              <a:defRPr sz="3600">
                <a:latin typeface="Montserrat"/>
                <a:ea typeface="Montserrat"/>
                <a:cs typeface="Montserrat"/>
              </a:defRPr>
            </a:lvl1pPr>
          </a:lstStyle>
          <a:p>
            <a:r>
              <a:rPr lang="en-US" b="1" dirty="0" err="1">
                <a:solidFill>
                  <a:schemeClr val="bg1"/>
                </a:solidFill>
                <a:latin typeface="Söhne"/>
              </a:rPr>
              <a:t>Nube</a:t>
            </a:r>
            <a:r>
              <a:rPr lang="en-US" b="1" dirty="0">
                <a:solidFill>
                  <a:schemeClr val="bg1"/>
                </a:solidFill>
                <a:latin typeface="Söhne"/>
              </a:rPr>
              <a:t> </a:t>
            </a:r>
            <a:r>
              <a:rPr lang="en-US" b="1" dirty="0" err="1">
                <a:solidFill>
                  <a:schemeClr val="bg1"/>
                </a:solidFill>
                <a:latin typeface="Söhne"/>
              </a:rPr>
              <a:t>Hibrida</a:t>
            </a:r>
            <a:endParaRPr lang="en-US" dirty="0">
              <a:solidFill>
                <a:schemeClr val="bg1"/>
              </a:solidFill>
            </a:endParaRPr>
          </a:p>
        </p:txBody>
      </p:sp>
      <p:pic>
        <p:nvPicPr>
          <p:cNvPr id="2" name="Imagen 1">
            <a:extLst>
              <a:ext uri="{FF2B5EF4-FFF2-40B4-BE49-F238E27FC236}">
                <a16:creationId xmlns:a16="http://schemas.microsoft.com/office/drawing/2014/main" id="{3BF1E749-A790-3658-748D-390D382E7F48}"/>
              </a:ext>
            </a:extLst>
          </p:cNvPr>
          <p:cNvPicPr>
            <a:picLocks noChangeAspect="1"/>
          </p:cNvPicPr>
          <p:nvPr/>
        </p:nvPicPr>
        <p:blipFill>
          <a:blip r:embed="rId3"/>
          <a:stretch>
            <a:fillRect/>
          </a:stretch>
        </p:blipFill>
        <p:spPr>
          <a:xfrm>
            <a:off x="586672" y="199720"/>
            <a:ext cx="3052617" cy="1200300"/>
          </a:xfrm>
          <a:prstGeom prst="rect">
            <a:avLst/>
          </a:prstGeom>
        </p:spPr>
      </p:pic>
      <p:pic>
        <p:nvPicPr>
          <p:cNvPr id="3" name="Imagen 2">
            <a:extLst>
              <a:ext uri="{FF2B5EF4-FFF2-40B4-BE49-F238E27FC236}">
                <a16:creationId xmlns:a16="http://schemas.microsoft.com/office/drawing/2014/main" id="{74923608-C48D-1443-D197-5EA1E9958DAB}"/>
              </a:ext>
            </a:extLst>
          </p:cNvPr>
          <p:cNvPicPr>
            <a:picLocks noChangeAspect="1"/>
          </p:cNvPicPr>
          <p:nvPr/>
        </p:nvPicPr>
        <p:blipFill>
          <a:blip r:embed="rId4"/>
          <a:stretch>
            <a:fillRect/>
          </a:stretch>
        </p:blipFill>
        <p:spPr>
          <a:xfrm>
            <a:off x="20149668" y="299996"/>
            <a:ext cx="3586490" cy="968435"/>
          </a:xfrm>
          <a:prstGeom prst="rect">
            <a:avLst/>
          </a:prstGeom>
        </p:spPr>
      </p:pic>
      <p:sp>
        <p:nvSpPr>
          <p:cNvPr id="4" name="Rectángulo 3">
            <a:extLst>
              <a:ext uri="{FF2B5EF4-FFF2-40B4-BE49-F238E27FC236}">
                <a16:creationId xmlns:a16="http://schemas.microsoft.com/office/drawing/2014/main" id="{C8205CEF-1C76-9E48-EA9D-1972B3B87FAD}"/>
              </a:ext>
            </a:extLst>
          </p:cNvPr>
          <p:cNvSpPr/>
          <p:nvPr/>
        </p:nvSpPr>
        <p:spPr>
          <a:xfrm>
            <a:off x="0" y="0"/>
            <a:ext cx="586672" cy="13716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a:extLst>
              <a:ext uri="{FF2B5EF4-FFF2-40B4-BE49-F238E27FC236}">
                <a16:creationId xmlns:a16="http://schemas.microsoft.com/office/drawing/2014/main" id="{2DD8E929-4DD8-8A20-4CD6-05AE552EF17A}"/>
              </a:ext>
            </a:extLst>
          </p:cNvPr>
          <p:cNvPicPr>
            <a:picLocks noChangeAspect="1"/>
          </p:cNvPicPr>
          <p:nvPr/>
        </p:nvPicPr>
        <p:blipFill>
          <a:blip r:embed="rId5"/>
          <a:stretch>
            <a:fillRect/>
          </a:stretch>
        </p:blipFill>
        <p:spPr>
          <a:xfrm>
            <a:off x="23204799" y="12494218"/>
            <a:ext cx="607560" cy="903930"/>
          </a:xfrm>
          <a:prstGeom prst="rect">
            <a:avLst/>
          </a:prstGeom>
        </p:spPr>
      </p:pic>
      <p:pic>
        <p:nvPicPr>
          <p:cNvPr id="3074" name="Picture 2" descr="Qué es la nube pública, privada e híbrida? - Tec Innova">
            <a:extLst>
              <a:ext uri="{FF2B5EF4-FFF2-40B4-BE49-F238E27FC236}">
                <a16:creationId xmlns:a16="http://schemas.microsoft.com/office/drawing/2014/main" id="{3543E383-6B72-AC16-BACF-B47C2C8803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49978" y="9721190"/>
            <a:ext cx="4664458" cy="2773028"/>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3053B460-F304-ABF3-41B9-A1ACC1A1ECC5}"/>
              </a:ext>
            </a:extLst>
          </p:cNvPr>
          <p:cNvSpPr txBox="1"/>
          <p:nvPr/>
        </p:nvSpPr>
        <p:spPr>
          <a:xfrm>
            <a:off x="2340140" y="3999104"/>
            <a:ext cx="18618869" cy="3785652"/>
          </a:xfrm>
          <a:prstGeom prst="rect">
            <a:avLst/>
          </a:prstGeom>
          <a:noFill/>
        </p:spPr>
        <p:txBody>
          <a:bodyPr wrap="square">
            <a:spAutoFit/>
          </a:bodyPr>
          <a:lstStyle/>
          <a:p>
            <a:pPr algn="just"/>
            <a:r>
              <a:rPr lang="es-ES" sz="4000" b="0" i="0" dirty="0">
                <a:solidFill>
                  <a:srgbClr val="374151"/>
                </a:solidFill>
                <a:effectLst/>
                <a:latin typeface="Söhne"/>
              </a:rPr>
              <a:t>Una nube híbrida en el contexto de Big Data se refiere a una infraestructura de nube que combina elementos de una nube privada y una nube pública para satisfacer las necesidades específicas de una organización en lo que respecta al almacenamiento, procesamiento y análisis de grandes volúmenes de datos. Esta combinación permite a las organizaciones aprovechar lo mejor de ambos mundos: la flexibilidad y escalabilidad de una nube pública junto con el control y la seguridad de una nube privada. </a:t>
            </a:r>
            <a:endParaRPr lang="es-MX" sz="4000" dirty="0"/>
          </a:p>
        </p:txBody>
      </p:sp>
      <p:sp>
        <p:nvSpPr>
          <p:cNvPr id="9" name="CuadroTexto 8">
            <a:extLst>
              <a:ext uri="{FF2B5EF4-FFF2-40B4-BE49-F238E27FC236}">
                <a16:creationId xmlns:a16="http://schemas.microsoft.com/office/drawing/2014/main" id="{C5C55AC8-0B09-775A-1E57-70A33E94CA01}"/>
              </a:ext>
            </a:extLst>
          </p:cNvPr>
          <p:cNvSpPr txBox="1"/>
          <p:nvPr/>
        </p:nvSpPr>
        <p:spPr>
          <a:xfrm>
            <a:off x="2340140" y="8544978"/>
            <a:ext cx="12187988" cy="4401205"/>
          </a:xfrm>
          <a:prstGeom prst="rect">
            <a:avLst/>
          </a:prstGeom>
          <a:noFill/>
        </p:spPr>
        <p:txBody>
          <a:bodyPr wrap="square">
            <a:spAutoFit/>
          </a:bodyPr>
          <a:lstStyle/>
          <a:p>
            <a:pPr marL="742950" indent="-742950" algn="l">
              <a:buFont typeface="+mj-lt"/>
              <a:buAutoNum type="arabicPeriod"/>
            </a:pPr>
            <a:r>
              <a:rPr lang="es-ES" sz="4000" b="1" i="0" dirty="0">
                <a:solidFill>
                  <a:srgbClr val="374151"/>
                </a:solidFill>
                <a:effectLst/>
                <a:latin typeface="Söhne"/>
              </a:rPr>
              <a:t>Integración de recursos</a:t>
            </a:r>
          </a:p>
          <a:p>
            <a:pPr marL="742950" indent="-742950" algn="l">
              <a:buFont typeface="+mj-lt"/>
              <a:buAutoNum type="arabicPeriod"/>
            </a:pPr>
            <a:r>
              <a:rPr lang="es-ES" sz="4000" b="1" i="0" dirty="0">
                <a:solidFill>
                  <a:srgbClr val="374151"/>
                </a:solidFill>
                <a:effectLst/>
                <a:latin typeface="Söhne"/>
              </a:rPr>
              <a:t>Escalabilidad</a:t>
            </a:r>
          </a:p>
          <a:p>
            <a:pPr marL="742950" indent="-742950" algn="l">
              <a:buFont typeface="+mj-lt"/>
              <a:buAutoNum type="arabicPeriod"/>
            </a:pPr>
            <a:r>
              <a:rPr lang="es-ES" sz="4000" b="1" i="0" dirty="0">
                <a:solidFill>
                  <a:srgbClr val="374151"/>
                </a:solidFill>
                <a:effectLst/>
                <a:latin typeface="Söhne"/>
              </a:rPr>
              <a:t>Seguridad y privacidad</a:t>
            </a:r>
          </a:p>
          <a:p>
            <a:pPr marL="742950" indent="-742950" algn="l">
              <a:buFont typeface="+mj-lt"/>
              <a:buAutoNum type="arabicPeriod"/>
            </a:pPr>
            <a:r>
              <a:rPr lang="es-ES" sz="4000" b="1" i="0" dirty="0">
                <a:solidFill>
                  <a:srgbClr val="374151"/>
                </a:solidFill>
                <a:effectLst/>
                <a:latin typeface="Söhne"/>
              </a:rPr>
              <a:t>Cumplimiento normativo</a:t>
            </a:r>
          </a:p>
          <a:p>
            <a:pPr marL="742950" indent="-742950" algn="l">
              <a:buFont typeface="+mj-lt"/>
              <a:buAutoNum type="arabicPeriod"/>
            </a:pPr>
            <a:r>
              <a:rPr lang="es-ES" sz="4000" b="1" i="0" dirty="0">
                <a:solidFill>
                  <a:srgbClr val="374151"/>
                </a:solidFill>
                <a:effectLst/>
                <a:latin typeface="Söhne"/>
              </a:rPr>
              <a:t>Costo-eficiencia</a:t>
            </a:r>
          </a:p>
          <a:p>
            <a:pPr marL="742950" indent="-742950" algn="l">
              <a:buFont typeface="+mj-lt"/>
              <a:buAutoNum type="arabicPeriod"/>
            </a:pPr>
            <a:r>
              <a:rPr lang="es-ES" sz="4000" b="1" i="0" dirty="0">
                <a:solidFill>
                  <a:srgbClr val="374151"/>
                </a:solidFill>
                <a:effectLst/>
                <a:latin typeface="Söhne"/>
              </a:rPr>
              <a:t>Flexibilidad</a:t>
            </a:r>
            <a:endParaRPr lang="es-ES" sz="4000" b="0" i="0" dirty="0">
              <a:solidFill>
                <a:srgbClr val="374151"/>
              </a:solidFill>
              <a:effectLst/>
              <a:latin typeface="Söhne"/>
            </a:endParaRPr>
          </a:p>
          <a:p>
            <a:pPr marL="742950" indent="-742950">
              <a:buFont typeface="+mj-lt"/>
              <a:buAutoNum type="arabicPeriod"/>
            </a:pPr>
            <a:r>
              <a:rPr lang="es-ES" sz="4000" b="1" i="0" dirty="0">
                <a:solidFill>
                  <a:srgbClr val="374151"/>
                </a:solidFill>
                <a:effectLst/>
                <a:latin typeface="Söhne"/>
              </a:rPr>
              <a:t>Gestión unificada</a:t>
            </a:r>
            <a:endParaRPr lang="es-ES" sz="4000" b="0" i="0" dirty="0">
              <a:solidFill>
                <a:srgbClr val="374151"/>
              </a:solidFill>
              <a:effectLst/>
              <a:latin typeface="Söhne"/>
            </a:endParaRPr>
          </a:p>
        </p:txBody>
      </p:sp>
    </p:spTree>
    <p:extLst>
      <p:ext uri="{BB962C8B-B14F-4D97-AF65-F5344CB8AC3E}">
        <p14:creationId xmlns:p14="http://schemas.microsoft.com/office/powerpoint/2010/main" val="4283421747"/>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699</TotalTime>
  <Words>2669</Words>
  <Application>Microsoft Office PowerPoint</Application>
  <PresentationFormat>Personalizado</PresentationFormat>
  <Paragraphs>114</Paragraphs>
  <Slides>13</Slides>
  <Notes>13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13</vt:i4>
      </vt:variant>
    </vt:vector>
  </HeadingPairs>
  <TitlesOfParts>
    <vt:vector size="20" baseType="lpstr">
      <vt:lpstr>Calibri</vt:lpstr>
      <vt:lpstr>Söhne</vt:lpstr>
      <vt:lpstr>Calibri Light</vt:lpstr>
      <vt:lpstr>Montserrat</vt:lpstr>
      <vt:lpstr>Poppins</vt:lpstr>
      <vt:lpstr>Arial</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Osvaldo Medina</dc:creator>
  <cp:lastModifiedBy>Osvaldo Medina</cp:lastModifiedBy>
  <cp:revision>22</cp:revision>
  <dcterms:modified xsi:type="dcterms:W3CDTF">2023-09-12T20:16:38Z</dcterms:modified>
</cp:coreProperties>
</file>