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7"/>
  </p:notesMasterIdLst>
  <p:sldIdLst>
    <p:sldId id="256" r:id="rId2"/>
    <p:sldId id="304" r:id="rId3"/>
    <p:sldId id="309" r:id="rId4"/>
    <p:sldId id="310"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33" r:id="rId19"/>
    <p:sldId id="325" r:id="rId20"/>
    <p:sldId id="326" r:id="rId21"/>
    <p:sldId id="327" r:id="rId22"/>
    <p:sldId id="329" r:id="rId23"/>
    <p:sldId id="330" r:id="rId24"/>
    <p:sldId id="331" r:id="rId25"/>
    <p:sldId id="332" r:id="rId26"/>
  </p:sldIdLst>
  <p:sldSz cx="24387175" cy="13716000"/>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Montserrat" panose="00000500000000000000" pitchFamily="2" charset="0"/>
      <p:regular r:id="rId34"/>
      <p:bold r:id="rId35"/>
      <p:italic r:id="rId36"/>
      <p:boldItalic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16">
          <p15:clr>
            <a:srgbClr val="9AA0A6"/>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53" autoAdjust="0"/>
  </p:normalViewPr>
  <p:slideViewPr>
    <p:cSldViewPr snapToGrid="0">
      <p:cViewPr varScale="1">
        <p:scale>
          <a:sx n="32" d="100"/>
          <a:sy n="32" d="100"/>
        </p:scale>
        <p:origin x="1397" y="72"/>
      </p:cViewPr>
      <p:guideLst>
        <p:guide orient="horz" pos="5616"/>
        <p:guide pos="76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lvl1pPr>
            <a:lvl2pPr marL="914400" marR="0" lvl="1" indent="-228600" algn="l" rtl="0">
              <a:spcBef>
                <a:spcPts val="0"/>
              </a:spcBef>
              <a:spcAft>
                <a:spcPts val="0"/>
              </a:spcAft>
              <a:buSzPts val="1400"/>
              <a:buNone/>
              <a:defRPr sz="1100" b="0" i="0" u="none" strike="noStrike" cap="none"/>
            </a:lvl2pPr>
            <a:lvl3pPr marL="1371600" marR="0" lvl="2" indent="-228600" algn="l" rtl="0">
              <a:spcBef>
                <a:spcPts val="0"/>
              </a:spcBef>
              <a:spcAft>
                <a:spcPts val="0"/>
              </a:spcAft>
              <a:buSzPts val="1400"/>
              <a:buNone/>
              <a:defRPr sz="1100" b="0" i="0" u="none" strike="noStrike" cap="none"/>
            </a:lvl3pPr>
            <a:lvl4pPr marL="1828800" marR="0" lvl="3" indent="-228600" algn="l" rtl="0">
              <a:spcBef>
                <a:spcPts val="0"/>
              </a:spcBef>
              <a:spcAft>
                <a:spcPts val="0"/>
              </a:spcAft>
              <a:buSzPts val="1400"/>
              <a:buNone/>
              <a:defRPr sz="1100" b="0" i="0" u="none" strike="noStrike" cap="none"/>
            </a:lvl4pPr>
            <a:lvl5pPr marL="2286000" marR="0" lvl="4" indent="-228600" algn="l" rtl="0">
              <a:spcBef>
                <a:spcPts val="0"/>
              </a:spcBef>
              <a:spcAft>
                <a:spcPts val="0"/>
              </a:spcAft>
              <a:buSzPts val="1400"/>
              <a:buNone/>
              <a:defRPr sz="1100" b="0" i="0" u="none" strike="noStrike" cap="none"/>
            </a:lvl5pPr>
            <a:lvl6pPr marL="2743200" marR="0" lvl="5" indent="-228600" algn="l" rtl="0">
              <a:spcBef>
                <a:spcPts val="0"/>
              </a:spcBef>
              <a:spcAft>
                <a:spcPts val="0"/>
              </a:spcAft>
              <a:buSzPts val="1400"/>
              <a:buNone/>
              <a:defRPr sz="1100" b="0" i="0" u="none" strike="noStrike" cap="none"/>
            </a:lvl6pPr>
            <a:lvl7pPr marL="3200400" marR="0" lvl="6" indent="-228600" algn="l" rtl="0">
              <a:spcBef>
                <a:spcPts val="0"/>
              </a:spcBef>
              <a:spcAft>
                <a:spcPts val="0"/>
              </a:spcAft>
              <a:buSzPts val="1400"/>
              <a:buNone/>
              <a:defRPr sz="1100" b="0" i="0" u="none" strike="noStrike" cap="none"/>
            </a:lvl7pPr>
            <a:lvl8pPr marL="3657600" marR="0" lvl="7" indent="-228600" algn="l" rtl="0">
              <a:spcBef>
                <a:spcPts val="0"/>
              </a:spcBef>
              <a:spcAft>
                <a:spcPts val="0"/>
              </a:spcAft>
              <a:buSzPts val="1400"/>
              <a:buNone/>
              <a:defRPr sz="1100" b="0" i="0" u="none" strike="noStrike" cap="none"/>
            </a:lvl8pPr>
            <a:lvl9pPr marL="4114800" marR="0" lvl="8" indent="-228600" algn="l" rtl="0">
              <a:spcBef>
                <a:spcPts val="0"/>
              </a:spcBef>
              <a:spcAft>
                <a:spcPts val="0"/>
              </a:spcAft>
              <a:buSzPts val="1400"/>
              <a:buNone/>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8a7df07ae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p>
        </p:txBody>
      </p:sp>
      <p:sp>
        <p:nvSpPr>
          <p:cNvPr id="25" name="Google Shape;25;g8a7df07ae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1068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9347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055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algn="l"/>
            <a:r>
              <a:rPr lang="es-ES" b="0" i="0" dirty="0">
                <a:solidFill>
                  <a:srgbClr val="374151"/>
                </a:solidFill>
                <a:effectLst/>
                <a:latin typeface="Söhne"/>
              </a:rPr>
              <a:t>Los RDD (</a:t>
            </a:r>
            <a:r>
              <a:rPr lang="es-ES" b="0" i="0" dirty="0" err="1">
                <a:solidFill>
                  <a:srgbClr val="374151"/>
                </a:solidFill>
                <a:effectLst/>
                <a:latin typeface="Söhne"/>
              </a:rPr>
              <a:t>Resilient</a:t>
            </a:r>
            <a:r>
              <a:rPr lang="es-ES" b="0" i="0" dirty="0">
                <a:solidFill>
                  <a:srgbClr val="374151"/>
                </a:solidFill>
                <a:effectLst/>
                <a:latin typeface="Söhne"/>
              </a:rPr>
              <a:t> </a:t>
            </a:r>
            <a:r>
              <a:rPr lang="es-ES" b="0" i="0" dirty="0" err="1">
                <a:solidFill>
                  <a:srgbClr val="374151"/>
                </a:solidFill>
                <a:effectLst/>
                <a:latin typeface="Söhne"/>
              </a:rPr>
              <a:t>Distributed</a:t>
            </a:r>
            <a:r>
              <a:rPr lang="es-ES" b="0" i="0" dirty="0">
                <a:solidFill>
                  <a:srgbClr val="374151"/>
                </a:solidFill>
                <a:effectLst/>
                <a:latin typeface="Söhne"/>
              </a:rPr>
              <a:t> </a:t>
            </a:r>
            <a:r>
              <a:rPr lang="es-ES" b="0" i="0" dirty="0" err="1">
                <a:solidFill>
                  <a:srgbClr val="374151"/>
                </a:solidFill>
                <a:effectLst/>
                <a:latin typeface="Söhne"/>
              </a:rPr>
              <a:t>Datasets</a:t>
            </a:r>
            <a:r>
              <a:rPr lang="es-ES" b="0" i="0" dirty="0">
                <a:solidFill>
                  <a:srgbClr val="374151"/>
                </a:solidFill>
                <a:effectLst/>
                <a:latin typeface="Söhne"/>
              </a:rPr>
              <a:t>) son una estructura fundamental en </a:t>
            </a:r>
            <a:r>
              <a:rPr lang="es-ES" b="0" i="0" dirty="0" err="1">
                <a:solidFill>
                  <a:srgbClr val="374151"/>
                </a:solidFill>
                <a:effectLst/>
                <a:latin typeface="Söhne"/>
              </a:rPr>
              <a:t>PySpark</a:t>
            </a:r>
            <a:r>
              <a:rPr lang="es-ES" b="0" i="0" dirty="0">
                <a:solidFill>
                  <a:srgbClr val="374151"/>
                </a:solidFill>
                <a:effectLst/>
                <a:latin typeface="Söhne"/>
              </a:rPr>
              <a:t>, que es la implementación de </a:t>
            </a:r>
            <a:r>
              <a:rPr lang="es-ES" b="0" i="0" dirty="0" err="1">
                <a:solidFill>
                  <a:srgbClr val="374151"/>
                </a:solidFill>
                <a:effectLst/>
                <a:latin typeface="Söhne"/>
              </a:rPr>
              <a:t>Spark</a:t>
            </a:r>
            <a:r>
              <a:rPr lang="es-ES" b="0" i="0" dirty="0">
                <a:solidFill>
                  <a:srgbClr val="374151"/>
                </a:solidFill>
                <a:effectLst/>
                <a:latin typeface="Söhne"/>
              </a:rPr>
              <a:t> en Python. Los RDD son una abstracción de datos distribuidos que representan una colección de elementos que pueden ser procesados en paralelo en un clúster de computadoras. Aquí hay algunas características clave de los RDD en </a:t>
            </a:r>
            <a:r>
              <a:rPr lang="es-ES" b="0" i="0" dirty="0" err="1">
                <a:solidFill>
                  <a:srgbClr val="374151"/>
                </a:solidFill>
                <a:effectLst/>
                <a:latin typeface="Söhne"/>
              </a:rPr>
              <a:t>PySpark</a:t>
            </a:r>
            <a:r>
              <a:rPr lang="es-ES" b="0" i="0" dirty="0">
                <a:solidFill>
                  <a:srgbClr val="374151"/>
                </a:solidFill>
                <a:effectLst/>
                <a:latin typeface="Söhne"/>
              </a:rPr>
              <a:t>:</a:t>
            </a:r>
          </a:p>
          <a:p>
            <a:pPr algn="l">
              <a:buFont typeface="+mj-lt"/>
              <a:buAutoNum type="arabicPeriod"/>
            </a:pPr>
            <a:r>
              <a:rPr lang="es-ES" b="1" i="0" dirty="0">
                <a:solidFill>
                  <a:srgbClr val="374151"/>
                </a:solidFill>
                <a:effectLst/>
                <a:latin typeface="Söhne"/>
              </a:rPr>
              <a:t>Distribución y tolerancia a fallos</a:t>
            </a:r>
            <a:r>
              <a:rPr lang="es-ES" b="0" i="0" dirty="0">
                <a:solidFill>
                  <a:srgbClr val="374151"/>
                </a:solidFill>
                <a:effectLst/>
                <a:latin typeface="Söhne"/>
              </a:rPr>
              <a:t>: Los RDD se dividen en particiones, y estas particiones se distribuyen en varios nodos del clúster de </a:t>
            </a:r>
            <a:r>
              <a:rPr lang="es-ES" b="0" i="0" dirty="0" err="1">
                <a:solidFill>
                  <a:srgbClr val="374151"/>
                </a:solidFill>
                <a:effectLst/>
                <a:latin typeface="Söhne"/>
              </a:rPr>
              <a:t>Spark</a:t>
            </a:r>
            <a:r>
              <a:rPr lang="es-ES" b="0" i="0" dirty="0">
                <a:solidFill>
                  <a:srgbClr val="374151"/>
                </a:solidFill>
                <a:effectLst/>
                <a:latin typeface="Söhne"/>
              </a:rPr>
              <a:t>. Esto permite el procesamiento paralelo de datos. Además, los RDD son tolerantes a fallos, lo que significa que si un nodo falla, </a:t>
            </a:r>
            <a:r>
              <a:rPr lang="es-ES" b="0" i="0" dirty="0" err="1">
                <a:solidFill>
                  <a:srgbClr val="374151"/>
                </a:solidFill>
                <a:effectLst/>
                <a:latin typeface="Söhne"/>
              </a:rPr>
              <a:t>Spark</a:t>
            </a:r>
            <a:r>
              <a:rPr lang="es-ES" b="0" i="0" dirty="0">
                <a:solidFill>
                  <a:srgbClr val="374151"/>
                </a:solidFill>
                <a:effectLst/>
                <a:latin typeface="Söhne"/>
              </a:rPr>
              <a:t> puede reconstruir automáticamente las particiones perdidas en otros nodos a partir de la información de transformación original.</a:t>
            </a:r>
          </a:p>
          <a:p>
            <a:pPr algn="l">
              <a:buFont typeface="+mj-lt"/>
              <a:buAutoNum type="arabicPeriod"/>
            </a:pPr>
            <a:r>
              <a:rPr lang="es-ES" b="1" i="0" dirty="0">
                <a:solidFill>
                  <a:srgbClr val="374151"/>
                </a:solidFill>
                <a:effectLst/>
                <a:latin typeface="Söhne"/>
              </a:rPr>
              <a:t>Inmutabilidad</a:t>
            </a:r>
            <a:r>
              <a:rPr lang="es-ES" b="0" i="0" dirty="0">
                <a:solidFill>
                  <a:srgbClr val="374151"/>
                </a:solidFill>
                <a:effectLst/>
                <a:latin typeface="Söhne"/>
              </a:rPr>
              <a:t>: Los RDD son inmutables, lo que significa que una vez que se crea un RDD, no se pueden modificar sus elementos. Sin embargo, puedes realizar transformaciones en un RDD para crear uno nuevo con los resultados de las operaciones.</a:t>
            </a:r>
          </a:p>
          <a:p>
            <a:pPr algn="l">
              <a:buFont typeface="+mj-lt"/>
              <a:buAutoNum type="arabicPeriod"/>
            </a:pPr>
            <a:r>
              <a:rPr lang="es-ES" b="1" i="0" dirty="0">
                <a:solidFill>
                  <a:srgbClr val="374151"/>
                </a:solidFill>
                <a:effectLst/>
                <a:latin typeface="Söhne"/>
              </a:rPr>
              <a:t>Evaluación perezosa (</a:t>
            </a:r>
            <a:r>
              <a:rPr lang="es-ES" b="1" i="0" dirty="0" err="1">
                <a:solidFill>
                  <a:srgbClr val="374151"/>
                </a:solidFill>
                <a:effectLst/>
                <a:latin typeface="Söhne"/>
              </a:rPr>
              <a:t>Lazy</a:t>
            </a:r>
            <a:r>
              <a:rPr lang="es-ES" b="1" i="0" dirty="0">
                <a:solidFill>
                  <a:srgbClr val="374151"/>
                </a:solidFill>
                <a:effectLst/>
                <a:latin typeface="Söhne"/>
              </a:rPr>
              <a:t> </a:t>
            </a:r>
            <a:r>
              <a:rPr lang="es-ES" b="1" i="0" dirty="0" err="1">
                <a:solidFill>
                  <a:srgbClr val="374151"/>
                </a:solidFill>
                <a:effectLst/>
                <a:latin typeface="Söhne"/>
              </a:rPr>
              <a:t>Evaluation</a:t>
            </a:r>
            <a:r>
              <a:rPr lang="es-ES" b="1" i="0" dirty="0">
                <a:solidFill>
                  <a:srgbClr val="374151"/>
                </a:solidFill>
                <a:effectLst/>
                <a:latin typeface="Söhne"/>
              </a:rPr>
              <a:t>)</a:t>
            </a:r>
            <a:r>
              <a:rPr lang="es-ES" b="0" i="0" dirty="0">
                <a:solidFill>
                  <a:srgbClr val="374151"/>
                </a:solidFill>
                <a:effectLst/>
                <a:latin typeface="Söhne"/>
              </a:rPr>
              <a:t>: </a:t>
            </a:r>
            <a:r>
              <a:rPr lang="es-ES" b="0" i="0" dirty="0" err="1">
                <a:solidFill>
                  <a:srgbClr val="374151"/>
                </a:solidFill>
                <a:effectLst/>
                <a:latin typeface="Söhne"/>
              </a:rPr>
              <a:t>Spark</a:t>
            </a:r>
            <a:r>
              <a:rPr lang="es-ES" b="0" i="0" dirty="0">
                <a:solidFill>
                  <a:srgbClr val="374151"/>
                </a:solidFill>
                <a:effectLst/>
                <a:latin typeface="Söhne"/>
              </a:rPr>
              <a:t> utiliza una estrategia de evaluación perezosa, lo que significa que no se realiza ningún cálculo hasta que sea necesario. Cuando se aplica una transformación a un RDD, </a:t>
            </a:r>
            <a:r>
              <a:rPr lang="es-ES" b="0" i="0" dirty="0" err="1">
                <a:solidFill>
                  <a:srgbClr val="374151"/>
                </a:solidFill>
                <a:effectLst/>
                <a:latin typeface="Söhne"/>
              </a:rPr>
              <a:t>Spark</a:t>
            </a:r>
            <a:r>
              <a:rPr lang="es-ES" b="0" i="0" dirty="0">
                <a:solidFill>
                  <a:srgbClr val="374151"/>
                </a:solidFill>
                <a:effectLst/>
                <a:latin typeface="Söhne"/>
              </a:rPr>
              <a:t> registra la operación pero no la ejecuta de inmediato. Esto permite que </a:t>
            </a:r>
            <a:r>
              <a:rPr lang="es-ES" b="0" i="0" dirty="0" err="1">
                <a:solidFill>
                  <a:srgbClr val="374151"/>
                </a:solidFill>
                <a:effectLst/>
                <a:latin typeface="Söhne"/>
              </a:rPr>
              <a:t>Spark</a:t>
            </a:r>
            <a:r>
              <a:rPr lang="es-ES" b="0" i="0" dirty="0">
                <a:solidFill>
                  <a:srgbClr val="374151"/>
                </a:solidFill>
                <a:effectLst/>
                <a:latin typeface="Söhne"/>
              </a:rPr>
              <a:t> optimice la ejecución de tareas y realice operaciones en memoria siempre que sea posible.</a:t>
            </a:r>
          </a:p>
          <a:p>
            <a:pPr algn="l">
              <a:buFont typeface="+mj-lt"/>
              <a:buAutoNum type="arabicPeriod"/>
            </a:pPr>
            <a:r>
              <a:rPr lang="es-ES" b="1" i="0" dirty="0">
                <a:solidFill>
                  <a:srgbClr val="374151"/>
                </a:solidFill>
                <a:effectLst/>
                <a:latin typeface="Söhne"/>
              </a:rPr>
              <a:t>Operaciones de transformación y acción</a:t>
            </a:r>
            <a:r>
              <a:rPr lang="es-ES" b="0" i="0" dirty="0">
                <a:solidFill>
                  <a:srgbClr val="374151"/>
                </a:solidFill>
                <a:effectLst/>
                <a:latin typeface="Söhne"/>
              </a:rPr>
              <a:t>: Los RDD admiten dos tipos principales de operaciones: transformaciones y acciones. Las transformaciones son operaciones que crean un nuevo RDD a partir de uno existente (por ejemplo, </a:t>
            </a:r>
            <a:r>
              <a:rPr lang="es-ES" b="0" i="0" dirty="0" err="1">
                <a:solidFill>
                  <a:srgbClr val="374151"/>
                </a:solidFill>
                <a:effectLst/>
                <a:latin typeface="Söhne"/>
              </a:rPr>
              <a:t>map</a:t>
            </a:r>
            <a:r>
              <a:rPr lang="es-ES" b="0" i="0" dirty="0">
                <a:solidFill>
                  <a:srgbClr val="374151"/>
                </a:solidFill>
                <a:effectLst/>
                <a:latin typeface="Söhne"/>
              </a:rPr>
              <a:t>, </a:t>
            </a:r>
            <a:r>
              <a:rPr lang="es-ES" b="0" i="0" dirty="0" err="1">
                <a:solidFill>
                  <a:srgbClr val="374151"/>
                </a:solidFill>
                <a:effectLst/>
                <a:latin typeface="Söhne"/>
              </a:rPr>
              <a:t>filter</a:t>
            </a:r>
            <a:r>
              <a:rPr lang="es-ES" b="0" i="0" dirty="0">
                <a:solidFill>
                  <a:srgbClr val="374151"/>
                </a:solidFill>
                <a:effectLst/>
                <a:latin typeface="Söhne"/>
              </a:rPr>
              <a:t>, </a:t>
            </a:r>
            <a:r>
              <a:rPr lang="es-ES" b="0" i="0" dirty="0" err="1">
                <a:solidFill>
                  <a:srgbClr val="374151"/>
                </a:solidFill>
                <a:effectLst/>
                <a:latin typeface="Söhne"/>
              </a:rPr>
              <a:t>reduceByKey</a:t>
            </a:r>
            <a:r>
              <a:rPr lang="es-ES" b="0" i="0" dirty="0">
                <a:solidFill>
                  <a:srgbClr val="374151"/>
                </a:solidFill>
                <a:effectLst/>
                <a:latin typeface="Söhne"/>
              </a:rPr>
              <a:t>), mientras que las acciones son operaciones que devuelven un resultado o un valor (por ejemplo, </a:t>
            </a:r>
            <a:r>
              <a:rPr lang="es-ES" b="0" i="0" dirty="0" err="1">
                <a:solidFill>
                  <a:srgbClr val="374151"/>
                </a:solidFill>
                <a:effectLst/>
                <a:latin typeface="Söhne"/>
              </a:rPr>
              <a:t>count</a:t>
            </a:r>
            <a:r>
              <a:rPr lang="es-ES" b="0" i="0" dirty="0">
                <a:solidFill>
                  <a:srgbClr val="374151"/>
                </a:solidFill>
                <a:effectLst/>
                <a:latin typeface="Söhne"/>
              </a:rPr>
              <a:t>, </a:t>
            </a:r>
            <a:r>
              <a:rPr lang="es-ES" b="0" i="0" dirty="0" err="1">
                <a:solidFill>
                  <a:srgbClr val="374151"/>
                </a:solidFill>
                <a:effectLst/>
                <a:latin typeface="Söhne"/>
              </a:rPr>
              <a:t>collect</a:t>
            </a:r>
            <a:r>
              <a:rPr lang="es-ES" b="0" i="0" dirty="0">
                <a:solidFill>
                  <a:srgbClr val="374151"/>
                </a:solidFill>
                <a:effectLst/>
                <a:latin typeface="Söhne"/>
              </a:rPr>
              <a:t>, </a:t>
            </a:r>
            <a:r>
              <a:rPr lang="es-ES" b="0" i="0" dirty="0" err="1">
                <a:solidFill>
                  <a:srgbClr val="374151"/>
                </a:solidFill>
                <a:effectLst/>
                <a:latin typeface="Söhne"/>
              </a:rPr>
              <a:t>saveAsTextFile</a:t>
            </a:r>
            <a:r>
              <a:rPr lang="es-ES" b="0" i="0" dirty="0">
                <a:solidFill>
                  <a:srgbClr val="374151"/>
                </a:solidFill>
                <a:effectLst/>
                <a:latin typeface="Söhne"/>
              </a:rPr>
              <a:t>). Las acciones desencadenan la evaluación perezosa y generan un resultado.</a:t>
            </a:r>
          </a:p>
          <a:p>
            <a:pPr algn="l">
              <a:buFont typeface="+mj-lt"/>
              <a:buAutoNum type="arabicPeriod"/>
            </a:pPr>
            <a:r>
              <a:rPr lang="es-ES" b="1" i="0" dirty="0">
                <a:solidFill>
                  <a:srgbClr val="374151"/>
                </a:solidFill>
                <a:effectLst/>
                <a:latin typeface="Söhne"/>
              </a:rPr>
              <a:t>Uso versátil</a:t>
            </a:r>
            <a:r>
              <a:rPr lang="es-ES" b="0" i="0" dirty="0">
                <a:solidFill>
                  <a:srgbClr val="374151"/>
                </a:solidFill>
                <a:effectLst/>
                <a:latin typeface="Söhne"/>
              </a:rPr>
              <a:t>: Los RDD pueden utilizarse para procesar datos en memoria, realizar operaciones de ETL (</a:t>
            </a:r>
            <a:r>
              <a:rPr lang="es-ES" b="0" i="0" dirty="0" err="1">
                <a:solidFill>
                  <a:srgbClr val="374151"/>
                </a:solidFill>
                <a:effectLst/>
                <a:latin typeface="Söhne"/>
              </a:rPr>
              <a:t>Extract</a:t>
            </a:r>
            <a:r>
              <a:rPr lang="es-ES" b="0" i="0" dirty="0">
                <a:solidFill>
                  <a:srgbClr val="374151"/>
                </a:solidFill>
                <a:effectLst/>
                <a:latin typeface="Söhne"/>
              </a:rPr>
              <a:t>, </a:t>
            </a:r>
            <a:r>
              <a:rPr lang="es-ES" b="0" i="0" dirty="0" err="1">
                <a:solidFill>
                  <a:srgbClr val="374151"/>
                </a:solidFill>
                <a:effectLst/>
                <a:latin typeface="Söhne"/>
              </a:rPr>
              <a:t>Transform</a:t>
            </a:r>
            <a:r>
              <a:rPr lang="es-ES" b="0" i="0" dirty="0">
                <a:solidFill>
                  <a:srgbClr val="374151"/>
                </a:solidFill>
                <a:effectLst/>
                <a:latin typeface="Söhne"/>
              </a:rPr>
              <a:t>, Load), procesar registros de archivos, trabajar con flujos de datos y realizar análisis distribuidos en clústeres de </a:t>
            </a:r>
            <a:r>
              <a:rPr lang="es-ES" b="0" i="0" dirty="0" err="1">
                <a:solidFill>
                  <a:srgbClr val="374151"/>
                </a:solidFill>
                <a:effectLst/>
                <a:latin typeface="Söhne"/>
              </a:rPr>
              <a:t>Spark</a:t>
            </a:r>
            <a:r>
              <a:rPr lang="es-ES" b="0" i="0" dirty="0">
                <a:solidFill>
                  <a:srgbClr val="374151"/>
                </a:solidFill>
                <a:effectLst/>
                <a:latin typeface="Söhne"/>
              </a:rPr>
              <a:t>.</a:t>
            </a:r>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5139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algn="l"/>
            <a:r>
              <a:rPr lang="es-ES" b="0" i="0" dirty="0">
                <a:solidFill>
                  <a:srgbClr val="374151"/>
                </a:solidFill>
                <a:effectLst/>
                <a:latin typeface="Söhne"/>
              </a:rPr>
              <a:t>Los RDD (</a:t>
            </a:r>
            <a:r>
              <a:rPr lang="es-ES" b="0" i="0" dirty="0" err="1">
                <a:solidFill>
                  <a:srgbClr val="374151"/>
                </a:solidFill>
                <a:effectLst/>
                <a:latin typeface="Söhne"/>
              </a:rPr>
              <a:t>Resilient</a:t>
            </a:r>
            <a:r>
              <a:rPr lang="es-ES" b="0" i="0" dirty="0">
                <a:solidFill>
                  <a:srgbClr val="374151"/>
                </a:solidFill>
                <a:effectLst/>
                <a:latin typeface="Söhne"/>
              </a:rPr>
              <a:t> </a:t>
            </a:r>
            <a:r>
              <a:rPr lang="es-ES" b="0" i="0" dirty="0" err="1">
                <a:solidFill>
                  <a:srgbClr val="374151"/>
                </a:solidFill>
                <a:effectLst/>
                <a:latin typeface="Söhne"/>
              </a:rPr>
              <a:t>Distributed</a:t>
            </a:r>
            <a:r>
              <a:rPr lang="es-ES" b="0" i="0" dirty="0">
                <a:solidFill>
                  <a:srgbClr val="374151"/>
                </a:solidFill>
                <a:effectLst/>
                <a:latin typeface="Söhne"/>
              </a:rPr>
              <a:t> </a:t>
            </a:r>
            <a:r>
              <a:rPr lang="es-ES" b="0" i="0" dirty="0" err="1">
                <a:solidFill>
                  <a:srgbClr val="374151"/>
                </a:solidFill>
                <a:effectLst/>
                <a:latin typeface="Söhne"/>
              </a:rPr>
              <a:t>Datasets</a:t>
            </a:r>
            <a:r>
              <a:rPr lang="es-ES" b="0" i="0" dirty="0">
                <a:solidFill>
                  <a:srgbClr val="374151"/>
                </a:solidFill>
                <a:effectLst/>
                <a:latin typeface="Söhne"/>
              </a:rPr>
              <a:t>) en Apache </a:t>
            </a:r>
            <a:r>
              <a:rPr lang="es-ES" b="0" i="0" dirty="0" err="1">
                <a:solidFill>
                  <a:srgbClr val="374151"/>
                </a:solidFill>
                <a:effectLst/>
                <a:latin typeface="Söhne"/>
              </a:rPr>
              <a:t>Spark</a:t>
            </a:r>
            <a:r>
              <a:rPr lang="es-ES" b="0" i="0" dirty="0">
                <a:solidFill>
                  <a:srgbClr val="374151"/>
                </a:solidFill>
                <a:effectLst/>
                <a:latin typeface="Söhne"/>
              </a:rPr>
              <a:t> son una colección inmutable de objetos, distribuidos a través de varios nodos en un clúster de computación. Para trabajar con </a:t>
            </a:r>
            <a:r>
              <a:rPr lang="es-ES" b="0" i="0" dirty="0" err="1">
                <a:solidFill>
                  <a:srgbClr val="374151"/>
                </a:solidFill>
                <a:effectLst/>
                <a:latin typeface="Söhne"/>
              </a:rPr>
              <a:t>RDDs</a:t>
            </a:r>
            <a:r>
              <a:rPr lang="es-ES" b="0" i="0" dirty="0">
                <a:solidFill>
                  <a:srgbClr val="374151"/>
                </a:solidFill>
                <a:effectLst/>
                <a:latin typeface="Söhne"/>
              </a:rPr>
              <a:t>, </a:t>
            </a:r>
            <a:r>
              <a:rPr lang="es-ES" b="0" i="0" dirty="0" err="1">
                <a:solidFill>
                  <a:srgbClr val="374151"/>
                </a:solidFill>
                <a:effectLst/>
                <a:latin typeface="Söhne"/>
              </a:rPr>
              <a:t>Spark</a:t>
            </a:r>
            <a:r>
              <a:rPr lang="es-ES" b="0" i="0" dirty="0">
                <a:solidFill>
                  <a:srgbClr val="374151"/>
                </a:solidFill>
                <a:effectLst/>
                <a:latin typeface="Söhne"/>
              </a:rPr>
              <a:t> ofrece dos tipos de operaciones: transformaciones y acciones.</a:t>
            </a:r>
          </a:p>
          <a:p>
            <a:pPr algn="l"/>
            <a:endParaRPr lang="es-ES" b="0" i="0" dirty="0">
              <a:solidFill>
                <a:srgbClr val="374151"/>
              </a:solidFill>
              <a:effectLst/>
              <a:latin typeface="Söhne"/>
            </a:endParaRPr>
          </a:p>
          <a:p>
            <a:pPr algn="l"/>
            <a:r>
              <a:rPr lang="es-ES" b="0" i="0" dirty="0">
                <a:solidFill>
                  <a:srgbClr val="374151"/>
                </a:solidFill>
                <a:effectLst/>
                <a:latin typeface="Söhne"/>
              </a:rPr>
              <a:t>Las transformaciones son operaciones que toman un RDD como entrada y producen otro RDD como salida. Aquí te presento algunas de las transformaciones más comunes que puedes realizar en un RDD:</a:t>
            </a:r>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0955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2868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4671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b="0" i="0" dirty="0">
                <a:solidFill>
                  <a:srgbClr val="374151"/>
                </a:solidFill>
                <a:effectLst/>
                <a:latin typeface="Söhne"/>
              </a:rPr>
              <a:t>Los </a:t>
            </a:r>
            <a:r>
              <a:rPr lang="es-ES" b="0" i="0" dirty="0" err="1">
                <a:solidFill>
                  <a:srgbClr val="374151"/>
                </a:solidFill>
                <a:effectLst/>
                <a:latin typeface="Söhne"/>
              </a:rPr>
              <a:t>DataFrames</a:t>
            </a:r>
            <a:r>
              <a:rPr lang="es-ES" b="0" i="0" dirty="0">
                <a:solidFill>
                  <a:srgbClr val="374151"/>
                </a:solidFill>
                <a:effectLst/>
                <a:latin typeface="Söhne"/>
              </a:rPr>
              <a:t> en Apache </a:t>
            </a:r>
            <a:r>
              <a:rPr lang="es-ES" b="0" i="0" dirty="0" err="1">
                <a:solidFill>
                  <a:srgbClr val="374151"/>
                </a:solidFill>
                <a:effectLst/>
                <a:latin typeface="Söhne"/>
              </a:rPr>
              <a:t>Spark</a:t>
            </a:r>
            <a:r>
              <a:rPr lang="es-ES" b="0" i="0" dirty="0">
                <a:solidFill>
                  <a:srgbClr val="374151"/>
                </a:solidFill>
                <a:effectLst/>
                <a:latin typeface="Söhne"/>
              </a:rPr>
              <a:t> representan una estructura de datos tabular inmutable y distribuida que puede tener varias columnas, cada una con un nombre y un tipo de datos asociados. Un </a:t>
            </a:r>
            <a:r>
              <a:rPr lang="es-ES" b="0" i="0" dirty="0" err="1">
                <a:solidFill>
                  <a:srgbClr val="374151"/>
                </a:solidFill>
                <a:effectLst/>
                <a:latin typeface="Söhne"/>
              </a:rPr>
              <a:t>DataFrame</a:t>
            </a:r>
            <a:r>
              <a:rPr lang="es-ES" b="0" i="0" dirty="0">
                <a:solidFill>
                  <a:srgbClr val="374151"/>
                </a:solidFill>
                <a:effectLst/>
                <a:latin typeface="Söhne"/>
              </a:rPr>
              <a:t> puede conceptualizarse de una manera similar a una tabla en una base de datos relacional, una hoja de cálculo de Excel, o un data </a:t>
            </a:r>
            <a:r>
              <a:rPr lang="es-ES" b="0" i="0" dirty="0" err="1">
                <a:solidFill>
                  <a:srgbClr val="374151"/>
                </a:solidFill>
                <a:effectLst/>
                <a:latin typeface="Söhne"/>
              </a:rPr>
              <a:t>frame</a:t>
            </a:r>
            <a:r>
              <a:rPr lang="es-ES" b="0" i="0" dirty="0">
                <a:solidFill>
                  <a:srgbClr val="374151"/>
                </a:solidFill>
                <a:effectLst/>
                <a:latin typeface="Söhne"/>
              </a:rPr>
              <a:t> en lenguajes como R o Python (Pandas).</a:t>
            </a:r>
            <a:endParaRPr lang="es-ES" dirty="0"/>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8999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r>
              <a:rPr lang="es-ES" sz="1100" b="1" dirty="0"/>
              <a:t>Esquema: </a:t>
            </a:r>
            <a:r>
              <a:rPr lang="es-ES" sz="1100" dirty="0"/>
              <a:t>Los </a:t>
            </a:r>
            <a:r>
              <a:rPr lang="es-ES" sz="1100" dirty="0" err="1"/>
              <a:t>DataFrames</a:t>
            </a:r>
            <a:r>
              <a:rPr lang="es-ES" sz="1100" dirty="0"/>
              <a:t> tienen un esquema, que define los nombres de las columnas y los tipos de datos que pueden contener.</a:t>
            </a:r>
          </a:p>
          <a:p>
            <a:endParaRPr lang="es-ES" sz="1100" dirty="0"/>
          </a:p>
          <a:p>
            <a:r>
              <a:rPr lang="es-ES" sz="1100" b="1" dirty="0" err="1"/>
              <a:t>Lazy</a:t>
            </a:r>
            <a:r>
              <a:rPr lang="es-ES" sz="1100" b="1" dirty="0"/>
              <a:t> </a:t>
            </a:r>
            <a:r>
              <a:rPr lang="es-ES" sz="1100" b="1" dirty="0" err="1"/>
              <a:t>Evaluation</a:t>
            </a:r>
            <a:r>
              <a:rPr lang="es-ES" sz="1100" b="1" dirty="0"/>
              <a:t>: </a:t>
            </a:r>
            <a:r>
              <a:rPr lang="es-ES" sz="1100" dirty="0"/>
              <a:t>Al igual que con los </a:t>
            </a:r>
            <a:r>
              <a:rPr lang="es-ES" sz="1100" dirty="0" err="1"/>
              <a:t>RDDs</a:t>
            </a:r>
            <a:r>
              <a:rPr lang="es-ES" sz="1100" dirty="0"/>
              <a:t>, las transformaciones en </a:t>
            </a:r>
            <a:r>
              <a:rPr lang="es-ES" sz="1100" dirty="0" err="1"/>
              <a:t>DataFrames</a:t>
            </a:r>
            <a:r>
              <a:rPr lang="es-ES" sz="1100" dirty="0"/>
              <a:t> son evaluadas de forma perezosa (</a:t>
            </a:r>
            <a:r>
              <a:rPr lang="es-ES" sz="1100" dirty="0" err="1"/>
              <a:t>lazy</a:t>
            </a:r>
            <a:r>
              <a:rPr lang="es-ES" sz="1100" dirty="0"/>
              <a:t>), lo que significa que </a:t>
            </a:r>
            <a:r>
              <a:rPr lang="es-ES" sz="1100" dirty="0" err="1"/>
              <a:t>Spark</a:t>
            </a:r>
            <a:r>
              <a:rPr lang="es-ES" sz="1100" dirty="0"/>
              <a:t> no ejecuta inmediatamente las transformaciones. En lugar de eso, construye un plan de ejecución y optimiza las operaciones antes de ejecutarlas cuando se invoca una acción.</a:t>
            </a:r>
          </a:p>
          <a:p>
            <a:endParaRPr lang="es-ES" sz="1100" dirty="0"/>
          </a:p>
          <a:p>
            <a:r>
              <a:rPr lang="es-ES" sz="1100" b="1" dirty="0"/>
              <a:t>Optimización: </a:t>
            </a:r>
            <a:r>
              <a:rPr lang="es-ES" sz="1100" dirty="0" err="1"/>
              <a:t>Spark</a:t>
            </a:r>
            <a:r>
              <a:rPr lang="es-ES" sz="1100" dirty="0"/>
              <a:t> SQL, que es el módulo de </a:t>
            </a:r>
            <a:r>
              <a:rPr lang="es-ES" sz="1100" dirty="0" err="1"/>
              <a:t>Spark</a:t>
            </a:r>
            <a:r>
              <a:rPr lang="es-ES" sz="1100" dirty="0"/>
              <a:t> para trabajar con </a:t>
            </a:r>
            <a:r>
              <a:rPr lang="es-ES" sz="1100" dirty="0" err="1"/>
              <a:t>DataFrames</a:t>
            </a:r>
            <a:r>
              <a:rPr lang="es-ES" sz="1100" dirty="0"/>
              <a:t>, contiene un optimizador de consultas llamado </a:t>
            </a:r>
            <a:r>
              <a:rPr lang="es-ES" sz="1100" dirty="0" err="1"/>
              <a:t>Catalyst</a:t>
            </a:r>
            <a:r>
              <a:rPr lang="es-ES" sz="1100" dirty="0"/>
              <a:t>, que usa la información del esquema para optimizar las consultas.</a:t>
            </a:r>
          </a:p>
          <a:p>
            <a:endParaRPr lang="es-ES" sz="1100" dirty="0"/>
          </a:p>
          <a:p>
            <a:r>
              <a:rPr lang="es-ES" sz="1100" b="1" dirty="0"/>
              <a:t>SQL </a:t>
            </a:r>
            <a:r>
              <a:rPr lang="es-ES" sz="1100" b="1" dirty="0" err="1"/>
              <a:t>Queries</a:t>
            </a:r>
            <a:r>
              <a:rPr lang="es-ES" sz="1100" b="1" dirty="0"/>
              <a:t>: </a:t>
            </a:r>
            <a:r>
              <a:rPr lang="es-ES" sz="1100" dirty="0"/>
              <a:t>Puedes ejecutar consultas SQL directamente sobre </a:t>
            </a:r>
            <a:r>
              <a:rPr lang="es-ES" sz="1100" dirty="0" err="1"/>
              <a:t>DataFrames</a:t>
            </a:r>
            <a:r>
              <a:rPr lang="es-ES" sz="1100" dirty="0"/>
              <a:t> usando el método </a:t>
            </a:r>
            <a:r>
              <a:rPr lang="es-ES" sz="1100" dirty="0" err="1"/>
              <a:t>sparkSession.sql</a:t>
            </a:r>
            <a:r>
              <a:rPr lang="es-ES" sz="1100" dirty="0"/>
              <a:t>().</a:t>
            </a:r>
          </a:p>
          <a:p>
            <a:endParaRPr lang="es-ES" sz="1100" dirty="0"/>
          </a:p>
          <a:p>
            <a:r>
              <a:rPr lang="es-ES" sz="1100" b="1" dirty="0"/>
              <a:t>Interoperabilidad: </a:t>
            </a:r>
            <a:r>
              <a:rPr lang="es-ES" sz="1100" dirty="0"/>
              <a:t>Puedes crear </a:t>
            </a:r>
            <a:r>
              <a:rPr lang="es-ES" sz="1100" dirty="0" err="1"/>
              <a:t>DataFrames</a:t>
            </a:r>
            <a:r>
              <a:rPr lang="es-ES" sz="1100" dirty="0"/>
              <a:t> a partir de una amplia variedad de fuentes, incluyendo archivos CSV, JSON, </a:t>
            </a:r>
            <a:r>
              <a:rPr lang="es-ES" sz="1100" dirty="0" err="1"/>
              <a:t>Parquet</a:t>
            </a:r>
            <a:r>
              <a:rPr lang="es-ES" sz="1100" dirty="0"/>
              <a:t>, bases de datos relacionales, entre otros.</a:t>
            </a:r>
          </a:p>
          <a:p>
            <a:endParaRPr lang="es-ES" sz="1100" dirty="0"/>
          </a:p>
          <a:p>
            <a:r>
              <a:rPr lang="es-ES" sz="1100" b="1" dirty="0" err="1"/>
              <a:t>APIs</a:t>
            </a:r>
            <a:r>
              <a:rPr lang="es-ES" sz="1100" b="1" dirty="0"/>
              <a:t>: </a:t>
            </a:r>
            <a:r>
              <a:rPr lang="es-ES" sz="1100" dirty="0" err="1"/>
              <a:t>Spark</a:t>
            </a:r>
            <a:r>
              <a:rPr lang="es-ES" sz="1100" dirty="0"/>
              <a:t> proporciona </a:t>
            </a:r>
            <a:r>
              <a:rPr lang="es-ES" sz="1100" dirty="0" err="1"/>
              <a:t>APIs</a:t>
            </a:r>
            <a:r>
              <a:rPr lang="es-ES" sz="1100" dirty="0"/>
              <a:t> para trabajar con </a:t>
            </a:r>
            <a:r>
              <a:rPr lang="es-ES" sz="1100" dirty="0" err="1"/>
              <a:t>DataFrames</a:t>
            </a:r>
            <a:r>
              <a:rPr lang="es-ES" sz="1100" dirty="0"/>
              <a:t> en varios lenguajes de programación, incluyendo Scala, Python (</a:t>
            </a:r>
            <a:r>
              <a:rPr lang="es-ES" sz="1100" dirty="0" err="1"/>
              <a:t>PySpark</a:t>
            </a:r>
            <a:r>
              <a:rPr lang="es-ES" sz="1100" dirty="0"/>
              <a:t>), Java y R.</a:t>
            </a:r>
          </a:p>
          <a:p>
            <a:endParaRPr lang="es-ES" sz="1100" dirty="0"/>
          </a:p>
          <a:p>
            <a:r>
              <a:rPr lang="es-ES" sz="1100" b="1" dirty="0"/>
              <a:t>Operaciones: </a:t>
            </a:r>
            <a:r>
              <a:rPr lang="es-ES" sz="1100" dirty="0"/>
              <a:t>Puedes realizar una amplia variedad de operaciones en </a:t>
            </a:r>
            <a:r>
              <a:rPr lang="es-ES" sz="1100" dirty="0" err="1"/>
              <a:t>DataFrames</a:t>
            </a:r>
            <a:r>
              <a:rPr lang="es-ES" sz="1100" dirty="0"/>
              <a:t>, incluyendo selección, filtrado, agregación, </a:t>
            </a:r>
            <a:r>
              <a:rPr lang="es-ES" sz="1100" dirty="0" err="1"/>
              <a:t>join</a:t>
            </a:r>
            <a:r>
              <a:rPr lang="es-ES" sz="1100" dirty="0"/>
              <a:t>, etc.</a:t>
            </a:r>
          </a:p>
          <a:p>
            <a:endParaRPr lang="es-ES" sz="1100" dirty="0"/>
          </a:p>
          <a:p>
            <a:r>
              <a:rPr lang="es-ES" sz="1100" b="1" dirty="0"/>
              <a:t>Integración con Machine </a:t>
            </a:r>
            <a:r>
              <a:rPr lang="es-ES" sz="1100" b="1" dirty="0" err="1"/>
              <a:t>Learning</a:t>
            </a:r>
            <a:r>
              <a:rPr lang="es-ES" sz="1100" b="1" dirty="0"/>
              <a:t>: </a:t>
            </a:r>
            <a:r>
              <a:rPr lang="es-ES" sz="1100" dirty="0"/>
              <a:t>El paquete </a:t>
            </a:r>
            <a:r>
              <a:rPr lang="es-ES" sz="1100" dirty="0" err="1"/>
              <a:t>MLlib</a:t>
            </a:r>
            <a:r>
              <a:rPr lang="es-ES" sz="1100" dirty="0"/>
              <a:t> de </a:t>
            </a:r>
            <a:r>
              <a:rPr lang="es-ES" sz="1100" dirty="0" err="1"/>
              <a:t>Spark</a:t>
            </a:r>
            <a:r>
              <a:rPr lang="es-ES" sz="1100" dirty="0"/>
              <a:t> permite utilizar </a:t>
            </a:r>
            <a:r>
              <a:rPr lang="es-ES" sz="1100" dirty="0" err="1"/>
              <a:t>DataFrames</a:t>
            </a:r>
            <a:r>
              <a:rPr lang="es-ES" sz="1100" dirty="0"/>
              <a:t> para crear pipelines de machine </a:t>
            </a:r>
            <a:r>
              <a:rPr lang="es-ES" sz="1100" dirty="0" err="1"/>
              <a:t>learning</a:t>
            </a:r>
            <a:r>
              <a:rPr lang="es-ES" sz="1100" dirty="0"/>
              <a:t>, lo que facilita el preprocesamiento de datos y el entrenamiento de modelos.</a:t>
            </a:r>
            <a:endParaRPr lang="es-MX" sz="1100" dirty="0"/>
          </a:p>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7074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919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47" name="Google Shape;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4558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2891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0450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7898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0570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3943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026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60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4314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123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076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455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1132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81927de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dirty="0"/>
          </a:p>
        </p:txBody>
      </p:sp>
      <p:sp>
        <p:nvSpPr>
          <p:cNvPr id="74" name="Google Shape;74;ga81927d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4141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p:spPr>
        <p:txBody>
          <a:bodyPr anchor="b"/>
          <a:lstStyle>
            <a:lvl1pPr algn="ctr">
              <a:defRPr sz="12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1E25EE4-D6A6-437A-9391-E3EE8A2D826E}" type="datetimeFigureOut">
              <a:rPr lang="es-MX" smtClean="0"/>
              <a:t>18/09/2023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1435244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E25EE4-D6A6-437A-9391-E3EE8A2D826E}" type="datetimeFigureOut">
              <a:rPr lang="es-MX" smtClean="0"/>
              <a:t>18/09/2023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3164862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E25EE4-D6A6-437A-9391-E3EE8A2D826E}" type="datetimeFigureOut">
              <a:rPr lang="es-MX" smtClean="0"/>
              <a:t>18/09/2023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42415762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E25EE4-D6A6-437A-9391-E3EE8A2D826E}" type="datetimeFigureOut">
              <a:rPr lang="es-MX" smtClean="0"/>
              <a:t>18/09/2023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2673961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E25EE4-D6A6-437A-9391-E3EE8A2D826E}" type="datetimeFigureOut">
              <a:rPr lang="es-MX" smtClean="0"/>
              <a:t>18/09/2023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7183228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1E25EE4-D6A6-437A-9391-E3EE8A2D826E}" type="datetimeFigureOut">
              <a:rPr lang="es-MX" smtClean="0"/>
              <a:t>18/09/2023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9292742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s-ES"/>
              <a:t>Haga clic para modificar los estilos de texto del patrón</a:t>
            </a:r>
          </a:p>
        </p:txBody>
      </p:sp>
      <p:sp>
        <p:nvSpPr>
          <p:cNvPr id="4" name="Content Placeholder 3"/>
          <p:cNvSpPr>
            <a:spLocks noGrp="1"/>
          </p:cNvSpPr>
          <p:nvPr>
            <p:ph sz="half" idx="2"/>
          </p:nvPr>
        </p:nvSpPr>
        <p:spPr>
          <a:xfrm>
            <a:off x="1679796" y="5010150"/>
            <a:ext cx="10316917" cy="73691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s-ES"/>
              <a:t>Haga clic para modificar los estilos de texto del patrón</a:t>
            </a:r>
          </a:p>
        </p:txBody>
      </p:sp>
      <p:sp>
        <p:nvSpPr>
          <p:cNvPr id="6" name="Content Placeholder 5"/>
          <p:cNvSpPr>
            <a:spLocks noGrp="1"/>
          </p:cNvSpPr>
          <p:nvPr>
            <p:ph sz="quarter" idx="4"/>
          </p:nvPr>
        </p:nvSpPr>
        <p:spPr>
          <a:xfrm>
            <a:off x="12346007" y="5010150"/>
            <a:ext cx="10367726" cy="73691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E25EE4-D6A6-437A-9391-E3EE8A2D826E}" type="datetimeFigureOut">
              <a:rPr lang="es-MX" smtClean="0"/>
              <a:t>18/09/2023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6423337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1E25EE4-D6A6-437A-9391-E3EE8A2D826E}" type="datetimeFigureOut">
              <a:rPr lang="es-MX" smtClean="0"/>
              <a:t>18/09/2023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21552123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25EE4-D6A6-437A-9391-E3EE8A2D826E}" type="datetimeFigureOut">
              <a:rPr lang="es-MX" smtClean="0"/>
              <a:t>18/09/2023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39641877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E25EE4-D6A6-437A-9391-E3EE8A2D826E}" type="datetimeFigureOut">
              <a:rPr lang="es-MX" smtClean="0"/>
              <a:t>18/09/2023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284834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E25EE4-D6A6-437A-9391-E3EE8A2D826E}" type="datetimeFigureOut">
              <a:rPr lang="es-MX" smtClean="0"/>
              <a:t>18/09/2023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0F448D-55D1-40F3-901A-A06ED0942412}" type="slidenum">
              <a:rPr lang="es-MX" smtClean="0"/>
              <a:t>‹Nº›</a:t>
            </a:fld>
            <a:endParaRPr lang="es-MX"/>
          </a:p>
        </p:txBody>
      </p:sp>
    </p:spTree>
    <p:extLst>
      <p:ext uri="{BB962C8B-B14F-4D97-AF65-F5344CB8AC3E}">
        <p14:creationId xmlns:p14="http://schemas.microsoft.com/office/powerpoint/2010/main" val="879217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01E25EE4-D6A6-437A-9391-E3EE8A2D826E}" type="datetimeFigureOut">
              <a:rPr lang="es-MX" smtClean="0"/>
              <a:t>18/09/2023</a:t>
            </a:fld>
            <a:endParaRPr lang="es-MX"/>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D50F448D-55D1-40F3-901A-A06ED0942412}" type="slidenum">
              <a:rPr lang="es-MX" smtClean="0"/>
              <a:t>‹Nº›</a:t>
            </a:fld>
            <a:endParaRPr lang="es-MX"/>
          </a:p>
        </p:txBody>
      </p:sp>
    </p:spTree>
    <p:extLst>
      <p:ext uri="{BB962C8B-B14F-4D97-AF65-F5344CB8AC3E}">
        <p14:creationId xmlns:p14="http://schemas.microsoft.com/office/powerpoint/2010/main" val="386141998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hyperlink" Target="https://www.anaconda.com/"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spark.apache.org/downloads.html" TargetMode="External"/><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www.oracle.com/java/technologies/downloads/"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cxnSp>
        <p:nvCxnSpPr>
          <p:cNvPr id="27" name="Google Shape;27;p8"/>
          <p:cNvCxnSpPr/>
          <p:nvPr/>
        </p:nvCxnSpPr>
        <p:spPr>
          <a:xfrm>
            <a:off x="1498741" y="-1748367"/>
            <a:ext cx="0" cy="0"/>
          </a:xfrm>
          <a:prstGeom prst="straightConnector1">
            <a:avLst/>
          </a:prstGeom>
          <a:noFill/>
          <a:ln>
            <a:noFill/>
          </a:ln>
        </p:spPr>
      </p:cxnSp>
      <p:cxnSp>
        <p:nvCxnSpPr>
          <p:cNvPr id="28" name="Google Shape;28;p8"/>
          <p:cNvCxnSpPr/>
          <p:nvPr/>
        </p:nvCxnSpPr>
        <p:spPr>
          <a:xfrm>
            <a:off x="1498741" y="-1748367"/>
            <a:ext cx="0" cy="0"/>
          </a:xfrm>
          <a:prstGeom prst="straightConnector1">
            <a:avLst/>
          </a:prstGeom>
          <a:noFill/>
          <a:ln>
            <a:noFill/>
          </a:ln>
        </p:spPr>
      </p:cxnSp>
      <p:pic>
        <p:nvPicPr>
          <p:cNvPr id="2" name="Imagen 1">
            <a:extLst>
              <a:ext uri="{FF2B5EF4-FFF2-40B4-BE49-F238E27FC236}">
                <a16:creationId xmlns:a16="http://schemas.microsoft.com/office/drawing/2014/main" id="{D201D745-DD58-DAF6-A4B3-C5ED3F748EB9}"/>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634E50C9-B149-AD25-66EC-4B01EEB171CA}"/>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33E463BD-5D17-F074-AA81-294C3A0B0E63}"/>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7E33B722-B730-9D67-CD29-0A93D9472B26}"/>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6" name="Título 1">
            <a:extLst>
              <a:ext uri="{FF2B5EF4-FFF2-40B4-BE49-F238E27FC236}">
                <a16:creationId xmlns:a16="http://schemas.microsoft.com/office/drawing/2014/main" id="{789D3C35-B739-EB77-1151-771A8312FE54}"/>
              </a:ext>
            </a:extLst>
          </p:cNvPr>
          <p:cNvSpPr txBox="1">
            <a:spLocks/>
          </p:cNvSpPr>
          <p:nvPr/>
        </p:nvSpPr>
        <p:spPr>
          <a:xfrm>
            <a:off x="5259387" y="3903663"/>
            <a:ext cx="13868400" cy="2387600"/>
          </a:xfrm>
          <a:prstGeom prst="rect">
            <a:avLst/>
          </a:prstGeom>
        </p:spPr>
        <p:txBody>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algn="ctr"/>
            <a:r>
              <a:rPr lang="es-MX" dirty="0"/>
              <a:t>Maestría en Ciencia de Datos (MCD)</a:t>
            </a:r>
            <a:endParaRPr lang="en-US" dirty="0"/>
          </a:p>
        </p:txBody>
      </p:sp>
      <p:sp>
        <p:nvSpPr>
          <p:cNvPr id="7" name="Subtítulo 2">
            <a:extLst>
              <a:ext uri="{FF2B5EF4-FFF2-40B4-BE49-F238E27FC236}">
                <a16:creationId xmlns:a16="http://schemas.microsoft.com/office/drawing/2014/main" id="{723C9D5A-7F3D-A9B3-8892-BCC49AC8A02A}"/>
              </a:ext>
            </a:extLst>
          </p:cNvPr>
          <p:cNvSpPr txBox="1">
            <a:spLocks/>
          </p:cNvSpPr>
          <p:nvPr/>
        </p:nvSpPr>
        <p:spPr>
          <a:xfrm>
            <a:off x="6019800" y="7907338"/>
            <a:ext cx="12534900" cy="1655762"/>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es-MX" i="1" dirty="0"/>
              <a:t>Procesamiento de Grandes Bases de Datos (Soluciones Empresariales)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8" name="CuadroTexto 7">
            <a:extLst>
              <a:ext uri="{FF2B5EF4-FFF2-40B4-BE49-F238E27FC236}">
                <a16:creationId xmlns:a16="http://schemas.microsoft.com/office/drawing/2014/main" id="{7FA326AD-2ABB-2151-FF0A-7C1F4A054887}"/>
              </a:ext>
            </a:extLst>
          </p:cNvPr>
          <p:cNvSpPr txBox="1"/>
          <p:nvPr/>
        </p:nvSpPr>
        <p:spPr>
          <a:xfrm>
            <a:off x="1730496" y="3222559"/>
            <a:ext cx="20926182" cy="6124754"/>
          </a:xfrm>
          <a:prstGeom prst="rect">
            <a:avLst/>
          </a:prstGeom>
          <a:noFill/>
        </p:spPr>
        <p:txBody>
          <a:bodyPr wrap="square">
            <a:spAutoFit/>
          </a:bodyPr>
          <a:lstStyle/>
          <a:p>
            <a:pPr algn="l"/>
            <a:endParaRPr lang="es-MX" sz="3200" b="0" i="0" u="none" strike="noStrike" baseline="0" dirty="0">
              <a:solidFill>
                <a:srgbClr val="000000"/>
              </a:solidFill>
              <a:latin typeface="Calibri" panose="020F0502020204030204" pitchFamily="34" charset="0"/>
            </a:endParaRPr>
          </a:p>
          <a:p>
            <a:pPr marL="571500" indent="-571500" algn="just">
              <a:buFont typeface="Arial" panose="020B0604020202020204" pitchFamily="34" charset="0"/>
              <a:buChar char="•"/>
            </a:pPr>
            <a:r>
              <a:rPr lang="es-MX" sz="4000" b="0" i="0" u="none" strike="noStrike" baseline="0" dirty="0">
                <a:solidFill>
                  <a:srgbClr val="000000"/>
                </a:solidFill>
                <a:latin typeface="Calibri" panose="020F0502020204030204" pitchFamily="34" charset="0"/>
              </a:rPr>
              <a:t>Descarga </a:t>
            </a:r>
            <a:r>
              <a:rPr lang="es-MX" sz="4000" b="1" i="0" u="none" strike="noStrike" baseline="0" dirty="0" err="1">
                <a:solidFill>
                  <a:srgbClr val="000000"/>
                </a:solidFill>
                <a:latin typeface="Calibri" panose="020F0502020204030204" pitchFamily="34" charset="0"/>
              </a:rPr>
              <a:t>Spark</a:t>
            </a:r>
            <a:r>
              <a:rPr lang="es-MX" sz="4000" b="0" i="0" u="none" strike="noStrike" baseline="0" dirty="0" err="1">
                <a:solidFill>
                  <a:srgbClr val="000000"/>
                </a:solidFill>
                <a:latin typeface="Calibri" panose="020F0502020204030204" pitchFamily="34" charset="0"/>
              </a:rPr>
              <a:t>de</a:t>
            </a:r>
            <a:r>
              <a:rPr lang="es-MX" sz="4000" b="0" i="0" u="none" strike="noStrike" baseline="0" dirty="0">
                <a:solidFill>
                  <a:srgbClr val="000000"/>
                </a:solidFill>
                <a:latin typeface="Calibri" panose="020F0502020204030204" pitchFamily="34" charset="0"/>
              </a:rPr>
              <a:t> </a:t>
            </a:r>
            <a:r>
              <a:rPr lang="es-MX" sz="4000" b="0" i="0" u="none" strike="noStrike" baseline="0" dirty="0">
                <a:solidFill>
                  <a:srgbClr val="0462C1"/>
                </a:solidFill>
                <a:latin typeface="Calibri" panose="020F0502020204030204" pitchFamily="34" charset="0"/>
                <a:hlinkClick r:id="rId6"/>
              </a:rPr>
              <a:t>https://spark.apache.org/downloads.html</a:t>
            </a:r>
            <a:endParaRPr lang="es-MX" sz="4000" b="0" i="0" u="none" strike="noStrike" baseline="0" dirty="0">
              <a:solidFill>
                <a:srgbClr val="0462C1"/>
              </a:solidFill>
              <a:latin typeface="Calibri" panose="020F0502020204030204" pitchFamily="34" charset="0"/>
            </a:endParaRPr>
          </a:p>
          <a:p>
            <a:pPr marL="571500" indent="-571500" algn="just">
              <a:buFont typeface="Arial" panose="020B0604020202020204" pitchFamily="34" charset="0"/>
              <a:buChar char="•"/>
            </a:pPr>
            <a:endParaRPr lang="es-MX" sz="4000" b="0" i="0" u="none" strike="noStrike" baseline="0" dirty="0">
              <a:solidFill>
                <a:srgbClr val="0462C1"/>
              </a:solidFill>
              <a:latin typeface="Calibri" panose="020F0502020204030204" pitchFamily="34" charset="0"/>
            </a:endParaRPr>
          </a:p>
          <a:p>
            <a:pPr marL="571500" indent="-571500" algn="just">
              <a:buFont typeface="Arial" panose="020B0604020202020204" pitchFamily="34" charset="0"/>
              <a:buChar char="•"/>
            </a:pPr>
            <a:r>
              <a:rPr lang="es-ES" sz="4000" b="0" i="0" u="none" strike="noStrike" baseline="0" dirty="0">
                <a:solidFill>
                  <a:srgbClr val="000000"/>
                </a:solidFill>
                <a:latin typeface="Calibri" panose="020F0502020204030204" pitchFamily="34" charset="0"/>
              </a:rPr>
              <a:t>Modifica el </a:t>
            </a:r>
            <a:r>
              <a:rPr lang="es-ES" sz="4000" b="1" i="0" u="none" strike="noStrike" baseline="0" dirty="0">
                <a:solidFill>
                  <a:srgbClr val="000000"/>
                </a:solidFill>
                <a:latin typeface="Calibri" panose="020F0502020204030204" pitchFamily="34" charset="0"/>
              </a:rPr>
              <a:t>log4j.properties.template </a:t>
            </a:r>
            <a:r>
              <a:rPr lang="es-ES" sz="4000" b="0" i="0" u="none" strike="noStrike" baseline="0" dirty="0">
                <a:solidFill>
                  <a:srgbClr val="000000"/>
                </a:solidFill>
                <a:latin typeface="Calibri" panose="020F0502020204030204" pitchFamily="34" charset="0"/>
              </a:rPr>
              <a:t>pon en log4j.rootCategory=</a:t>
            </a:r>
            <a:r>
              <a:rPr lang="es-ES" sz="4000" b="1" i="0" u="none" strike="noStrike" baseline="0" dirty="0" err="1">
                <a:solidFill>
                  <a:srgbClr val="000000"/>
                </a:solidFill>
                <a:latin typeface="Calibri" panose="020F0502020204030204" pitchFamily="34" charset="0"/>
              </a:rPr>
              <a:t>ERROR</a:t>
            </a:r>
            <a:r>
              <a:rPr lang="es-ES" sz="4000" b="0" i="0" u="none" strike="noStrike" baseline="0" dirty="0" err="1">
                <a:solidFill>
                  <a:srgbClr val="000000"/>
                </a:solidFill>
                <a:latin typeface="Calibri" panose="020F0502020204030204" pitchFamily="34" charset="0"/>
              </a:rPr>
              <a:t>en</a:t>
            </a:r>
            <a:r>
              <a:rPr lang="es-ES" sz="4000" b="0" i="0" u="none" strike="noStrike" baseline="0" dirty="0">
                <a:solidFill>
                  <a:srgbClr val="000000"/>
                </a:solidFill>
                <a:latin typeface="Calibri" panose="020F0502020204030204" pitchFamily="34" charset="0"/>
              </a:rPr>
              <a:t> vez de INFO.</a:t>
            </a:r>
          </a:p>
          <a:p>
            <a:pPr marL="571500" indent="-571500" algn="just">
              <a:buFont typeface="Arial" panose="020B0604020202020204" pitchFamily="34" charset="0"/>
              <a:buChar char="•"/>
            </a:pPr>
            <a:endParaRPr lang="es-ES" sz="4000" b="0" i="0" u="none" strike="noStrike" baseline="0" dirty="0">
              <a:solidFill>
                <a:srgbClr val="000000"/>
              </a:solidFill>
              <a:latin typeface="Calibri" panose="020F0502020204030204" pitchFamily="34" charset="0"/>
            </a:endParaRPr>
          </a:p>
          <a:p>
            <a:pPr marL="571500" indent="-571500" algn="just">
              <a:buFont typeface="Arial" panose="020B0604020202020204" pitchFamily="34" charset="0"/>
              <a:buChar char="•"/>
            </a:pPr>
            <a:r>
              <a:rPr lang="es-MX" sz="4000" b="0" i="0" u="none" strike="noStrike" baseline="0" dirty="0">
                <a:solidFill>
                  <a:srgbClr val="000000"/>
                </a:solidFill>
                <a:latin typeface="Calibri" panose="020F0502020204030204" pitchFamily="34" charset="0"/>
              </a:rPr>
              <a:t>Instala </a:t>
            </a:r>
            <a:r>
              <a:rPr lang="es-MX" sz="4000" b="1" i="0" u="none" strike="noStrike" baseline="0" dirty="0" err="1">
                <a:solidFill>
                  <a:srgbClr val="000000"/>
                </a:solidFill>
                <a:latin typeface="Calibri" panose="020F0502020204030204" pitchFamily="34" charset="0"/>
              </a:rPr>
              <a:t>Anaconda</a:t>
            </a:r>
            <a:r>
              <a:rPr lang="es-MX" sz="4000" b="0" i="0" u="none" strike="noStrike" baseline="0" dirty="0" err="1">
                <a:solidFill>
                  <a:srgbClr val="000000"/>
                </a:solidFill>
                <a:latin typeface="Calibri" panose="020F0502020204030204" pitchFamily="34" charset="0"/>
              </a:rPr>
              <a:t>de</a:t>
            </a:r>
            <a:r>
              <a:rPr lang="es-MX" sz="4000" b="0" i="0" u="none" strike="noStrike" baseline="0" dirty="0">
                <a:solidFill>
                  <a:srgbClr val="000000"/>
                </a:solidFill>
                <a:latin typeface="Calibri" panose="020F0502020204030204" pitchFamily="34" charset="0"/>
              </a:rPr>
              <a:t> </a:t>
            </a:r>
            <a:r>
              <a:rPr lang="es-MX" sz="4000" b="0" i="0" u="none" strike="noStrike" baseline="0" dirty="0">
                <a:solidFill>
                  <a:srgbClr val="0462C1"/>
                </a:solidFill>
                <a:latin typeface="Calibri" panose="020F0502020204030204" pitchFamily="34" charset="0"/>
                <a:hlinkClick r:id="rId7"/>
              </a:rPr>
              <a:t>https://www.anaconda.com/</a:t>
            </a:r>
            <a:endParaRPr lang="es-MX" sz="4000" b="0" i="0" u="none" strike="noStrike" baseline="0" dirty="0">
              <a:solidFill>
                <a:srgbClr val="0462C1"/>
              </a:solidFill>
              <a:latin typeface="Calibri" panose="020F0502020204030204" pitchFamily="34" charset="0"/>
            </a:endParaRPr>
          </a:p>
          <a:p>
            <a:pPr marL="571500" indent="-571500" algn="just">
              <a:buFont typeface="Arial" panose="020B0604020202020204" pitchFamily="34" charset="0"/>
              <a:buChar char="•"/>
            </a:pPr>
            <a:endParaRPr lang="es-MX" sz="4000" b="0" i="0" u="none" strike="noStrike" baseline="0" dirty="0">
              <a:solidFill>
                <a:srgbClr val="0462C1"/>
              </a:solidFill>
              <a:latin typeface="Calibri" panose="020F0502020204030204" pitchFamily="34" charset="0"/>
            </a:endParaRPr>
          </a:p>
          <a:p>
            <a:pPr marL="571500" indent="-571500" algn="just">
              <a:buFont typeface="Arial" panose="020B0604020202020204" pitchFamily="34" charset="0"/>
              <a:buChar char="•"/>
            </a:pPr>
            <a:r>
              <a:rPr lang="es-ES" sz="4000" b="0" i="0" u="none" strike="noStrike" baseline="0" dirty="0">
                <a:solidFill>
                  <a:srgbClr val="000000"/>
                </a:solidFill>
                <a:latin typeface="Calibri" panose="020F0502020204030204" pitchFamily="34" charset="0"/>
              </a:rPr>
              <a:t>Descarga </a:t>
            </a:r>
            <a:r>
              <a:rPr lang="es-ES" sz="4000" b="1" i="0" u="none" strike="noStrike" baseline="0" dirty="0">
                <a:solidFill>
                  <a:srgbClr val="000000"/>
                </a:solidFill>
                <a:latin typeface="Calibri" panose="020F0502020204030204" pitchFamily="34" charset="0"/>
              </a:rPr>
              <a:t>winutils.exe</a:t>
            </a:r>
            <a:r>
              <a:rPr lang="es-ES" sz="4000" b="0" i="0" u="none" strike="noStrike" baseline="0" dirty="0">
                <a:solidFill>
                  <a:srgbClr val="000000"/>
                </a:solidFill>
                <a:latin typeface="Calibri" panose="020F0502020204030204" pitchFamily="34" charset="0"/>
              </a:rPr>
              <a:t>. Es un binario de Hadoop para Windows -del repositorio de GitHub de </a:t>
            </a:r>
            <a:r>
              <a:rPr lang="es-ES" sz="4000" b="0" i="0" u="none" strike="noStrike" baseline="0" dirty="0">
                <a:solidFill>
                  <a:srgbClr val="0462C1"/>
                </a:solidFill>
                <a:latin typeface="Calibri" panose="020F0502020204030204" pitchFamily="34" charset="0"/>
              </a:rPr>
              <a:t>https://github.com/steveloughran/winutils/</a:t>
            </a:r>
            <a:r>
              <a:rPr lang="es-ES" sz="4000" b="0" i="0" u="none" strike="noStrike" baseline="0" dirty="0">
                <a:solidFill>
                  <a:srgbClr val="000000"/>
                </a:solidFill>
                <a:latin typeface="Calibri" panose="020F0502020204030204" pitchFamily="34" charset="0"/>
              </a:rPr>
              <a:t>. Vaya a la versión de Hadoop correspondiente con la distribución de </a:t>
            </a:r>
            <a:r>
              <a:rPr lang="es-ES" sz="4000" b="0" i="0" u="none" strike="noStrike" baseline="0" dirty="0" err="1">
                <a:solidFill>
                  <a:srgbClr val="000000"/>
                </a:solidFill>
                <a:latin typeface="Calibri" panose="020F0502020204030204" pitchFamily="34" charset="0"/>
              </a:rPr>
              <a:t>Sparky</a:t>
            </a:r>
            <a:r>
              <a:rPr lang="es-ES" sz="4000" b="0" i="0" u="none" strike="noStrike" baseline="0" dirty="0">
                <a:solidFill>
                  <a:srgbClr val="000000"/>
                </a:solidFill>
                <a:latin typeface="Calibri" panose="020F0502020204030204" pitchFamily="34" charset="0"/>
              </a:rPr>
              <a:t> busque winutils.exe en /</a:t>
            </a:r>
            <a:r>
              <a:rPr lang="es-ES" sz="4000" b="1" i="0" u="none" strike="noStrike" baseline="0" dirty="0" err="1">
                <a:solidFill>
                  <a:srgbClr val="000000"/>
                </a:solidFill>
                <a:latin typeface="Calibri" panose="020F0502020204030204" pitchFamily="34" charset="0"/>
              </a:rPr>
              <a:t>bin</a:t>
            </a:r>
            <a:r>
              <a:rPr lang="es-ES" sz="4000" b="0" i="0" u="none" strike="noStrike" baseline="0" dirty="0">
                <a:solidFill>
                  <a:srgbClr val="000000"/>
                </a:solidFill>
                <a:latin typeface="Calibri" panose="020F0502020204030204" pitchFamily="34" charset="0"/>
              </a:rPr>
              <a:t>.</a:t>
            </a:r>
          </a:p>
        </p:txBody>
      </p:sp>
      <p:pic>
        <p:nvPicPr>
          <p:cNvPr id="10" name="Imagen 9">
            <a:extLst>
              <a:ext uri="{FF2B5EF4-FFF2-40B4-BE49-F238E27FC236}">
                <a16:creationId xmlns:a16="http://schemas.microsoft.com/office/drawing/2014/main" id="{70A5C428-FC09-4610-3640-0ACC87442C68}"/>
              </a:ext>
            </a:extLst>
          </p:cNvPr>
          <p:cNvPicPr>
            <a:picLocks noChangeAspect="1"/>
          </p:cNvPicPr>
          <p:nvPr/>
        </p:nvPicPr>
        <p:blipFill>
          <a:blip r:embed="rId8"/>
          <a:stretch>
            <a:fillRect/>
          </a:stretch>
        </p:blipFill>
        <p:spPr>
          <a:xfrm>
            <a:off x="1415149" y="1599740"/>
            <a:ext cx="12775727" cy="1622819"/>
          </a:xfrm>
          <a:prstGeom prst="rect">
            <a:avLst/>
          </a:prstGeom>
        </p:spPr>
      </p:pic>
      <p:pic>
        <p:nvPicPr>
          <p:cNvPr id="12" name="Imagen 11">
            <a:extLst>
              <a:ext uri="{FF2B5EF4-FFF2-40B4-BE49-F238E27FC236}">
                <a16:creationId xmlns:a16="http://schemas.microsoft.com/office/drawing/2014/main" id="{FF767396-F86B-5B42-80D3-C2F5AD984727}"/>
              </a:ext>
            </a:extLst>
          </p:cNvPr>
          <p:cNvPicPr>
            <a:picLocks noChangeAspect="1"/>
          </p:cNvPicPr>
          <p:nvPr/>
        </p:nvPicPr>
        <p:blipFill>
          <a:blip r:embed="rId9"/>
          <a:stretch>
            <a:fillRect/>
          </a:stretch>
        </p:blipFill>
        <p:spPr>
          <a:xfrm>
            <a:off x="5366746" y="9630382"/>
            <a:ext cx="14782922" cy="3342117"/>
          </a:xfrm>
          <a:prstGeom prst="rect">
            <a:avLst/>
          </a:prstGeom>
        </p:spPr>
      </p:pic>
    </p:spTree>
    <p:extLst>
      <p:ext uri="{BB962C8B-B14F-4D97-AF65-F5344CB8AC3E}">
        <p14:creationId xmlns:p14="http://schemas.microsoft.com/office/powerpoint/2010/main" val="233517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8" name="CuadroTexto 7">
            <a:extLst>
              <a:ext uri="{FF2B5EF4-FFF2-40B4-BE49-F238E27FC236}">
                <a16:creationId xmlns:a16="http://schemas.microsoft.com/office/drawing/2014/main" id="{077E7293-38DE-881B-90B5-DD081CC008B1}"/>
              </a:ext>
            </a:extLst>
          </p:cNvPr>
          <p:cNvSpPr txBox="1"/>
          <p:nvPr/>
        </p:nvSpPr>
        <p:spPr>
          <a:xfrm>
            <a:off x="1460242" y="3457354"/>
            <a:ext cx="22275916" cy="8094524"/>
          </a:xfrm>
          <a:prstGeom prst="rect">
            <a:avLst/>
          </a:prstGeom>
          <a:noFill/>
        </p:spPr>
        <p:txBody>
          <a:bodyPr wrap="square">
            <a:spAutoFit/>
          </a:bodyPr>
          <a:lstStyle/>
          <a:p>
            <a:pPr algn="l"/>
            <a:endParaRPr lang="es-MX" sz="3600" b="0" i="0" u="none" strike="noStrike" baseline="0" dirty="0">
              <a:solidFill>
                <a:srgbClr val="000000"/>
              </a:solidFill>
              <a:latin typeface="Calibri" panose="020F0502020204030204" pitchFamily="34" charset="0"/>
            </a:endParaRPr>
          </a:p>
          <a:p>
            <a:pPr marL="571500" indent="-571500">
              <a:buFont typeface="Arial" panose="020B0604020202020204" pitchFamily="34" charset="0"/>
              <a:buChar char="•"/>
            </a:pPr>
            <a:r>
              <a:rPr lang="es-ES" sz="3600" b="0" i="0" u="none" strike="noStrike" baseline="0" dirty="0">
                <a:solidFill>
                  <a:srgbClr val="000000"/>
                </a:solidFill>
                <a:latin typeface="Calibri" panose="020F0502020204030204" pitchFamily="34" charset="0"/>
              </a:rPr>
              <a:t>Si no tienes </a:t>
            </a:r>
            <a:r>
              <a:rPr lang="es-ES" sz="3600" b="1" i="0" u="none" strike="noStrike" baseline="0" dirty="0" err="1">
                <a:solidFill>
                  <a:srgbClr val="000000"/>
                </a:solidFill>
                <a:latin typeface="Calibri" panose="020F0502020204030204" pitchFamily="34" charset="0"/>
              </a:rPr>
              <a:t>Java</a:t>
            </a:r>
            <a:r>
              <a:rPr lang="es-ES" sz="3600" b="0" i="0" u="none" strike="noStrike" baseline="0" dirty="0" err="1">
                <a:solidFill>
                  <a:srgbClr val="000000"/>
                </a:solidFill>
                <a:latin typeface="Calibri" panose="020F0502020204030204" pitchFamily="34" charset="0"/>
              </a:rPr>
              <a:t>o</a:t>
            </a:r>
            <a:r>
              <a:rPr lang="es-ES" sz="3600" b="0" i="0" u="none" strike="noStrike" baseline="0" dirty="0">
                <a:solidFill>
                  <a:srgbClr val="000000"/>
                </a:solidFill>
                <a:latin typeface="Calibri" panose="020F0502020204030204" pitchFamily="34" charset="0"/>
              </a:rPr>
              <a:t> la versión de Java es 7.x o menos, descargue e instale Java desde Oracle </a:t>
            </a:r>
            <a:r>
              <a:rPr lang="es-ES" sz="3600" b="0" i="0" u="none" strike="noStrike" baseline="0" dirty="0">
                <a:solidFill>
                  <a:srgbClr val="0462C1"/>
                </a:solidFill>
                <a:latin typeface="Calibri" panose="020F0502020204030204" pitchFamily="34" charset="0"/>
                <a:hlinkClick r:id="rId6"/>
              </a:rPr>
              <a:t>https://www.oracle.com/java/technologies/downloads/</a:t>
            </a:r>
            <a:endParaRPr lang="es-ES" sz="3600" b="0" i="0" u="none" strike="noStrike" baseline="0" dirty="0">
              <a:solidFill>
                <a:srgbClr val="0462C1"/>
              </a:solidFill>
              <a:latin typeface="Calibri" panose="020F0502020204030204" pitchFamily="34" charset="0"/>
            </a:endParaRPr>
          </a:p>
          <a:p>
            <a:pPr marL="571500" indent="-571500">
              <a:buFont typeface="Arial" panose="020B0604020202020204" pitchFamily="34" charset="0"/>
              <a:buChar char="•"/>
            </a:pPr>
            <a:endParaRPr lang="es-ES" sz="3600" b="0" i="0" u="none" strike="noStrike" baseline="0" dirty="0">
              <a:solidFill>
                <a:srgbClr val="0462C1"/>
              </a:solidFill>
              <a:latin typeface="Calibri" panose="020F0502020204030204" pitchFamily="34" charset="0"/>
            </a:endParaRPr>
          </a:p>
          <a:p>
            <a:pPr marL="571500" indent="-571500">
              <a:buFont typeface="Arial" panose="020B0604020202020204" pitchFamily="34" charset="0"/>
              <a:buChar char="•"/>
            </a:pPr>
            <a:r>
              <a:rPr lang="es-MX" sz="3600" b="0" i="0" u="none" strike="noStrike" baseline="0" dirty="0">
                <a:solidFill>
                  <a:srgbClr val="000000"/>
                </a:solidFill>
                <a:latin typeface="Calibri" panose="020F0502020204030204" pitchFamily="34" charset="0"/>
              </a:rPr>
              <a:t>Descomprime </a:t>
            </a:r>
            <a:r>
              <a:rPr lang="es-MX" sz="3600" b="0" i="0" u="none" strike="noStrike" baseline="0" dirty="0" err="1">
                <a:solidFill>
                  <a:srgbClr val="000000"/>
                </a:solidFill>
                <a:latin typeface="Calibri" panose="020F0502020204030204" pitchFamily="34" charset="0"/>
              </a:rPr>
              <a:t>Spark</a:t>
            </a:r>
            <a:r>
              <a:rPr lang="es-MX" sz="3600" b="0" i="0" u="none" strike="noStrike" baseline="0" dirty="0">
                <a:solidFill>
                  <a:srgbClr val="000000"/>
                </a:solidFill>
                <a:latin typeface="Calibri" panose="020F0502020204030204" pitchFamily="34" charset="0"/>
              </a:rPr>
              <a:t> en </a:t>
            </a:r>
            <a:r>
              <a:rPr lang="es-MX" sz="3600" b="1" i="0" u="none" strike="noStrike" baseline="0" dirty="0">
                <a:solidFill>
                  <a:srgbClr val="000000"/>
                </a:solidFill>
                <a:latin typeface="Calibri" panose="020F0502020204030204" pitchFamily="34" charset="0"/>
              </a:rPr>
              <a:t>C:\spark</a:t>
            </a:r>
            <a:endParaRPr lang="es-MX" sz="3600" b="0" i="0" u="none" strike="noStrike" baseline="0" dirty="0">
              <a:solidFill>
                <a:srgbClr val="000000"/>
              </a:solidFill>
              <a:latin typeface="Calibri" panose="020F0502020204030204" pitchFamily="34" charset="0"/>
            </a:endParaRPr>
          </a:p>
          <a:p>
            <a:pPr marL="571500" indent="-571500">
              <a:buFont typeface="Arial" panose="020B0604020202020204" pitchFamily="34" charset="0"/>
              <a:buChar char="•"/>
            </a:pPr>
            <a:r>
              <a:rPr lang="es-ES" sz="3600" b="0" i="0" u="none" strike="noStrike" baseline="0" dirty="0">
                <a:solidFill>
                  <a:srgbClr val="000000"/>
                </a:solidFill>
                <a:latin typeface="Calibri" panose="020F0502020204030204" pitchFamily="34" charset="0"/>
              </a:rPr>
              <a:t>Añade el winutils.exe descargado a una carpeta de </a:t>
            </a:r>
            <a:r>
              <a:rPr lang="es-ES" sz="3600" b="0" i="0" u="none" strike="noStrike" baseline="0" dirty="0" err="1">
                <a:solidFill>
                  <a:srgbClr val="000000"/>
                </a:solidFill>
                <a:latin typeface="Calibri" panose="020F0502020204030204" pitchFamily="34" charset="0"/>
              </a:rPr>
              <a:t>winutilsen</a:t>
            </a:r>
            <a:r>
              <a:rPr lang="es-ES" sz="3600" b="0" i="0" u="none" strike="noStrike" baseline="0" dirty="0">
                <a:solidFill>
                  <a:srgbClr val="000000"/>
                </a:solidFill>
                <a:latin typeface="Calibri" panose="020F0502020204030204" pitchFamily="34" charset="0"/>
              </a:rPr>
              <a:t> C:. Debe quedar así: </a:t>
            </a:r>
            <a:r>
              <a:rPr lang="es-ES" sz="3600" b="1" i="0" u="none" strike="noStrike" baseline="0" dirty="0">
                <a:solidFill>
                  <a:srgbClr val="000000"/>
                </a:solidFill>
                <a:latin typeface="Calibri" panose="020F0502020204030204" pitchFamily="34" charset="0"/>
              </a:rPr>
              <a:t>C:\winutils\bin\winutils.exe</a:t>
            </a:r>
            <a:r>
              <a:rPr lang="es-ES" sz="3600" b="0" i="0" u="none" strike="noStrike" baseline="0" dirty="0">
                <a:solidFill>
                  <a:srgbClr val="000000"/>
                </a:solidFill>
                <a:latin typeface="Calibri" panose="020F0502020204030204" pitchFamily="34" charset="0"/>
              </a:rPr>
              <a:t>.</a:t>
            </a:r>
          </a:p>
          <a:p>
            <a:pPr marL="571500" indent="-571500">
              <a:buFont typeface="Arial" panose="020B0604020202020204" pitchFamily="34" charset="0"/>
              <a:buChar char="•"/>
            </a:pPr>
            <a:r>
              <a:rPr lang="es-MX" sz="3600" b="0" i="0" u="none" strike="noStrike" baseline="0" dirty="0">
                <a:solidFill>
                  <a:srgbClr val="000000"/>
                </a:solidFill>
                <a:latin typeface="Calibri" panose="020F0502020204030204" pitchFamily="34" charset="0"/>
              </a:rPr>
              <a:t>Desde </a:t>
            </a:r>
            <a:r>
              <a:rPr lang="es-MX" sz="3600" b="1" i="0" u="none" strike="noStrike" baseline="0" dirty="0" err="1">
                <a:solidFill>
                  <a:srgbClr val="000000"/>
                </a:solidFill>
                <a:latin typeface="Calibri" panose="020F0502020204030204" pitchFamily="34" charset="0"/>
              </a:rPr>
              <a:t>cmd</a:t>
            </a:r>
            <a:r>
              <a:rPr lang="es-MX" sz="3600" b="1" i="0" u="none" strike="noStrike" baseline="0" dirty="0">
                <a:solidFill>
                  <a:srgbClr val="000000"/>
                </a:solidFill>
                <a:latin typeface="Calibri" panose="020F0502020204030204" pitchFamily="34" charset="0"/>
              </a:rPr>
              <a:t> </a:t>
            </a:r>
            <a:r>
              <a:rPr lang="es-MX" sz="3600" b="0" i="0" u="none" strike="noStrike" baseline="0" dirty="0">
                <a:solidFill>
                  <a:srgbClr val="000000"/>
                </a:solidFill>
                <a:latin typeface="Calibri" panose="020F0502020204030204" pitchFamily="34" charset="0"/>
              </a:rPr>
              <a:t>ejecuta: “cd C:\winutils\bin” y después: winutils.exe chmod777 \</a:t>
            </a:r>
            <a:r>
              <a:rPr lang="es-MX" sz="3600" b="0" i="0" u="none" strike="noStrike" baseline="0" dirty="0" err="1">
                <a:solidFill>
                  <a:srgbClr val="000000"/>
                </a:solidFill>
                <a:latin typeface="Calibri" panose="020F0502020204030204" pitchFamily="34" charset="0"/>
              </a:rPr>
              <a:t>tmp</a:t>
            </a:r>
            <a:r>
              <a:rPr lang="es-MX" sz="3600" b="0" i="0" u="none" strike="noStrike" baseline="0" dirty="0">
                <a:solidFill>
                  <a:srgbClr val="000000"/>
                </a:solidFill>
                <a:latin typeface="Calibri" panose="020F0502020204030204" pitchFamily="34" charset="0"/>
              </a:rPr>
              <a:t>\</a:t>
            </a:r>
            <a:r>
              <a:rPr lang="es-MX" sz="3600" b="0" i="0" u="none" strike="noStrike" baseline="0" dirty="0" err="1">
                <a:solidFill>
                  <a:srgbClr val="000000"/>
                </a:solidFill>
                <a:latin typeface="Calibri" panose="020F0502020204030204" pitchFamily="34" charset="0"/>
              </a:rPr>
              <a:t>hive</a:t>
            </a:r>
            <a:endParaRPr lang="es-MX" sz="3600" b="0" i="0" u="none" strike="noStrike" baseline="0" dirty="0">
              <a:solidFill>
                <a:srgbClr val="000000"/>
              </a:solidFill>
              <a:latin typeface="Calibri" panose="020F0502020204030204" pitchFamily="34" charset="0"/>
            </a:endParaRPr>
          </a:p>
          <a:p>
            <a:pPr marL="571500" indent="-571500">
              <a:buFont typeface="Arial" panose="020B0604020202020204" pitchFamily="34" charset="0"/>
              <a:buChar char="•"/>
            </a:pPr>
            <a:endParaRPr lang="es-MX" sz="3600" b="0" i="0" u="none" strike="noStrike" baseline="0" dirty="0">
              <a:solidFill>
                <a:srgbClr val="000000"/>
              </a:solidFill>
              <a:latin typeface="Calibri" panose="020F0502020204030204" pitchFamily="34" charset="0"/>
            </a:endParaRPr>
          </a:p>
          <a:p>
            <a:pPr marL="571500" indent="-571500">
              <a:buFont typeface="Arial" panose="020B0604020202020204" pitchFamily="34" charset="0"/>
              <a:buChar char="•"/>
            </a:pPr>
            <a:r>
              <a:rPr lang="es-ES" sz="3600" b="0" i="0" u="none" strike="noStrike" baseline="0" dirty="0">
                <a:solidFill>
                  <a:srgbClr val="000000"/>
                </a:solidFill>
                <a:latin typeface="Calibri" panose="020F0502020204030204" pitchFamily="34" charset="0"/>
              </a:rPr>
              <a:t>Añade las variables de </a:t>
            </a:r>
            <a:r>
              <a:rPr lang="es-ES" sz="3600" b="0" i="0" u="none" strike="noStrike" baseline="0" dirty="0" err="1">
                <a:solidFill>
                  <a:srgbClr val="000000"/>
                </a:solidFill>
                <a:latin typeface="Calibri" panose="020F0502020204030204" pitchFamily="34" charset="0"/>
              </a:rPr>
              <a:t>entorno:HADOOP_HOME</a:t>
            </a:r>
            <a:r>
              <a:rPr lang="es-ES" sz="3600" b="0" i="0" u="none" strike="noStrike" baseline="0" dirty="0">
                <a:solidFill>
                  <a:srgbClr val="000000"/>
                </a:solidFill>
                <a:latin typeface="Calibri" panose="020F0502020204030204" pitchFamily="34" charset="0"/>
              </a:rPr>
              <a:t> -&gt;C:\winutils</a:t>
            </a:r>
          </a:p>
          <a:p>
            <a:endParaRPr lang="es-ES" sz="3600" b="0" i="0" u="none" strike="noStrike" baseline="0" dirty="0">
              <a:solidFill>
                <a:srgbClr val="000000"/>
              </a:solidFill>
              <a:latin typeface="Calibri" panose="020F0502020204030204" pitchFamily="34" charset="0"/>
            </a:endParaRPr>
          </a:p>
          <a:p>
            <a:pPr marL="571500" indent="-571500">
              <a:buFont typeface="Arial" panose="020B0604020202020204" pitchFamily="34" charset="0"/>
              <a:buChar char="•"/>
            </a:pPr>
            <a:r>
              <a:rPr lang="es-MX" sz="3600" b="0" i="0" u="none" strike="noStrike" baseline="0" dirty="0">
                <a:solidFill>
                  <a:srgbClr val="000000"/>
                </a:solidFill>
                <a:latin typeface="Calibri" panose="020F0502020204030204" pitchFamily="34" charset="0"/>
              </a:rPr>
              <a:t>SPARK_HOME  -&gt; C:\spark</a:t>
            </a:r>
          </a:p>
          <a:p>
            <a:pPr marL="571500" indent="-571500">
              <a:buFont typeface="Arial" panose="020B0604020202020204" pitchFamily="34" charset="0"/>
              <a:buChar char="•"/>
            </a:pPr>
            <a:r>
              <a:rPr lang="es-MX" sz="3600" b="0" i="0" u="none" strike="noStrike" baseline="0" dirty="0">
                <a:solidFill>
                  <a:srgbClr val="000000"/>
                </a:solidFill>
                <a:latin typeface="Calibri" panose="020F0502020204030204" pitchFamily="34" charset="0"/>
              </a:rPr>
              <a:t>JAVA_HOME -&gt; C:\jdk</a:t>
            </a:r>
          </a:p>
          <a:p>
            <a:pPr marL="571500" indent="-571500">
              <a:buFont typeface="Arial" panose="020B0604020202020204" pitchFamily="34" charset="0"/>
              <a:buChar char="•"/>
            </a:pPr>
            <a:r>
              <a:rPr lang="es-MX" sz="3600" b="0" i="0" u="none" strike="noStrike" baseline="0" dirty="0" err="1">
                <a:solidFill>
                  <a:srgbClr val="000000"/>
                </a:solidFill>
                <a:latin typeface="Calibri" panose="020F0502020204030204" pitchFamily="34" charset="0"/>
              </a:rPr>
              <a:t>Path</a:t>
            </a:r>
            <a:r>
              <a:rPr lang="es-MX" sz="3600" b="0" i="0" u="none" strike="noStrike" baseline="0" dirty="0">
                <a:solidFill>
                  <a:srgbClr val="000000"/>
                </a:solidFill>
                <a:latin typeface="Calibri" panose="020F0502020204030204" pitchFamily="34" charset="0"/>
              </a:rPr>
              <a:t>-&gt; %SPARK_HOME%\</a:t>
            </a:r>
            <a:r>
              <a:rPr lang="es-MX" sz="3600" b="0" i="0" u="none" strike="noStrike" baseline="0" dirty="0" err="1">
                <a:solidFill>
                  <a:srgbClr val="000000"/>
                </a:solidFill>
                <a:latin typeface="Calibri" panose="020F0502020204030204" pitchFamily="34" charset="0"/>
              </a:rPr>
              <a:t>bin</a:t>
            </a:r>
            <a:endParaRPr lang="es-MX" sz="3600" b="0" i="0" u="none" strike="noStrike" baseline="0" dirty="0">
              <a:solidFill>
                <a:srgbClr val="000000"/>
              </a:solidFill>
              <a:latin typeface="Calibri" panose="020F0502020204030204" pitchFamily="34" charset="0"/>
            </a:endParaRPr>
          </a:p>
          <a:p>
            <a:pPr marL="571500" indent="-571500">
              <a:buFont typeface="Arial" panose="020B0604020202020204" pitchFamily="34" charset="0"/>
              <a:buChar char="•"/>
            </a:pPr>
            <a:r>
              <a:rPr lang="es-MX" sz="3600" b="0" i="0" u="none" strike="noStrike" baseline="0" dirty="0" err="1">
                <a:solidFill>
                  <a:srgbClr val="000000"/>
                </a:solidFill>
                <a:latin typeface="Calibri" panose="020F0502020204030204" pitchFamily="34" charset="0"/>
              </a:rPr>
              <a:t>Path</a:t>
            </a:r>
            <a:r>
              <a:rPr lang="es-MX" sz="3600" b="0" i="0" u="none" strike="noStrike" baseline="0" dirty="0">
                <a:solidFill>
                  <a:srgbClr val="000000"/>
                </a:solidFill>
                <a:latin typeface="Calibri" panose="020F0502020204030204" pitchFamily="34" charset="0"/>
              </a:rPr>
              <a:t>-&gt; %JAVA_HOME%\</a:t>
            </a:r>
            <a:r>
              <a:rPr lang="es-MX" sz="3600" b="0" i="0" u="none" strike="noStrike" baseline="0" dirty="0" err="1">
                <a:solidFill>
                  <a:srgbClr val="000000"/>
                </a:solidFill>
                <a:latin typeface="Calibri" panose="020F0502020204030204" pitchFamily="34" charset="0"/>
              </a:rPr>
              <a:t>bin</a:t>
            </a:r>
            <a:endParaRPr lang="es-MX" sz="3600" b="0" i="0" u="none" strike="noStrike" baseline="0" dirty="0">
              <a:solidFill>
                <a:srgbClr val="000000"/>
              </a:solidFill>
              <a:latin typeface="Calibri" panose="020F0502020204030204" pitchFamily="34" charset="0"/>
            </a:endParaRPr>
          </a:p>
          <a:p>
            <a:endParaRPr lang="es-MX" sz="1600" b="0" i="0" u="none" strike="noStrike" baseline="0" dirty="0">
              <a:solidFill>
                <a:srgbClr val="000000"/>
              </a:solidFill>
              <a:latin typeface="Calibri" panose="020F0502020204030204" pitchFamily="34" charset="0"/>
            </a:endParaRPr>
          </a:p>
        </p:txBody>
      </p:sp>
      <p:pic>
        <p:nvPicPr>
          <p:cNvPr id="12" name="Imagen 11">
            <a:extLst>
              <a:ext uri="{FF2B5EF4-FFF2-40B4-BE49-F238E27FC236}">
                <a16:creationId xmlns:a16="http://schemas.microsoft.com/office/drawing/2014/main" id="{54618771-0573-8117-D6F1-A5AAA568B365}"/>
              </a:ext>
            </a:extLst>
          </p:cNvPr>
          <p:cNvPicPr>
            <a:picLocks noChangeAspect="1"/>
          </p:cNvPicPr>
          <p:nvPr/>
        </p:nvPicPr>
        <p:blipFill>
          <a:blip r:embed="rId7"/>
          <a:stretch>
            <a:fillRect/>
          </a:stretch>
        </p:blipFill>
        <p:spPr>
          <a:xfrm>
            <a:off x="14588082" y="9283288"/>
            <a:ext cx="6449188" cy="3210930"/>
          </a:xfrm>
          <a:prstGeom prst="rect">
            <a:avLst/>
          </a:prstGeom>
        </p:spPr>
      </p:pic>
      <p:pic>
        <p:nvPicPr>
          <p:cNvPr id="14" name="Imagen 13">
            <a:extLst>
              <a:ext uri="{FF2B5EF4-FFF2-40B4-BE49-F238E27FC236}">
                <a16:creationId xmlns:a16="http://schemas.microsoft.com/office/drawing/2014/main" id="{1C1BBB3E-4768-7786-D553-448BDEFE3E6F}"/>
              </a:ext>
            </a:extLst>
          </p:cNvPr>
          <p:cNvPicPr>
            <a:picLocks noChangeAspect="1"/>
          </p:cNvPicPr>
          <p:nvPr/>
        </p:nvPicPr>
        <p:blipFill>
          <a:blip r:embed="rId8"/>
          <a:stretch>
            <a:fillRect/>
          </a:stretch>
        </p:blipFill>
        <p:spPr>
          <a:xfrm>
            <a:off x="1460242" y="1946636"/>
            <a:ext cx="12475102" cy="1510718"/>
          </a:xfrm>
          <a:prstGeom prst="rect">
            <a:avLst/>
          </a:prstGeom>
        </p:spPr>
      </p:pic>
    </p:spTree>
    <p:extLst>
      <p:ext uri="{BB962C8B-B14F-4D97-AF65-F5344CB8AC3E}">
        <p14:creationId xmlns:p14="http://schemas.microsoft.com/office/powerpoint/2010/main" val="121780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8" name="Imagen 7">
            <a:extLst>
              <a:ext uri="{FF2B5EF4-FFF2-40B4-BE49-F238E27FC236}">
                <a16:creationId xmlns:a16="http://schemas.microsoft.com/office/drawing/2014/main" id="{162437DF-DA0F-BB87-98CA-4EB2EAF4C321}"/>
              </a:ext>
            </a:extLst>
          </p:cNvPr>
          <p:cNvPicPr>
            <a:picLocks noChangeAspect="1"/>
          </p:cNvPicPr>
          <p:nvPr/>
        </p:nvPicPr>
        <p:blipFill>
          <a:blip r:embed="rId6"/>
          <a:stretch>
            <a:fillRect/>
          </a:stretch>
        </p:blipFill>
        <p:spPr>
          <a:xfrm>
            <a:off x="1398363" y="2344682"/>
            <a:ext cx="20831236" cy="9879401"/>
          </a:xfrm>
          <a:prstGeom prst="rect">
            <a:avLst/>
          </a:prstGeom>
        </p:spPr>
      </p:pic>
    </p:spTree>
    <p:extLst>
      <p:ext uri="{BB962C8B-B14F-4D97-AF65-F5344CB8AC3E}">
        <p14:creationId xmlns:p14="http://schemas.microsoft.com/office/powerpoint/2010/main" val="336452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8" name="Imagen 7">
            <a:extLst>
              <a:ext uri="{FF2B5EF4-FFF2-40B4-BE49-F238E27FC236}">
                <a16:creationId xmlns:a16="http://schemas.microsoft.com/office/drawing/2014/main" id="{ABC1C196-5229-8DAE-D657-C83DC39C1381}"/>
              </a:ext>
            </a:extLst>
          </p:cNvPr>
          <p:cNvPicPr>
            <a:picLocks noChangeAspect="1"/>
          </p:cNvPicPr>
          <p:nvPr/>
        </p:nvPicPr>
        <p:blipFill>
          <a:blip r:embed="rId6"/>
          <a:stretch>
            <a:fillRect/>
          </a:stretch>
        </p:blipFill>
        <p:spPr>
          <a:xfrm>
            <a:off x="2189747" y="1945005"/>
            <a:ext cx="18408315" cy="11220753"/>
          </a:xfrm>
          <a:prstGeom prst="rect">
            <a:avLst/>
          </a:prstGeom>
        </p:spPr>
      </p:pic>
    </p:spTree>
    <p:extLst>
      <p:ext uri="{BB962C8B-B14F-4D97-AF65-F5344CB8AC3E}">
        <p14:creationId xmlns:p14="http://schemas.microsoft.com/office/powerpoint/2010/main" val="89397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1D2F4A07-09D6-2E1B-1E4A-BE5600336804}"/>
              </a:ext>
            </a:extLst>
          </p:cNvPr>
          <p:cNvPicPr>
            <a:picLocks noChangeAspect="1"/>
          </p:cNvPicPr>
          <p:nvPr/>
        </p:nvPicPr>
        <p:blipFill>
          <a:blip r:embed="rId6"/>
          <a:stretch>
            <a:fillRect/>
          </a:stretch>
        </p:blipFill>
        <p:spPr>
          <a:xfrm>
            <a:off x="1454349" y="1825323"/>
            <a:ext cx="21750450" cy="5764153"/>
          </a:xfrm>
          <a:prstGeom prst="rect">
            <a:avLst/>
          </a:prstGeom>
        </p:spPr>
      </p:pic>
      <p:sp>
        <p:nvSpPr>
          <p:cNvPr id="10" name="CuadroTexto 9">
            <a:extLst>
              <a:ext uri="{FF2B5EF4-FFF2-40B4-BE49-F238E27FC236}">
                <a16:creationId xmlns:a16="http://schemas.microsoft.com/office/drawing/2014/main" id="{7C749E6B-77C5-622F-2483-0B8D61410108}"/>
              </a:ext>
            </a:extLst>
          </p:cNvPr>
          <p:cNvSpPr txBox="1"/>
          <p:nvPr/>
        </p:nvSpPr>
        <p:spPr>
          <a:xfrm>
            <a:off x="2112979" y="7610341"/>
            <a:ext cx="14899673" cy="584775"/>
          </a:xfrm>
          <a:prstGeom prst="rect">
            <a:avLst/>
          </a:prstGeom>
          <a:noFill/>
        </p:spPr>
        <p:txBody>
          <a:bodyPr wrap="square">
            <a:spAutoFit/>
          </a:bodyPr>
          <a:lstStyle/>
          <a:p>
            <a:r>
              <a:rPr lang="es-ES" sz="3200" b="1" i="0" dirty="0" err="1">
                <a:effectLst/>
                <a:latin typeface="Söhne"/>
              </a:rPr>
              <a:t>Map</a:t>
            </a:r>
            <a:r>
              <a:rPr lang="es-ES" sz="3200" b="0" i="0" dirty="0">
                <a:solidFill>
                  <a:srgbClr val="374151"/>
                </a:solidFill>
                <a:effectLst/>
                <a:latin typeface="Söhne"/>
              </a:rPr>
              <a:t>: Aplica una función a cada elemento en el RDD y retorna un nuevo RDD</a:t>
            </a:r>
            <a:r>
              <a:rPr lang="es-ES" b="0" i="0" dirty="0">
                <a:solidFill>
                  <a:srgbClr val="374151"/>
                </a:solidFill>
                <a:effectLst/>
                <a:latin typeface="Söhne"/>
              </a:rPr>
              <a:t>.</a:t>
            </a:r>
            <a:endParaRPr lang="es-MX" dirty="0"/>
          </a:p>
        </p:txBody>
      </p:sp>
      <p:sp>
        <p:nvSpPr>
          <p:cNvPr id="14" name="CuadroTexto 13">
            <a:extLst>
              <a:ext uri="{FF2B5EF4-FFF2-40B4-BE49-F238E27FC236}">
                <a16:creationId xmlns:a16="http://schemas.microsoft.com/office/drawing/2014/main" id="{461C867A-4BF7-91E7-4810-46A58B898C48}"/>
              </a:ext>
            </a:extLst>
          </p:cNvPr>
          <p:cNvSpPr txBox="1"/>
          <p:nvPr/>
        </p:nvSpPr>
        <p:spPr>
          <a:xfrm>
            <a:off x="2652964" y="8754796"/>
            <a:ext cx="12187988" cy="553998"/>
          </a:xfrm>
          <a:prstGeom prst="rect">
            <a:avLst/>
          </a:prstGeom>
          <a:noFill/>
        </p:spPr>
        <p:txBody>
          <a:bodyPr wrap="square">
            <a:spAutoFit/>
          </a:bodyPr>
          <a:lstStyle/>
          <a:p>
            <a:r>
              <a:rPr lang="en-US" sz="3000" b="0" i="0" dirty="0">
                <a:solidFill>
                  <a:srgbClr val="FF0000"/>
                </a:solidFill>
                <a:effectLst/>
                <a:latin typeface="Söhne Mono"/>
              </a:rPr>
              <a:t>rdd2 = </a:t>
            </a:r>
            <a:r>
              <a:rPr lang="en-US" sz="3000" b="0" i="0" dirty="0" err="1">
                <a:solidFill>
                  <a:srgbClr val="FF0000"/>
                </a:solidFill>
                <a:effectLst/>
                <a:latin typeface="Söhne Mono"/>
              </a:rPr>
              <a:t>rdd</a:t>
            </a:r>
            <a:r>
              <a:rPr lang="en-US" sz="3000" b="0" i="0" dirty="0" err="1">
                <a:solidFill>
                  <a:srgbClr val="FFFFFF"/>
                </a:solidFill>
                <a:effectLst/>
                <a:latin typeface="Söhne Mono"/>
              </a:rPr>
              <a:t>.</a:t>
            </a:r>
            <a:r>
              <a:rPr lang="en-US" sz="3000" b="0" i="0" dirty="0" err="1">
                <a:solidFill>
                  <a:srgbClr val="E9950C"/>
                </a:solidFill>
                <a:effectLst/>
                <a:latin typeface="Söhne Mono"/>
              </a:rPr>
              <a:t>map</a:t>
            </a:r>
            <a:r>
              <a:rPr lang="en-US" sz="3000" b="0" i="0" dirty="0">
                <a:effectLst/>
                <a:latin typeface="Söhne Mono"/>
              </a:rPr>
              <a:t>(</a:t>
            </a:r>
            <a:r>
              <a:rPr lang="en-US" sz="3000" b="0" i="0" dirty="0">
                <a:solidFill>
                  <a:srgbClr val="2E95D3"/>
                </a:solidFill>
                <a:effectLst/>
                <a:latin typeface="Söhne Mono"/>
              </a:rPr>
              <a:t>lambda</a:t>
            </a:r>
            <a:r>
              <a:rPr lang="en-US" sz="3000" b="0" i="0" dirty="0">
                <a:solidFill>
                  <a:srgbClr val="FFFFFF"/>
                </a:solidFill>
                <a:effectLst/>
                <a:latin typeface="Söhne Mono"/>
              </a:rPr>
              <a:t> </a:t>
            </a:r>
            <a:r>
              <a:rPr lang="en-US" sz="3000" b="0" i="0" dirty="0">
                <a:solidFill>
                  <a:srgbClr val="FF0000"/>
                </a:solidFill>
                <a:effectLst/>
                <a:latin typeface="Söhne Mono"/>
              </a:rPr>
              <a:t>x: x * </a:t>
            </a:r>
            <a:r>
              <a:rPr lang="en-US" sz="3000" b="0" i="0" dirty="0">
                <a:solidFill>
                  <a:srgbClr val="DF3079"/>
                </a:solidFill>
                <a:effectLst/>
                <a:latin typeface="Söhne Mono"/>
              </a:rPr>
              <a:t>2</a:t>
            </a:r>
            <a:r>
              <a:rPr lang="en-US" sz="3000" b="0" i="0" dirty="0">
                <a:effectLst/>
                <a:latin typeface="Söhne Mono"/>
              </a:rPr>
              <a:t>)</a:t>
            </a:r>
            <a:endParaRPr lang="es-MX" sz="3000" dirty="0"/>
          </a:p>
        </p:txBody>
      </p:sp>
      <p:sp>
        <p:nvSpPr>
          <p:cNvPr id="16" name="CuadroTexto 15">
            <a:extLst>
              <a:ext uri="{FF2B5EF4-FFF2-40B4-BE49-F238E27FC236}">
                <a16:creationId xmlns:a16="http://schemas.microsoft.com/office/drawing/2014/main" id="{0AA29135-87FE-1F5D-C2BD-81BD88096A08}"/>
              </a:ext>
            </a:extLst>
          </p:cNvPr>
          <p:cNvSpPr txBox="1"/>
          <p:nvPr/>
        </p:nvSpPr>
        <p:spPr>
          <a:xfrm>
            <a:off x="2112979" y="10342965"/>
            <a:ext cx="16199084" cy="584775"/>
          </a:xfrm>
          <a:prstGeom prst="rect">
            <a:avLst/>
          </a:prstGeom>
          <a:noFill/>
        </p:spPr>
        <p:txBody>
          <a:bodyPr wrap="square">
            <a:spAutoFit/>
          </a:bodyPr>
          <a:lstStyle/>
          <a:p>
            <a:r>
              <a:rPr lang="es-ES" sz="3200" b="1" i="0" dirty="0" err="1">
                <a:effectLst/>
                <a:latin typeface="Söhne"/>
              </a:rPr>
              <a:t>Filter</a:t>
            </a:r>
            <a:r>
              <a:rPr lang="es-ES" sz="3200" b="0" i="0" dirty="0">
                <a:solidFill>
                  <a:srgbClr val="374151"/>
                </a:solidFill>
                <a:effectLst/>
                <a:latin typeface="Söhne"/>
              </a:rPr>
              <a:t>: Retorna un nuevo RDD conteniendo solo los elementos que satisfacen una condición dada</a:t>
            </a:r>
            <a:r>
              <a:rPr lang="es-ES" b="0" i="0" dirty="0">
                <a:solidFill>
                  <a:srgbClr val="374151"/>
                </a:solidFill>
                <a:effectLst/>
                <a:latin typeface="Söhne"/>
              </a:rPr>
              <a:t>.</a:t>
            </a:r>
            <a:endParaRPr lang="es-MX" dirty="0"/>
          </a:p>
        </p:txBody>
      </p:sp>
      <p:sp>
        <p:nvSpPr>
          <p:cNvPr id="18" name="CuadroTexto 17">
            <a:extLst>
              <a:ext uri="{FF2B5EF4-FFF2-40B4-BE49-F238E27FC236}">
                <a16:creationId xmlns:a16="http://schemas.microsoft.com/office/drawing/2014/main" id="{04F204D4-628F-6BA4-4938-380A9902CAD8}"/>
              </a:ext>
            </a:extLst>
          </p:cNvPr>
          <p:cNvSpPr txBox="1"/>
          <p:nvPr/>
        </p:nvSpPr>
        <p:spPr>
          <a:xfrm>
            <a:off x="2340143" y="11777245"/>
            <a:ext cx="12187988" cy="553998"/>
          </a:xfrm>
          <a:prstGeom prst="rect">
            <a:avLst/>
          </a:prstGeom>
          <a:noFill/>
        </p:spPr>
        <p:txBody>
          <a:bodyPr wrap="square">
            <a:spAutoFit/>
          </a:bodyPr>
          <a:lstStyle/>
          <a:p>
            <a:r>
              <a:rPr lang="en-US" sz="3000" b="0" i="0" dirty="0">
                <a:solidFill>
                  <a:srgbClr val="FF0000"/>
                </a:solidFill>
                <a:effectLst/>
                <a:latin typeface="Söhne Mono"/>
              </a:rPr>
              <a:t>rdd2 = </a:t>
            </a:r>
            <a:r>
              <a:rPr lang="en-US" sz="3000" b="0" i="0" dirty="0" err="1">
                <a:solidFill>
                  <a:srgbClr val="FF0000"/>
                </a:solidFill>
                <a:effectLst/>
                <a:latin typeface="Söhne Mono"/>
              </a:rPr>
              <a:t>rdd.</a:t>
            </a:r>
            <a:r>
              <a:rPr lang="en-US" sz="3000" b="0" i="0" dirty="0" err="1">
                <a:solidFill>
                  <a:srgbClr val="E9950C"/>
                </a:solidFill>
                <a:effectLst/>
                <a:latin typeface="Söhne Mono"/>
              </a:rPr>
              <a:t>filter</a:t>
            </a:r>
            <a:r>
              <a:rPr lang="en-US" sz="3000" b="0" i="0" dirty="0">
                <a:effectLst/>
                <a:latin typeface="Söhne Mono"/>
              </a:rPr>
              <a:t>(</a:t>
            </a:r>
            <a:r>
              <a:rPr lang="en-US" sz="3000" b="0" i="0" dirty="0">
                <a:solidFill>
                  <a:srgbClr val="2E95D3"/>
                </a:solidFill>
                <a:effectLst/>
                <a:latin typeface="Söhne Mono"/>
              </a:rPr>
              <a:t>lambda</a:t>
            </a:r>
            <a:r>
              <a:rPr lang="en-US" sz="3000" b="0" i="0" dirty="0">
                <a:solidFill>
                  <a:srgbClr val="FFFFFF"/>
                </a:solidFill>
                <a:effectLst/>
                <a:latin typeface="Söhne Mono"/>
              </a:rPr>
              <a:t> </a:t>
            </a:r>
            <a:r>
              <a:rPr lang="en-US" sz="3000" b="0" i="0" dirty="0">
                <a:solidFill>
                  <a:srgbClr val="FF0000"/>
                </a:solidFill>
                <a:effectLst/>
                <a:latin typeface="Söhne Mono"/>
              </a:rPr>
              <a:t>x: x % 2 == </a:t>
            </a:r>
            <a:r>
              <a:rPr lang="en-US" sz="3000" b="0" i="0" dirty="0">
                <a:solidFill>
                  <a:srgbClr val="DF3079"/>
                </a:solidFill>
                <a:effectLst/>
                <a:latin typeface="Söhne Mono"/>
              </a:rPr>
              <a:t>0</a:t>
            </a:r>
            <a:r>
              <a:rPr lang="en-US" sz="3000" dirty="0">
                <a:latin typeface="Söhne Mono"/>
              </a:rPr>
              <a:t>)</a:t>
            </a:r>
            <a:endParaRPr lang="es-MX" dirty="0"/>
          </a:p>
        </p:txBody>
      </p:sp>
    </p:spTree>
    <p:extLst>
      <p:ext uri="{BB962C8B-B14F-4D97-AF65-F5344CB8AC3E}">
        <p14:creationId xmlns:p14="http://schemas.microsoft.com/office/powerpoint/2010/main" val="574351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8" name="CuadroTexto 7">
            <a:extLst>
              <a:ext uri="{FF2B5EF4-FFF2-40B4-BE49-F238E27FC236}">
                <a16:creationId xmlns:a16="http://schemas.microsoft.com/office/drawing/2014/main" id="{B252EB34-88A0-2BBD-7578-69A3E7818BB3}"/>
              </a:ext>
            </a:extLst>
          </p:cNvPr>
          <p:cNvSpPr txBox="1"/>
          <p:nvPr/>
        </p:nvSpPr>
        <p:spPr>
          <a:xfrm>
            <a:off x="2050966" y="2580688"/>
            <a:ext cx="20285242" cy="9879628"/>
          </a:xfrm>
          <a:prstGeom prst="rect">
            <a:avLst/>
          </a:prstGeom>
          <a:noFill/>
        </p:spPr>
        <p:txBody>
          <a:bodyPr wrap="square">
            <a:spAutoFit/>
          </a:bodyPr>
          <a:lstStyle/>
          <a:p>
            <a:r>
              <a:rPr lang="es-MX" sz="3200" b="1" dirty="0" err="1">
                <a:latin typeface="Söhne"/>
              </a:rPr>
              <a:t>FlatMap</a:t>
            </a:r>
            <a:r>
              <a:rPr lang="es-MX" sz="3200" b="1" dirty="0">
                <a:latin typeface="Söhne"/>
              </a:rPr>
              <a:t>: </a:t>
            </a:r>
            <a:r>
              <a:rPr lang="es-MX" sz="3200" dirty="0">
                <a:latin typeface="Söhne"/>
              </a:rPr>
              <a:t>Similar a </a:t>
            </a:r>
            <a:r>
              <a:rPr lang="es-MX" sz="3200" dirty="0" err="1">
                <a:latin typeface="Söhne"/>
              </a:rPr>
              <a:t>map</a:t>
            </a:r>
            <a:r>
              <a:rPr lang="es-MX" sz="3200" dirty="0">
                <a:latin typeface="Söhne"/>
              </a:rPr>
              <a:t>, pero cada entrada puede ser mapeada a 0 o más elementos de salida.</a:t>
            </a:r>
          </a:p>
          <a:p>
            <a:endParaRPr lang="es-MX" sz="3400" dirty="0"/>
          </a:p>
          <a:p>
            <a:r>
              <a:rPr lang="es-MX" sz="3000" dirty="0">
                <a:solidFill>
                  <a:srgbClr val="FF0000"/>
                </a:solidFill>
                <a:latin typeface="Söhne Mono"/>
              </a:rPr>
              <a:t>rdd2 = </a:t>
            </a:r>
            <a:r>
              <a:rPr lang="es-MX" sz="3000" dirty="0" err="1">
                <a:solidFill>
                  <a:srgbClr val="FF0000"/>
                </a:solidFill>
                <a:latin typeface="Söhne Mono"/>
              </a:rPr>
              <a:t>rdd.</a:t>
            </a:r>
            <a:r>
              <a:rPr lang="es-MX" sz="3000" dirty="0" err="1">
                <a:solidFill>
                  <a:schemeClr val="accent2"/>
                </a:solidFill>
                <a:latin typeface="Söhne Mono"/>
              </a:rPr>
              <a:t>flatMap</a:t>
            </a:r>
            <a:r>
              <a:rPr lang="es-MX" sz="3000" dirty="0">
                <a:latin typeface="Söhne Mono"/>
              </a:rPr>
              <a:t>(l</a:t>
            </a:r>
            <a:r>
              <a:rPr lang="es-MX" sz="3000" dirty="0">
                <a:solidFill>
                  <a:srgbClr val="0070C0"/>
                </a:solidFill>
                <a:latin typeface="Söhne Mono"/>
              </a:rPr>
              <a:t>ambda</a:t>
            </a:r>
            <a:r>
              <a:rPr lang="es-MX" sz="3000" dirty="0">
                <a:solidFill>
                  <a:srgbClr val="FF0000"/>
                </a:solidFill>
                <a:latin typeface="Söhne Mono"/>
              </a:rPr>
              <a:t> x: </a:t>
            </a:r>
            <a:r>
              <a:rPr lang="es-MX" sz="3000" dirty="0" err="1">
                <a:solidFill>
                  <a:srgbClr val="FF0000"/>
                </a:solidFill>
                <a:latin typeface="Söhne Mono"/>
              </a:rPr>
              <a:t>x.split</a:t>
            </a:r>
            <a:r>
              <a:rPr lang="es-MX" sz="3000" dirty="0">
                <a:latin typeface="Söhne Mono"/>
              </a:rPr>
              <a:t>(</a:t>
            </a:r>
            <a:r>
              <a:rPr lang="es-MX" sz="3000" dirty="0">
                <a:solidFill>
                  <a:srgbClr val="FF0000"/>
                </a:solidFill>
                <a:latin typeface="Söhne Mono"/>
              </a:rPr>
              <a:t>" "</a:t>
            </a:r>
            <a:r>
              <a:rPr lang="es-MX" sz="3000" dirty="0">
                <a:latin typeface="Söhne Mono"/>
              </a:rPr>
              <a:t>))</a:t>
            </a:r>
          </a:p>
          <a:p>
            <a:endParaRPr lang="es-MX" sz="3400" dirty="0"/>
          </a:p>
          <a:p>
            <a:r>
              <a:rPr lang="es-MX" sz="3200" b="1" dirty="0" err="1">
                <a:latin typeface="Söhne"/>
              </a:rPr>
              <a:t>Union</a:t>
            </a:r>
            <a:r>
              <a:rPr lang="es-MX" sz="3200" b="1" dirty="0">
                <a:latin typeface="Söhne"/>
              </a:rPr>
              <a:t>: </a:t>
            </a:r>
            <a:r>
              <a:rPr lang="es-MX" sz="3200" dirty="0">
                <a:latin typeface="Söhne"/>
              </a:rPr>
              <a:t>Retorna un nuevo RDD que contiene los elementos de dos </a:t>
            </a:r>
            <a:r>
              <a:rPr lang="es-MX" sz="3200" dirty="0" err="1">
                <a:latin typeface="Söhne"/>
              </a:rPr>
              <a:t>RDDs</a:t>
            </a:r>
            <a:r>
              <a:rPr lang="es-MX" sz="3200" dirty="0">
                <a:latin typeface="Söhne"/>
              </a:rPr>
              <a:t>.</a:t>
            </a:r>
          </a:p>
          <a:p>
            <a:endParaRPr lang="es-MX" sz="3400" dirty="0"/>
          </a:p>
          <a:p>
            <a:r>
              <a:rPr lang="es-MX" sz="3400" dirty="0">
                <a:solidFill>
                  <a:srgbClr val="FF0000"/>
                </a:solidFill>
              </a:rPr>
              <a:t>rdd3 = </a:t>
            </a:r>
            <a:r>
              <a:rPr lang="es-MX" sz="3400" dirty="0" err="1">
                <a:solidFill>
                  <a:srgbClr val="FF0000"/>
                </a:solidFill>
              </a:rPr>
              <a:t>rdd</a:t>
            </a:r>
            <a:r>
              <a:rPr lang="es-MX" sz="3400" dirty="0" err="1"/>
              <a:t>.</a:t>
            </a:r>
            <a:r>
              <a:rPr lang="es-MX" sz="3400" dirty="0" err="1">
                <a:solidFill>
                  <a:schemeClr val="accent2"/>
                </a:solidFill>
              </a:rPr>
              <a:t>union</a:t>
            </a:r>
            <a:r>
              <a:rPr lang="es-MX" sz="3400" dirty="0"/>
              <a:t>(</a:t>
            </a:r>
            <a:r>
              <a:rPr lang="es-MX" sz="3400" dirty="0" err="1">
                <a:solidFill>
                  <a:srgbClr val="FF0000"/>
                </a:solidFill>
              </a:rPr>
              <a:t>otherRDD</a:t>
            </a:r>
            <a:r>
              <a:rPr lang="es-MX" sz="3400" dirty="0"/>
              <a:t>)</a:t>
            </a:r>
          </a:p>
          <a:p>
            <a:endParaRPr lang="es-MX" sz="3400" dirty="0"/>
          </a:p>
          <a:p>
            <a:r>
              <a:rPr lang="es-MX" sz="3200" b="1" dirty="0" err="1">
                <a:latin typeface="Söhne"/>
              </a:rPr>
              <a:t>Intersection</a:t>
            </a:r>
            <a:r>
              <a:rPr lang="es-MX" sz="3200" b="1" dirty="0">
                <a:latin typeface="Söhne"/>
              </a:rPr>
              <a:t>: </a:t>
            </a:r>
            <a:r>
              <a:rPr lang="es-MX" sz="3200" dirty="0">
                <a:latin typeface="Söhne"/>
              </a:rPr>
              <a:t>Retorna un nuevo RDD que contiene solo los elementos que están presentes en ambos </a:t>
            </a:r>
            <a:r>
              <a:rPr lang="es-MX" sz="3200" dirty="0" err="1">
                <a:latin typeface="Söhne"/>
              </a:rPr>
              <a:t>RDDs</a:t>
            </a:r>
            <a:r>
              <a:rPr lang="es-MX" sz="3200" dirty="0">
                <a:latin typeface="Söhne"/>
              </a:rPr>
              <a:t>.</a:t>
            </a:r>
          </a:p>
          <a:p>
            <a:endParaRPr lang="es-MX" sz="3400" dirty="0"/>
          </a:p>
          <a:p>
            <a:r>
              <a:rPr lang="es-MX" sz="3400" dirty="0">
                <a:solidFill>
                  <a:srgbClr val="FF0000"/>
                </a:solidFill>
              </a:rPr>
              <a:t>rdd3 = </a:t>
            </a:r>
            <a:r>
              <a:rPr lang="es-MX" sz="3400" dirty="0" err="1">
                <a:solidFill>
                  <a:srgbClr val="FF0000"/>
                </a:solidFill>
              </a:rPr>
              <a:t>rdd.</a:t>
            </a:r>
            <a:r>
              <a:rPr lang="es-MX" sz="3400" dirty="0" err="1">
                <a:solidFill>
                  <a:schemeClr val="accent2"/>
                </a:solidFill>
              </a:rPr>
              <a:t>intersection</a:t>
            </a:r>
            <a:r>
              <a:rPr lang="es-MX" sz="3400" dirty="0"/>
              <a:t>(</a:t>
            </a:r>
            <a:r>
              <a:rPr lang="es-MX" sz="3400" dirty="0" err="1">
                <a:solidFill>
                  <a:srgbClr val="FF0000"/>
                </a:solidFill>
              </a:rPr>
              <a:t>otherRDD</a:t>
            </a:r>
            <a:r>
              <a:rPr lang="es-MX" sz="3400" dirty="0"/>
              <a:t>)</a:t>
            </a:r>
          </a:p>
          <a:p>
            <a:endParaRPr lang="es-MX" sz="3400" dirty="0"/>
          </a:p>
          <a:p>
            <a:r>
              <a:rPr lang="es-MX" sz="3400" b="1" dirty="0" err="1"/>
              <a:t>Distinct</a:t>
            </a:r>
            <a:r>
              <a:rPr lang="es-MX" sz="3400" b="1" dirty="0"/>
              <a:t>: </a:t>
            </a:r>
            <a:r>
              <a:rPr lang="es-MX" sz="3400" dirty="0"/>
              <a:t>Retorna un nuevo RDD que contiene los elementos distintos del RDD original.</a:t>
            </a:r>
          </a:p>
          <a:p>
            <a:endParaRPr lang="es-MX" sz="3400" dirty="0"/>
          </a:p>
          <a:p>
            <a:r>
              <a:rPr lang="es-MX" sz="3400" dirty="0">
                <a:solidFill>
                  <a:srgbClr val="FF0000"/>
                </a:solidFill>
              </a:rPr>
              <a:t>rdd2 = </a:t>
            </a:r>
            <a:r>
              <a:rPr lang="es-MX" sz="3400" dirty="0" err="1">
                <a:solidFill>
                  <a:srgbClr val="FF0000"/>
                </a:solidFill>
              </a:rPr>
              <a:t>rdd.</a:t>
            </a:r>
            <a:r>
              <a:rPr lang="es-MX" sz="3400" dirty="0" err="1">
                <a:solidFill>
                  <a:schemeClr val="accent2"/>
                </a:solidFill>
              </a:rPr>
              <a:t>distinct</a:t>
            </a:r>
            <a:r>
              <a:rPr lang="es-MX" sz="3400" dirty="0"/>
              <a:t>()</a:t>
            </a:r>
          </a:p>
          <a:p>
            <a:endParaRPr lang="es-MX" sz="3400" dirty="0"/>
          </a:p>
          <a:p>
            <a:r>
              <a:rPr lang="es-MX" sz="3400" b="1" dirty="0" err="1"/>
              <a:t>GroupByKey</a:t>
            </a:r>
            <a:r>
              <a:rPr lang="es-MX" sz="3400" b="1" dirty="0"/>
              <a:t>: </a:t>
            </a:r>
            <a:r>
              <a:rPr lang="es-MX" sz="3400" dirty="0"/>
              <a:t>Agrupa los valores de un RDD de pares clave-valor por clave.</a:t>
            </a:r>
          </a:p>
          <a:p>
            <a:endParaRPr lang="es-MX" sz="3400" dirty="0"/>
          </a:p>
          <a:p>
            <a:r>
              <a:rPr lang="es-MX" sz="3400" dirty="0">
                <a:solidFill>
                  <a:srgbClr val="FF0000"/>
                </a:solidFill>
              </a:rPr>
              <a:t>rdd2 = </a:t>
            </a:r>
            <a:r>
              <a:rPr lang="es-MX" sz="3400" dirty="0" err="1">
                <a:solidFill>
                  <a:srgbClr val="FF0000"/>
                </a:solidFill>
              </a:rPr>
              <a:t>rdd.</a:t>
            </a:r>
            <a:r>
              <a:rPr lang="es-MX" sz="3400" dirty="0" err="1">
                <a:solidFill>
                  <a:schemeClr val="accent2"/>
                </a:solidFill>
              </a:rPr>
              <a:t>groupByKey</a:t>
            </a:r>
            <a:r>
              <a:rPr lang="es-MX" sz="3400" dirty="0"/>
              <a:t>()</a:t>
            </a:r>
          </a:p>
        </p:txBody>
      </p:sp>
    </p:spTree>
    <p:extLst>
      <p:ext uri="{BB962C8B-B14F-4D97-AF65-F5344CB8AC3E}">
        <p14:creationId xmlns:p14="http://schemas.microsoft.com/office/powerpoint/2010/main" val="252199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8" name="CuadroTexto 7">
            <a:extLst>
              <a:ext uri="{FF2B5EF4-FFF2-40B4-BE49-F238E27FC236}">
                <a16:creationId xmlns:a16="http://schemas.microsoft.com/office/drawing/2014/main" id="{D372D1B0-25C0-3F38-A23E-223121956872}"/>
              </a:ext>
            </a:extLst>
          </p:cNvPr>
          <p:cNvSpPr txBox="1"/>
          <p:nvPr/>
        </p:nvSpPr>
        <p:spPr>
          <a:xfrm>
            <a:off x="2112980" y="3273428"/>
            <a:ext cx="20327352" cy="6494085"/>
          </a:xfrm>
          <a:prstGeom prst="rect">
            <a:avLst/>
          </a:prstGeom>
          <a:noFill/>
        </p:spPr>
        <p:txBody>
          <a:bodyPr wrap="square">
            <a:spAutoFit/>
          </a:bodyPr>
          <a:lstStyle/>
          <a:p>
            <a:r>
              <a:rPr lang="es-MX" sz="3200" b="1" dirty="0" err="1"/>
              <a:t>ReduceByKey</a:t>
            </a:r>
            <a:r>
              <a:rPr lang="es-MX" sz="3200" b="1" dirty="0"/>
              <a:t>: </a:t>
            </a:r>
            <a:r>
              <a:rPr lang="es-MX" sz="3200" dirty="0"/>
              <a:t>Combina los valores de un RDD de pares clave-valor por clave usando una función de reducción.</a:t>
            </a:r>
          </a:p>
          <a:p>
            <a:endParaRPr lang="es-MX" sz="3200" dirty="0"/>
          </a:p>
          <a:p>
            <a:endParaRPr lang="es-MX" sz="3200" dirty="0"/>
          </a:p>
          <a:p>
            <a:r>
              <a:rPr lang="es-MX" sz="3200" dirty="0">
                <a:solidFill>
                  <a:srgbClr val="FF0000"/>
                </a:solidFill>
              </a:rPr>
              <a:t>rdd2 = </a:t>
            </a:r>
            <a:r>
              <a:rPr lang="es-MX" sz="3200" dirty="0" err="1">
                <a:solidFill>
                  <a:srgbClr val="FF0000"/>
                </a:solidFill>
              </a:rPr>
              <a:t>rdd</a:t>
            </a:r>
            <a:r>
              <a:rPr lang="es-MX" sz="3200" dirty="0" err="1">
                <a:solidFill>
                  <a:schemeClr val="accent2"/>
                </a:solidFill>
              </a:rPr>
              <a:t>.reduceByKey</a:t>
            </a:r>
            <a:r>
              <a:rPr lang="es-MX" sz="3200" dirty="0"/>
              <a:t>(</a:t>
            </a:r>
            <a:r>
              <a:rPr lang="es-MX" sz="3200" dirty="0">
                <a:solidFill>
                  <a:srgbClr val="00B0F0"/>
                </a:solidFill>
              </a:rPr>
              <a:t>lambda</a:t>
            </a:r>
            <a:r>
              <a:rPr lang="es-MX" sz="3200" dirty="0"/>
              <a:t> x, y: x + y)</a:t>
            </a:r>
          </a:p>
          <a:p>
            <a:endParaRPr lang="es-MX" sz="3200" dirty="0"/>
          </a:p>
          <a:p>
            <a:r>
              <a:rPr lang="es-MX" sz="3200" b="1" dirty="0" err="1"/>
              <a:t>SortByKey</a:t>
            </a:r>
            <a:r>
              <a:rPr lang="es-MX" sz="3200" b="1" dirty="0"/>
              <a:t>: </a:t>
            </a:r>
            <a:r>
              <a:rPr lang="es-MX" sz="3200" dirty="0"/>
              <a:t>Retorna un RDD de pares clave-valor ordenado por claves.</a:t>
            </a:r>
          </a:p>
          <a:p>
            <a:endParaRPr lang="es-MX" sz="3200" dirty="0"/>
          </a:p>
          <a:p>
            <a:r>
              <a:rPr lang="es-MX" sz="3200" dirty="0">
                <a:solidFill>
                  <a:srgbClr val="FF0000"/>
                </a:solidFill>
              </a:rPr>
              <a:t>rdd2 = </a:t>
            </a:r>
            <a:r>
              <a:rPr lang="es-MX" sz="3200" dirty="0" err="1">
                <a:solidFill>
                  <a:srgbClr val="FF0000"/>
                </a:solidFill>
              </a:rPr>
              <a:t>rdd</a:t>
            </a:r>
            <a:r>
              <a:rPr lang="es-MX" sz="3200" dirty="0" err="1"/>
              <a:t>.s</a:t>
            </a:r>
            <a:r>
              <a:rPr lang="es-MX" sz="3200" dirty="0" err="1">
                <a:solidFill>
                  <a:schemeClr val="accent2"/>
                </a:solidFill>
              </a:rPr>
              <a:t>ortByKey</a:t>
            </a:r>
            <a:r>
              <a:rPr lang="es-MX" sz="3200" dirty="0"/>
              <a:t>()</a:t>
            </a:r>
          </a:p>
          <a:p>
            <a:endParaRPr lang="es-MX" sz="3200" dirty="0"/>
          </a:p>
          <a:p>
            <a:r>
              <a:rPr lang="es-MX" sz="3200" b="1" dirty="0" err="1"/>
              <a:t>Join</a:t>
            </a:r>
            <a:r>
              <a:rPr lang="es-MX" sz="3200" b="1" dirty="0"/>
              <a:t>: </a:t>
            </a:r>
            <a:r>
              <a:rPr lang="es-MX" sz="3200" dirty="0"/>
              <a:t>Une dos </a:t>
            </a:r>
            <a:r>
              <a:rPr lang="es-MX" sz="3200" dirty="0" err="1"/>
              <a:t>RDDs</a:t>
            </a:r>
            <a:r>
              <a:rPr lang="es-MX" sz="3200" dirty="0"/>
              <a:t> basados en las claves de cada RDD.</a:t>
            </a:r>
          </a:p>
          <a:p>
            <a:endParaRPr lang="es-MX" sz="3200" dirty="0"/>
          </a:p>
          <a:p>
            <a:endParaRPr lang="es-MX" sz="3200" dirty="0"/>
          </a:p>
          <a:p>
            <a:r>
              <a:rPr lang="es-MX" sz="3200" dirty="0">
                <a:solidFill>
                  <a:srgbClr val="FF0000"/>
                </a:solidFill>
              </a:rPr>
              <a:t>rdd3 = </a:t>
            </a:r>
            <a:r>
              <a:rPr lang="es-MX" sz="3200" dirty="0" err="1">
                <a:solidFill>
                  <a:srgbClr val="FF0000"/>
                </a:solidFill>
              </a:rPr>
              <a:t>rdd.</a:t>
            </a:r>
            <a:r>
              <a:rPr lang="es-MX" sz="3200" dirty="0" err="1">
                <a:solidFill>
                  <a:schemeClr val="accent2"/>
                </a:solidFill>
              </a:rPr>
              <a:t>join</a:t>
            </a:r>
            <a:r>
              <a:rPr lang="es-MX" sz="3200" dirty="0"/>
              <a:t>(</a:t>
            </a:r>
            <a:r>
              <a:rPr lang="es-MX" sz="3200" dirty="0" err="1"/>
              <a:t>otherRDD</a:t>
            </a:r>
            <a:r>
              <a:rPr lang="es-MX" sz="3200" dirty="0"/>
              <a:t>)</a:t>
            </a:r>
          </a:p>
        </p:txBody>
      </p:sp>
    </p:spTree>
    <p:extLst>
      <p:ext uri="{BB962C8B-B14F-4D97-AF65-F5344CB8AC3E}">
        <p14:creationId xmlns:p14="http://schemas.microsoft.com/office/powerpoint/2010/main" val="422138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668E6069-5F6F-8DA7-02B8-BA50A7F8B5DC}"/>
              </a:ext>
            </a:extLst>
          </p:cNvPr>
          <p:cNvPicPr>
            <a:picLocks noChangeAspect="1"/>
          </p:cNvPicPr>
          <p:nvPr/>
        </p:nvPicPr>
        <p:blipFill>
          <a:blip r:embed="rId6"/>
          <a:stretch>
            <a:fillRect/>
          </a:stretch>
        </p:blipFill>
        <p:spPr>
          <a:xfrm>
            <a:off x="2866824" y="2043765"/>
            <a:ext cx="19223155" cy="9922497"/>
          </a:xfrm>
          <a:prstGeom prst="rect">
            <a:avLst/>
          </a:prstGeom>
        </p:spPr>
      </p:pic>
    </p:spTree>
    <p:extLst>
      <p:ext uri="{BB962C8B-B14F-4D97-AF65-F5344CB8AC3E}">
        <p14:creationId xmlns:p14="http://schemas.microsoft.com/office/powerpoint/2010/main" val="181177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8" name="CuadroTexto 7">
            <a:extLst>
              <a:ext uri="{FF2B5EF4-FFF2-40B4-BE49-F238E27FC236}">
                <a16:creationId xmlns:a16="http://schemas.microsoft.com/office/drawing/2014/main" id="{30948FC3-4127-E60B-0E85-BC09F678F111}"/>
              </a:ext>
            </a:extLst>
          </p:cNvPr>
          <p:cNvSpPr txBox="1"/>
          <p:nvPr/>
        </p:nvSpPr>
        <p:spPr>
          <a:xfrm>
            <a:off x="1178442" y="2872293"/>
            <a:ext cx="22030290" cy="8402300"/>
          </a:xfrm>
          <a:prstGeom prst="rect">
            <a:avLst/>
          </a:prstGeom>
          <a:noFill/>
        </p:spPr>
        <p:txBody>
          <a:bodyPr wrap="square">
            <a:spAutoFit/>
          </a:bodyPr>
          <a:lstStyle/>
          <a:p>
            <a:pPr marL="457200" indent="-457200">
              <a:buFont typeface="Arial" panose="020B0604020202020204" pitchFamily="34" charset="0"/>
              <a:buChar char="•"/>
            </a:pPr>
            <a:r>
              <a:rPr lang="es-ES" sz="3600" b="1" dirty="0"/>
              <a:t>Esquema </a:t>
            </a:r>
          </a:p>
          <a:p>
            <a:pPr marL="457200" indent="-457200">
              <a:buFont typeface="Arial" panose="020B0604020202020204" pitchFamily="34" charset="0"/>
              <a:buChar char="•"/>
            </a:pPr>
            <a:endParaRPr lang="es-ES" sz="3600" b="1" dirty="0"/>
          </a:p>
          <a:p>
            <a:pPr marL="457200" indent="-457200">
              <a:buFont typeface="Arial" panose="020B0604020202020204" pitchFamily="34" charset="0"/>
              <a:buChar char="•"/>
            </a:pPr>
            <a:r>
              <a:rPr lang="es-ES" sz="3600" b="1" dirty="0" err="1"/>
              <a:t>Lazy</a:t>
            </a:r>
            <a:r>
              <a:rPr lang="es-ES" sz="3600" b="1" dirty="0"/>
              <a:t> </a:t>
            </a:r>
            <a:r>
              <a:rPr lang="es-ES" sz="3600" b="1" dirty="0" err="1"/>
              <a:t>Evaluation</a:t>
            </a:r>
            <a:endParaRPr lang="es-ES" sz="3600" b="1" dirty="0"/>
          </a:p>
          <a:p>
            <a:pPr marL="457200" indent="-457200">
              <a:buFont typeface="Arial" panose="020B0604020202020204" pitchFamily="34" charset="0"/>
              <a:buChar char="•"/>
            </a:pPr>
            <a:endParaRPr lang="es-ES" sz="3600" b="1" dirty="0"/>
          </a:p>
          <a:p>
            <a:pPr marL="457200" indent="-457200">
              <a:buFont typeface="Arial" panose="020B0604020202020204" pitchFamily="34" charset="0"/>
              <a:buChar char="•"/>
            </a:pPr>
            <a:r>
              <a:rPr lang="es-ES" sz="3600" b="1" dirty="0"/>
              <a:t>Optimización</a:t>
            </a:r>
          </a:p>
          <a:p>
            <a:pPr marL="457200" indent="-457200">
              <a:buFont typeface="Arial" panose="020B0604020202020204" pitchFamily="34" charset="0"/>
              <a:buChar char="•"/>
            </a:pPr>
            <a:endParaRPr lang="es-ES" sz="3600" dirty="0"/>
          </a:p>
          <a:p>
            <a:pPr marL="457200" indent="-457200">
              <a:buFont typeface="Arial" panose="020B0604020202020204" pitchFamily="34" charset="0"/>
              <a:buChar char="•"/>
            </a:pPr>
            <a:r>
              <a:rPr lang="es-ES" sz="3600" b="1" dirty="0"/>
              <a:t>SQL </a:t>
            </a:r>
            <a:r>
              <a:rPr lang="es-ES" sz="3600" b="1" dirty="0" err="1"/>
              <a:t>Queries</a:t>
            </a:r>
            <a:endParaRPr lang="es-ES" sz="3600" b="1" dirty="0"/>
          </a:p>
          <a:p>
            <a:pPr marL="457200" indent="-457200">
              <a:buFont typeface="Arial" panose="020B0604020202020204" pitchFamily="34" charset="0"/>
              <a:buChar char="•"/>
            </a:pPr>
            <a:endParaRPr lang="es-ES" sz="3600" dirty="0"/>
          </a:p>
          <a:p>
            <a:pPr marL="457200" indent="-457200">
              <a:buFont typeface="Arial" panose="020B0604020202020204" pitchFamily="34" charset="0"/>
              <a:buChar char="•"/>
            </a:pPr>
            <a:r>
              <a:rPr lang="es-ES" sz="3600" b="1" dirty="0"/>
              <a:t>Interoperabilidad</a:t>
            </a:r>
          </a:p>
          <a:p>
            <a:pPr marL="457200" indent="-457200">
              <a:buFont typeface="Arial" panose="020B0604020202020204" pitchFamily="34" charset="0"/>
              <a:buChar char="•"/>
            </a:pPr>
            <a:endParaRPr lang="es-ES" sz="3600" dirty="0"/>
          </a:p>
          <a:p>
            <a:pPr marL="457200" indent="-457200">
              <a:buFont typeface="Arial" panose="020B0604020202020204" pitchFamily="34" charset="0"/>
              <a:buChar char="•"/>
            </a:pPr>
            <a:r>
              <a:rPr lang="es-ES" sz="3600" b="1" dirty="0" err="1"/>
              <a:t>APIs</a:t>
            </a:r>
            <a:endParaRPr lang="es-ES" sz="3600" b="1" dirty="0"/>
          </a:p>
          <a:p>
            <a:pPr marL="457200" indent="-457200">
              <a:buFont typeface="Arial" panose="020B0604020202020204" pitchFamily="34" charset="0"/>
              <a:buChar char="•"/>
            </a:pPr>
            <a:endParaRPr lang="es-ES" sz="3600" dirty="0"/>
          </a:p>
          <a:p>
            <a:pPr marL="457200" indent="-457200">
              <a:buFont typeface="Arial" panose="020B0604020202020204" pitchFamily="34" charset="0"/>
              <a:buChar char="•"/>
            </a:pPr>
            <a:r>
              <a:rPr lang="es-ES" sz="3600" b="1" dirty="0"/>
              <a:t>Operaciones</a:t>
            </a:r>
          </a:p>
          <a:p>
            <a:pPr marL="457200" indent="-457200">
              <a:buFont typeface="Arial" panose="020B0604020202020204" pitchFamily="34" charset="0"/>
              <a:buChar char="•"/>
            </a:pPr>
            <a:endParaRPr lang="es-ES" sz="3600" dirty="0"/>
          </a:p>
          <a:p>
            <a:pPr marL="457200" indent="-457200">
              <a:buFont typeface="Arial" panose="020B0604020202020204" pitchFamily="34" charset="0"/>
              <a:buChar char="•"/>
            </a:pPr>
            <a:r>
              <a:rPr lang="es-ES" sz="3600" b="1" dirty="0"/>
              <a:t>Integración con Machine </a:t>
            </a:r>
            <a:r>
              <a:rPr lang="es-ES" sz="3600" b="1" dirty="0" err="1"/>
              <a:t>Learning</a:t>
            </a:r>
            <a:endParaRPr lang="es-MX" sz="3600" dirty="0"/>
          </a:p>
        </p:txBody>
      </p:sp>
      <p:pic>
        <p:nvPicPr>
          <p:cNvPr id="10" name="Imagen 9">
            <a:extLst>
              <a:ext uri="{FF2B5EF4-FFF2-40B4-BE49-F238E27FC236}">
                <a16:creationId xmlns:a16="http://schemas.microsoft.com/office/drawing/2014/main" id="{E8D40BF7-9E2F-FE60-FB59-2A9C3831EA70}"/>
              </a:ext>
            </a:extLst>
          </p:cNvPr>
          <p:cNvPicPr>
            <a:picLocks noChangeAspect="1"/>
          </p:cNvPicPr>
          <p:nvPr/>
        </p:nvPicPr>
        <p:blipFill>
          <a:blip r:embed="rId6"/>
          <a:stretch>
            <a:fillRect/>
          </a:stretch>
        </p:blipFill>
        <p:spPr>
          <a:xfrm>
            <a:off x="9543631" y="3180357"/>
            <a:ext cx="12811042" cy="7401935"/>
          </a:xfrm>
          <a:prstGeom prst="rect">
            <a:avLst/>
          </a:prstGeom>
        </p:spPr>
      </p:pic>
    </p:spTree>
    <p:extLst>
      <p:ext uri="{BB962C8B-B14F-4D97-AF65-F5344CB8AC3E}">
        <p14:creationId xmlns:p14="http://schemas.microsoft.com/office/powerpoint/2010/main" val="19381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21BC9762-F74A-D0EB-0EB3-ADD4142C3C2D}"/>
              </a:ext>
            </a:extLst>
          </p:cNvPr>
          <p:cNvPicPr>
            <a:picLocks noChangeAspect="1"/>
          </p:cNvPicPr>
          <p:nvPr/>
        </p:nvPicPr>
        <p:blipFill>
          <a:blip r:embed="rId6"/>
          <a:stretch>
            <a:fillRect/>
          </a:stretch>
        </p:blipFill>
        <p:spPr>
          <a:xfrm>
            <a:off x="1242130" y="1599740"/>
            <a:ext cx="20378074" cy="10414868"/>
          </a:xfrm>
          <a:prstGeom prst="rect">
            <a:avLst/>
          </a:prstGeom>
        </p:spPr>
      </p:pic>
    </p:spTree>
    <p:extLst>
      <p:ext uri="{BB962C8B-B14F-4D97-AF65-F5344CB8AC3E}">
        <p14:creationId xmlns:p14="http://schemas.microsoft.com/office/powerpoint/2010/main" val="172350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4" name="Google Shape;54;p10"/>
          <p:cNvSpPr txBox="1"/>
          <p:nvPr/>
        </p:nvSpPr>
        <p:spPr>
          <a:xfrm>
            <a:off x="8915629" y="1130396"/>
            <a:ext cx="6773008"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800"/>
              <a:buFont typeface="Montserrat"/>
              <a:buNone/>
            </a:pPr>
            <a:r>
              <a:rPr lang="en-US" sz="7200" b="1" i="1" dirty="0">
                <a:solidFill>
                  <a:schemeClr val="dk2"/>
                </a:solidFill>
                <a:latin typeface="Montserrat"/>
                <a:sym typeface="Montserrat"/>
              </a:rPr>
              <a:t>Unidad I</a:t>
            </a:r>
            <a:endParaRPr b="1" i="1" dirty="0"/>
          </a:p>
        </p:txBody>
      </p:sp>
      <p:pic>
        <p:nvPicPr>
          <p:cNvPr id="2" name="Imagen 1">
            <a:extLst>
              <a:ext uri="{FF2B5EF4-FFF2-40B4-BE49-F238E27FC236}">
                <a16:creationId xmlns:a16="http://schemas.microsoft.com/office/drawing/2014/main" id="{26F8041D-5122-2DEF-8203-7F2F1463F4BD}"/>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30803D8B-C397-224A-28BD-9E3F48936260}"/>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35BD2C07-C8A0-AF77-DC2C-09D98C0311F8}"/>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CC5D14C4-A940-A186-FCCD-BA093D6FE6C7}"/>
              </a:ext>
            </a:extLst>
          </p:cNvPr>
          <p:cNvPicPr>
            <a:picLocks noChangeAspect="1"/>
          </p:cNvPicPr>
          <p:nvPr/>
        </p:nvPicPr>
        <p:blipFill>
          <a:blip r:embed="rId5"/>
          <a:stretch>
            <a:fillRect/>
          </a:stretch>
        </p:blipFill>
        <p:spPr>
          <a:xfrm>
            <a:off x="23204799" y="12494218"/>
            <a:ext cx="607560" cy="903930"/>
          </a:xfrm>
          <a:prstGeom prst="rect">
            <a:avLst/>
          </a:prstGeom>
        </p:spPr>
      </p:pic>
      <p:sp>
        <p:nvSpPr>
          <p:cNvPr id="6" name="Google Shape;54;p10">
            <a:extLst>
              <a:ext uri="{FF2B5EF4-FFF2-40B4-BE49-F238E27FC236}">
                <a16:creationId xmlns:a16="http://schemas.microsoft.com/office/drawing/2014/main" id="{7935DE12-B07B-2FCB-7DC5-5930E29EB6E9}"/>
              </a:ext>
            </a:extLst>
          </p:cNvPr>
          <p:cNvSpPr txBox="1"/>
          <p:nvPr/>
        </p:nvSpPr>
        <p:spPr>
          <a:xfrm>
            <a:off x="4086955" y="3833490"/>
            <a:ext cx="13551339"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800"/>
              <a:buFont typeface="Montserrat"/>
              <a:buNone/>
            </a:pPr>
            <a:r>
              <a:rPr lang="en-US" sz="6000" b="1" i="1" dirty="0" err="1">
                <a:solidFill>
                  <a:schemeClr val="dk2"/>
                </a:solidFill>
                <a:latin typeface="Montserrat"/>
                <a:sym typeface="Montserrat"/>
              </a:rPr>
              <a:t>Soluciones</a:t>
            </a:r>
            <a:r>
              <a:rPr lang="en-US" sz="6000" b="1" i="1" dirty="0">
                <a:solidFill>
                  <a:schemeClr val="dk2"/>
                </a:solidFill>
                <a:latin typeface="Montserrat"/>
                <a:sym typeface="Montserrat"/>
              </a:rPr>
              <a:t> </a:t>
            </a:r>
            <a:r>
              <a:rPr lang="en-US" sz="6000" b="1" i="1" dirty="0" err="1">
                <a:solidFill>
                  <a:schemeClr val="dk2"/>
                </a:solidFill>
                <a:latin typeface="Montserrat"/>
                <a:sym typeface="Montserrat"/>
              </a:rPr>
              <a:t>Empresariales</a:t>
            </a:r>
            <a:endParaRPr lang="en-US" sz="6000" b="1" i="1" dirty="0">
              <a:solidFill>
                <a:schemeClr val="dk2"/>
              </a:solidFill>
              <a:latin typeface="Montserrat"/>
              <a:sym typeface="Montserrat"/>
            </a:endParaRPr>
          </a:p>
          <a:p>
            <a:pPr marL="0" marR="0" lvl="0" indent="0" algn="l" rtl="0">
              <a:lnSpc>
                <a:spcPct val="100000"/>
              </a:lnSpc>
              <a:spcBef>
                <a:spcPts val="0"/>
              </a:spcBef>
              <a:spcAft>
                <a:spcPts val="0"/>
              </a:spcAft>
              <a:buClr>
                <a:schemeClr val="dk2"/>
              </a:buClr>
              <a:buSzPts val="1800"/>
              <a:buFont typeface="Montserrat"/>
              <a:buNone/>
            </a:pPr>
            <a:endParaRPr lang="en-US" sz="6000" b="1" i="1" dirty="0">
              <a:solidFill>
                <a:schemeClr val="dk2"/>
              </a:solidFill>
              <a:latin typeface="Montserrat"/>
              <a:sym typeface="Montserrat"/>
            </a:endParaRPr>
          </a:p>
          <a:p>
            <a:pPr marL="0" marR="0" lvl="0" indent="0" algn="l" rtl="0">
              <a:lnSpc>
                <a:spcPct val="100000"/>
              </a:lnSpc>
              <a:spcBef>
                <a:spcPts val="0"/>
              </a:spcBef>
              <a:spcAft>
                <a:spcPts val="0"/>
              </a:spcAft>
              <a:buClr>
                <a:schemeClr val="dk2"/>
              </a:buClr>
              <a:buSzPts val="1800"/>
              <a:buFont typeface="Montserrat"/>
              <a:buNone/>
            </a:pPr>
            <a:r>
              <a:rPr lang="en-US" sz="5000" b="1" i="1" dirty="0">
                <a:solidFill>
                  <a:schemeClr val="dk2"/>
                </a:solidFill>
                <a:latin typeface="Montserrat"/>
                <a:sym typeface="Montserrat"/>
              </a:rPr>
              <a:t>Hadoop</a:t>
            </a:r>
          </a:p>
          <a:p>
            <a:pPr marL="0" marR="0" lvl="0" indent="0" algn="l" rtl="0">
              <a:lnSpc>
                <a:spcPct val="100000"/>
              </a:lnSpc>
              <a:spcBef>
                <a:spcPts val="0"/>
              </a:spcBef>
              <a:spcAft>
                <a:spcPts val="0"/>
              </a:spcAft>
              <a:buClr>
                <a:schemeClr val="dk2"/>
              </a:buClr>
              <a:buSzPts val="1800"/>
              <a:buFont typeface="Montserrat"/>
              <a:buNone/>
            </a:pPr>
            <a:r>
              <a:rPr lang="en-US" sz="5000" b="1" i="1" dirty="0">
                <a:solidFill>
                  <a:schemeClr val="dk2"/>
                </a:solidFill>
                <a:latin typeface="Montserrat"/>
                <a:sym typeface="Montserrat"/>
              </a:rPr>
              <a:t>Apache Spark</a:t>
            </a:r>
          </a:p>
          <a:p>
            <a:pPr marL="0" marR="0" lvl="0" indent="0" algn="l" rtl="0">
              <a:lnSpc>
                <a:spcPct val="100000"/>
              </a:lnSpc>
              <a:spcBef>
                <a:spcPts val="0"/>
              </a:spcBef>
              <a:spcAft>
                <a:spcPts val="0"/>
              </a:spcAft>
              <a:buClr>
                <a:schemeClr val="dk2"/>
              </a:buClr>
              <a:buSzPts val="1800"/>
              <a:buFont typeface="Montserrat"/>
              <a:buNone/>
            </a:pPr>
            <a:r>
              <a:rPr lang="en-US" sz="5000" b="1" i="1" dirty="0" err="1">
                <a:solidFill>
                  <a:schemeClr val="dk2"/>
                </a:solidFill>
                <a:latin typeface="Montserrat"/>
                <a:sym typeface="Montserrat"/>
              </a:rPr>
              <a:t>Instalación</a:t>
            </a:r>
            <a:r>
              <a:rPr lang="en-US" sz="5000" b="1" i="1" dirty="0">
                <a:solidFill>
                  <a:schemeClr val="dk2"/>
                </a:solidFill>
                <a:latin typeface="Montserrat"/>
                <a:sym typeface="Montserrat"/>
              </a:rPr>
              <a:t> Apache Spark</a:t>
            </a:r>
          </a:p>
        </p:txBody>
      </p:sp>
    </p:spTree>
    <p:extLst>
      <p:ext uri="{BB962C8B-B14F-4D97-AF65-F5344CB8AC3E}">
        <p14:creationId xmlns:p14="http://schemas.microsoft.com/office/powerpoint/2010/main" val="90296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CDF64820-911A-0814-22E2-9D8F11FFF2C1}"/>
              </a:ext>
            </a:extLst>
          </p:cNvPr>
          <p:cNvPicPr>
            <a:picLocks noChangeAspect="1"/>
          </p:cNvPicPr>
          <p:nvPr/>
        </p:nvPicPr>
        <p:blipFill>
          <a:blip r:embed="rId6"/>
          <a:stretch>
            <a:fillRect/>
          </a:stretch>
        </p:blipFill>
        <p:spPr>
          <a:xfrm>
            <a:off x="1684829" y="1954641"/>
            <a:ext cx="19611066" cy="10116545"/>
          </a:xfrm>
          <a:prstGeom prst="rect">
            <a:avLst/>
          </a:prstGeom>
        </p:spPr>
      </p:pic>
    </p:spTree>
    <p:extLst>
      <p:ext uri="{BB962C8B-B14F-4D97-AF65-F5344CB8AC3E}">
        <p14:creationId xmlns:p14="http://schemas.microsoft.com/office/powerpoint/2010/main" val="1499196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5" name="Imagen 4">
            <a:extLst>
              <a:ext uri="{FF2B5EF4-FFF2-40B4-BE49-F238E27FC236}">
                <a16:creationId xmlns:a16="http://schemas.microsoft.com/office/drawing/2014/main" id="{16D12CD4-D420-8B4A-7914-3C1D42E8FC3A}"/>
              </a:ext>
            </a:extLst>
          </p:cNvPr>
          <p:cNvPicPr>
            <a:picLocks noChangeAspect="1"/>
          </p:cNvPicPr>
          <p:nvPr/>
        </p:nvPicPr>
        <p:blipFill>
          <a:blip r:embed="rId6"/>
          <a:stretch>
            <a:fillRect/>
          </a:stretch>
        </p:blipFill>
        <p:spPr>
          <a:xfrm>
            <a:off x="2635692" y="1830222"/>
            <a:ext cx="19791171" cy="11585782"/>
          </a:xfrm>
          <a:prstGeom prst="rect">
            <a:avLst/>
          </a:prstGeom>
        </p:spPr>
      </p:pic>
    </p:spTree>
    <p:extLst>
      <p:ext uri="{BB962C8B-B14F-4D97-AF65-F5344CB8AC3E}">
        <p14:creationId xmlns:p14="http://schemas.microsoft.com/office/powerpoint/2010/main" val="3001654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Tree>
    <p:extLst>
      <p:ext uri="{BB962C8B-B14F-4D97-AF65-F5344CB8AC3E}">
        <p14:creationId xmlns:p14="http://schemas.microsoft.com/office/powerpoint/2010/main" val="213037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Tree>
    <p:extLst>
      <p:ext uri="{BB962C8B-B14F-4D97-AF65-F5344CB8AC3E}">
        <p14:creationId xmlns:p14="http://schemas.microsoft.com/office/powerpoint/2010/main" val="53368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Tree>
    <p:extLst>
      <p:ext uri="{BB962C8B-B14F-4D97-AF65-F5344CB8AC3E}">
        <p14:creationId xmlns:p14="http://schemas.microsoft.com/office/powerpoint/2010/main" val="420300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spTree>
    <p:extLst>
      <p:ext uri="{BB962C8B-B14F-4D97-AF65-F5344CB8AC3E}">
        <p14:creationId xmlns:p14="http://schemas.microsoft.com/office/powerpoint/2010/main" val="369011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8" name="Imagen 7">
            <a:extLst>
              <a:ext uri="{FF2B5EF4-FFF2-40B4-BE49-F238E27FC236}">
                <a16:creationId xmlns:a16="http://schemas.microsoft.com/office/drawing/2014/main" id="{D8B54F3F-3AEE-7D49-D82B-5B1031F7CE30}"/>
              </a:ext>
            </a:extLst>
          </p:cNvPr>
          <p:cNvPicPr>
            <a:picLocks noChangeAspect="1"/>
          </p:cNvPicPr>
          <p:nvPr/>
        </p:nvPicPr>
        <p:blipFill>
          <a:blip r:embed="rId6"/>
          <a:stretch>
            <a:fillRect/>
          </a:stretch>
        </p:blipFill>
        <p:spPr>
          <a:xfrm>
            <a:off x="1403298" y="2285672"/>
            <a:ext cx="21676495" cy="10340135"/>
          </a:xfrm>
          <a:prstGeom prst="rect">
            <a:avLst/>
          </a:prstGeom>
        </p:spPr>
      </p:pic>
    </p:spTree>
    <p:extLst>
      <p:ext uri="{BB962C8B-B14F-4D97-AF65-F5344CB8AC3E}">
        <p14:creationId xmlns:p14="http://schemas.microsoft.com/office/powerpoint/2010/main" val="158199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DC64913C-567C-BEF1-BE05-E1AF5B450E0D}"/>
              </a:ext>
            </a:extLst>
          </p:cNvPr>
          <p:cNvPicPr>
            <a:picLocks noChangeAspect="1"/>
          </p:cNvPicPr>
          <p:nvPr/>
        </p:nvPicPr>
        <p:blipFill>
          <a:blip r:embed="rId6"/>
          <a:stretch>
            <a:fillRect/>
          </a:stretch>
        </p:blipFill>
        <p:spPr>
          <a:xfrm>
            <a:off x="1925054" y="1937285"/>
            <a:ext cx="20934946" cy="10556933"/>
          </a:xfrm>
          <a:prstGeom prst="rect">
            <a:avLst/>
          </a:prstGeom>
        </p:spPr>
      </p:pic>
    </p:spTree>
    <p:extLst>
      <p:ext uri="{BB962C8B-B14F-4D97-AF65-F5344CB8AC3E}">
        <p14:creationId xmlns:p14="http://schemas.microsoft.com/office/powerpoint/2010/main" val="207483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3FC1CA01-8FE6-CB74-2941-BC2A4636D7C2}"/>
              </a:ext>
            </a:extLst>
          </p:cNvPr>
          <p:cNvPicPr>
            <a:picLocks noChangeAspect="1"/>
          </p:cNvPicPr>
          <p:nvPr/>
        </p:nvPicPr>
        <p:blipFill>
          <a:blip r:embed="rId6"/>
          <a:stretch>
            <a:fillRect/>
          </a:stretch>
        </p:blipFill>
        <p:spPr>
          <a:xfrm>
            <a:off x="2112980" y="2089446"/>
            <a:ext cx="17089420" cy="11136778"/>
          </a:xfrm>
          <a:prstGeom prst="rect">
            <a:avLst/>
          </a:prstGeom>
        </p:spPr>
      </p:pic>
    </p:spTree>
    <p:extLst>
      <p:ext uri="{BB962C8B-B14F-4D97-AF65-F5344CB8AC3E}">
        <p14:creationId xmlns:p14="http://schemas.microsoft.com/office/powerpoint/2010/main" val="167103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565DFD92-F88A-CD4E-90F5-E11BCF37EE94}"/>
              </a:ext>
            </a:extLst>
          </p:cNvPr>
          <p:cNvPicPr>
            <a:picLocks noChangeAspect="1"/>
          </p:cNvPicPr>
          <p:nvPr/>
        </p:nvPicPr>
        <p:blipFill>
          <a:blip r:embed="rId6"/>
          <a:stretch>
            <a:fillRect/>
          </a:stretch>
        </p:blipFill>
        <p:spPr>
          <a:xfrm>
            <a:off x="1636295" y="1719562"/>
            <a:ext cx="18985831" cy="11676896"/>
          </a:xfrm>
          <a:prstGeom prst="rect">
            <a:avLst/>
          </a:prstGeom>
        </p:spPr>
      </p:pic>
    </p:spTree>
    <p:extLst>
      <p:ext uri="{BB962C8B-B14F-4D97-AF65-F5344CB8AC3E}">
        <p14:creationId xmlns:p14="http://schemas.microsoft.com/office/powerpoint/2010/main" val="257303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1FEF1165-3171-0EE3-5912-1B76E25EDAC2}"/>
              </a:ext>
            </a:extLst>
          </p:cNvPr>
          <p:cNvPicPr>
            <a:picLocks noChangeAspect="1"/>
          </p:cNvPicPr>
          <p:nvPr/>
        </p:nvPicPr>
        <p:blipFill>
          <a:blip r:embed="rId6"/>
          <a:stretch>
            <a:fillRect/>
          </a:stretch>
        </p:blipFill>
        <p:spPr>
          <a:xfrm>
            <a:off x="1837005" y="1805502"/>
            <a:ext cx="20373290" cy="11117278"/>
          </a:xfrm>
          <a:prstGeom prst="rect">
            <a:avLst/>
          </a:prstGeom>
        </p:spPr>
      </p:pic>
    </p:spTree>
    <p:extLst>
      <p:ext uri="{BB962C8B-B14F-4D97-AF65-F5344CB8AC3E}">
        <p14:creationId xmlns:p14="http://schemas.microsoft.com/office/powerpoint/2010/main" val="48663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8AF31505-7071-B1FE-7AE7-63E0A2BBEE67}"/>
              </a:ext>
            </a:extLst>
          </p:cNvPr>
          <p:cNvPicPr>
            <a:picLocks noChangeAspect="1"/>
          </p:cNvPicPr>
          <p:nvPr/>
        </p:nvPicPr>
        <p:blipFill>
          <a:blip r:embed="rId6"/>
          <a:stretch>
            <a:fillRect/>
          </a:stretch>
        </p:blipFill>
        <p:spPr>
          <a:xfrm>
            <a:off x="2425801" y="1783975"/>
            <a:ext cx="19140194" cy="11089813"/>
          </a:xfrm>
          <a:prstGeom prst="rect">
            <a:avLst/>
          </a:prstGeom>
        </p:spPr>
      </p:pic>
    </p:spTree>
    <p:extLst>
      <p:ext uri="{BB962C8B-B14F-4D97-AF65-F5344CB8AC3E}">
        <p14:creationId xmlns:p14="http://schemas.microsoft.com/office/powerpoint/2010/main" val="379326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Imagen 1">
            <a:extLst>
              <a:ext uri="{FF2B5EF4-FFF2-40B4-BE49-F238E27FC236}">
                <a16:creationId xmlns:a16="http://schemas.microsoft.com/office/drawing/2014/main" id="{3BF1E749-A790-3658-748D-390D382E7F48}"/>
              </a:ext>
            </a:extLst>
          </p:cNvPr>
          <p:cNvPicPr>
            <a:picLocks noChangeAspect="1"/>
          </p:cNvPicPr>
          <p:nvPr/>
        </p:nvPicPr>
        <p:blipFill>
          <a:blip r:embed="rId3"/>
          <a:stretch>
            <a:fillRect/>
          </a:stretch>
        </p:blipFill>
        <p:spPr>
          <a:xfrm>
            <a:off x="586672" y="199720"/>
            <a:ext cx="3052617" cy="1200300"/>
          </a:xfrm>
          <a:prstGeom prst="rect">
            <a:avLst/>
          </a:prstGeom>
        </p:spPr>
      </p:pic>
      <p:pic>
        <p:nvPicPr>
          <p:cNvPr id="3" name="Imagen 2">
            <a:extLst>
              <a:ext uri="{FF2B5EF4-FFF2-40B4-BE49-F238E27FC236}">
                <a16:creationId xmlns:a16="http://schemas.microsoft.com/office/drawing/2014/main" id="{74923608-C48D-1443-D197-5EA1E9958DAB}"/>
              </a:ext>
            </a:extLst>
          </p:cNvPr>
          <p:cNvPicPr>
            <a:picLocks noChangeAspect="1"/>
          </p:cNvPicPr>
          <p:nvPr/>
        </p:nvPicPr>
        <p:blipFill>
          <a:blip r:embed="rId4"/>
          <a:stretch>
            <a:fillRect/>
          </a:stretch>
        </p:blipFill>
        <p:spPr>
          <a:xfrm>
            <a:off x="20149668" y="299996"/>
            <a:ext cx="3586490" cy="968435"/>
          </a:xfrm>
          <a:prstGeom prst="rect">
            <a:avLst/>
          </a:prstGeom>
        </p:spPr>
      </p:pic>
      <p:sp>
        <p:nvSpPr>
          <p:cNvPr id="4" name="Rectángulo 3">
            <a:extLst>
              <a:ext uri="{FF2B5EF4-FFF2-40B4-BE49-F238E27FC236}">
                <a16:creationId xmlns:a16="http://schemas.microsoft.com/office/drawing/2014/main" id="{C8205CEF-1C76-9E48-EA9D-1972B3B87FAD}"/>
              </a:ext>
            </a:extLst>
          </p:cNvPr>
          <p:cNvSpPr/>
          <p:nvPr/>
        </p:nvSpPr>
        <p:spPr>
          <a:xfrm>
            <a:off x="0" y="0"/>
            <a:ext cx="586672" cy="13716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D8E929-4DD8-8A20-4CD6-05AE552EF17A}"/>
              </a:ext>
            </a:extLst>
          </p:cNvPr>
          <p:cNvPicPr>
            <a:picLocks noChangeAspect="1"/>
          </p:cNvPicPr>
          <p:nvPr/>
        </p:nvPicPr>
        <p:blipFill>
          <a:blip r:embed="rId5"/>
          <a:stretch>
            <a:fillRect/>
          </a:stretch>
        </p:blipFill>
        <p:spPr>
          <a:xfrm>
            <a:off x="23204799" y="12494218"/>
            <a:ext cx="607560" cy="903930"/>
          </a:xfrm>
          <a:prstGeom prst="rect">
            <a:avLst/>
          </a:prstGeom>
        </p:spPr>
      </p:pic>
      <p:pic>
        <p:nvPicPr>
          <p:cNvPr id="7" name="Imagen 6">
            <a:extLst>
              <a:ext uri="{FF2B5EF4-FFF2-40B4-BE49-F238E27FC236}">
                <a16:creationId xmlns:a16="http://schemas.microsoft.com/office/drawing/2014/main" id="{2A83AE9D-3299-90C3-87E8-2FD68827BCFA}"/>
              </a:ext>
            </a:extLst>
          </p:cNvPr>
          <p:cNvPicPr>
            <a:picLocks noChangeAspect="1"/>
          </p:cNvPicPr>
          <p:nvPr/>
        </p:nvPicPr>
        <p:blipFill>
          <a:blip r:embed="rId6"/>
          <a:stretch>
            <a:fillRect/>
          </a:stretch>
        </p:blipFill>
        <p:spPr>
          <a:xfrm>
            <a:off x="1153697" y="1882114"/>
            <a:ext cx="21032535" cy="11192371"/>
          </a:xfrm>
          <a:prstGeom prst="rect">
            <a:avLst/>
          </a:prstGeom>
        </p:spPr>
      </p:pic>
    </p:spTree>
    <p:extLst>
      <p:ext uri="{BB962C8B-B14F-4D97-AF65-F5344CB8AC3E}">
        <p14:creationId xmlns:p14="http://schemas.microsoft.com/office/powerpoint/2010/main" val="278164256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1289</TotalTime>
  <Words>1277</Words>
  <Application>Microsoft Office PowerPoint</Application>
  <PresentationFormat>Personalizado</PresentationFormat>
  <Paragraphs>105</Paragraphs>
  <Slides>25</Slides>
  <Notes>25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Calibri</vt:lpstr>
      <vt:lpstr>Söhne Mono</vt:lpstr>
      <vt:lpstr>Montserrat</vt:lpstr>
      <vt:lpstr>Söhne</vt:lpstr>
      <vt:lpstr>Calibri Light</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Osvaldo Medina</dc:creator>
  <cp:lastModifiedBy>Osvaldo Medina</cp:lastModifiedBy>
  <cp:revision>28</cp:revision>
  <cp:lastPrinted>2023-09-13T15:31:12Z</cp:lastPrinted>
  <dcterms:modified xsi:type="dcterms:W3CDTF">2023-09-18T20:23:56Z</dcterms:modified>
</cp:coreProperties>
</file>