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33495-B8ED-4189-A937-4FD01E8247C0}" v="240" dt="2025-09-03T07:34:46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42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0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69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802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06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5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10" y="1876264"/>
            <a:ext cx="7055380" cy="1400530"/>
          </a:xfrm>
        </p:spPr>
        <p:txBody>
          <a:bodyPr/>
          <a:lstStyle/>
          <a:p>
            <a:r>
              <a:rPr lang="es-MX" sz="3600" dirty="0"/>
              <a:t>Actividad 1 – Framework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5410" y="1027626"/>
            <a:ext cx="7741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600" dirty="0"/>
              <a:t>Maestría en Ciencia de los Datos</a:t>
            </a:r>
          </a:p>
        </p:txBody>
      </p:sp>
      <p:pic>
        <p:nvPicPr>
          <p:cNvPr id="5" name="Imagen 4" descr="Un letrero de color blanco&#10;&#10;El contenido generado por IA puede ser incorrecto.">
            <a:extLst>
              <a:ext uri="{FF2B5EF4-FFF2-40B4-BE49-F238E27FC236}">
                <a16:creationId xmlns:a16="http://schemas.microsoft.com/office/drawing/2014/main" id="{5BEC37C8-FDFB-7362-15D5-27250C1B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6" b="93328" l="6672" r="94303">
                        <a14:foregroundMark x1="34183" y1="43328" x2="34183" y2="43328"/>
                        <a14:foregroundMark x1="38681" y1="39280" x2="35982" y2="41679"/>
                        <a14:foregroundMark x1="40480" y1="37031" x2="40255" y2="39955"/>
                        <a14:foregroundMark x1="33733" y1="43103" x2="33733" y2="43103"/>
                        <a14:foregroundMark x1="29310" y1="37931" x2="29985" y2="41229"/>
                        <a14:foregroundMark x1="23313" y1="53673" x2="23313" y2="53673"/>
                        <a14:foregroundMark x1="6672" y1="47001" x2="6672" y2="47001"/>
                        <a14:foregroundMark x1="6972" y1="42579" x2="6972" y2="42579"/>
                        <a14:foregroundMark x1="10870" y1="31259" x2="13193" y2="29535"/>
                        <a14:foregroundMark x1="78561" y1="17091" x2="81409" y2="19565"/>
                        <a14:foregroundMark x1="17316" y1="22339" x2="17316" y2="22339"/>
                        <a14:foregroundMark x1="29160" y1="12144" x2="29160" y2="12144"/>
                        <a14:foregroundMark x1="45052" y1="7496" x2="45052" y2="7496"/>
                        <a14:foregroundMark x1="94303" y1="49625" x2="94303" y2="49625"/>
                        <a14:foregroundMark x1="50825" y1="35457" x2="50825" y2="35457"/>
                        <a14:foregroundMark x1="23163" y1="59445" x2="23163" y2="59445"/>
                        <a14:foregroundMark x1="26612" y1="59820" x2="26612" y2="59820"/>
                        <a14:foregroundMark x1="27586" y1="54198" x2="27586" y2="54198"/>
                        <a14:foregroundMark x1="30810" y1="54798" x2="30810" y2="54798"/>
                        <a14:foregroundMark x1="32234" y1="52624" x2="32234" y2="52624"/>
                        <a14:foregroundMark x1="33808" y1="53073" x2="33808" y2="53073"/>
                        <a14:foregroundMark x1="37706" y1="52849" x2="37706" y2="52849"/>
                        <a14:foregroundMark x1="39955" y1="54123" x2="39955" y2="54123"/>
                        <a14:foregroundMark x1="43253" y1="53298" x2="43253" y2="53298"/>
                        <a14:foregroundMark x1="44828" y1="54498" x2="44828" y2="54498"/>
                        <a14:foregroundMark x1="52849" y1="53298" x2="52849" y2="53298"/>
                        <a14:foregroundMark x1="57871" y1="53748" x2="57871" y2="53748"/>
                        <a14:foregroundMark x1="49700" y1="53448" x2="49700" y2="53448"/>
                        <a14:foregroundMark x1="43778" y1="51424" x2="43778" y2="51424"/>
                        <a14:foregroundMark x1="61319" y1="53073" x2="61319" y2="53073"/>
                        <a14:foregroundMark x1="62444" y1="53898" x2="62444" y2="53898"/>
                        <a14:foregroundMark x1="65517" y1="53448" x2="65517" y2="53448"/>
                        <a14:foregroundMark x1="68966" y1="53748" x2="68966" y2="53748"/>
                        <a14:foregroundMark x1="72639" y1="53223" x2="72639" y2="53223"/>
                        <a14:foregroundMark x1="74813" y1="53298" x2="74813" y2="53298"/>
                        <a14:foregroundMark x1="31259" y1="59295" x2="31259" y2="59295"/>
                        <a14:foregroundMark x1="36432" y1="59220" x2="36432" y2="59220"/>
                        <a14:foregroundMark x1="37706" y1="58846" x2="37706" y2="58846"/>
                        <a14:foregroundMark x1="41529" y1="59295" x2="41529" y2="59295"/>
                        <a14:foregroundMark x1="44828" y1="59895" x2="44828" y2="59895"/>
                        <a14:foregroundMark x1="48876" y1="58396" x2="48876" y2="58396"/>
                        <a14:foregroundMark x1="50450" y1="58996" x2="50450" y2="58996"/>
                        <a14:foregroundMark x1="54123" y1="58546" x2="54123" y2="58546"/>
                        <a14:foregroundMark x1="42654" y1="92729" x2="45802" y2="93328"/>
                        <a14:foregroundMark x1="45952" y1="72564" x2="45952" y2="72564"/>
                        <a14:foregroundMark x1="53523" y1="72339" x2="53523" y2="72339"/>
                        <a14:foregroundMark x1="49925" y1="69865" x2="49925" y2="69865"/>
                        <a14:foregroundMark x1="44228" y1="70990" x2="54423" y2="71364"/>
                        <a14:foregroundMark x1="50150" y1="68066" x2="49775" y2="68966"/>
                        <a14:foregroundMark x1="47301" y1="73388" x2="45802" y2="76762"/>
                        <a14:foregroundMark x1="46402" y1="76912" x2="49250" y2="74588"/>
                        <a14:foregroundMark x1="53073" y1="74063" x2="52549" y2="78786"/>
                        <a14:foregroundMark x1="39280" y1="20390" x2="43328" y2="22114"/>
                        <a14:foregroundMark x1="47676" y1="18816" x2="22864" y2="30885"/>
                        <a14:foregroundMark x1="22864" y1="30885" x2="21739" y2="32009"/>
                        <a14:foregroundMark x1="34258" y1="20465" x2="68516" y2="33733"/>
                        <a14:foregroundMark x1="86732" y1="56597" x2="62819" y2="32759"/>
                        <a14:foregroundMark x1="62819" y1="32759" x2="36732" y2="39430"/>
                        <a14:foregroundMark x1="36732" y1="39430" x2="67541" y2="58096"/>
                        <a14:foregroundMark x1="67541" y1="58096" x2="51424" y2="75262"/>
                        <a14:foregroundMark x1="51424" y1="75262" x2="18291" y2="67016"/>
                        <a14:foregroundMark x1="18291" y1="67016" x2="23238" y2="38531"/>
                        <a14:foregroundMark x1="23238" y1="38531" x2="32684" y2="38156"/>
                        <a14:foregroundMark x1="39130" y1="16567" x2="19865" y2="32459"/>
                        <a14:foregroundMark x1="19865" y1="32459" x2="16417" y2="46852"/>
                        <a14:foregroundMark x1="25037" y1="23238" x2="10945" y2="43328"/>
                        <a14:foregroundMark x1="21964" y1="25337" x2="14768" y2="51799"/>
                        <a14:foregroundMark x1="14768" y1="51799" x2="15517" y2="59895"/>
                        <a14:foregroundMark x1="15592" y1="51649" x2="28261" y2="73838"/>
                        <a14:foregroundMark x1="28261" y1="73838" x2="36807" y2="78711"/>
                        <a14:foregroundMark x1="24663" y1="44828" x2="39130" y2="64393"/>
                        <a14:foregroundMark x1="27136" y1="40405" x2="41979" y2="55847"/>
                        <a14:foregroundMark x1="43478" y1="36582" x2="51949" y2="63643"/>
                        <a14:foregroundMark x1="56447" y1="18216" x2="73538" y2="40180"/>
                        <a14:foregroundMark x1="36357" y1="17241" x2="69865" y2="18816"/>
                        <a14:foregroundMark x1="69865" y1="18816" x2="71064" y2="19340"/>
                        <a14:foregroundMark x1="56372" y1="15592" x2="85607" y2="45277"/>
                        <a14:foregroundMark x1="74288" y1="31334" x2="71664" y2="69490"/>
                        <a14:foregroundMark x1="58546" y1="31109" x2="61769" y2="59070"/>
                        <a14:foregroundMark x1="45502" y1="43628" x2="72864" y2="41904"/>
                        <a14:foregroundMark x1="16492" y1="67391" x2="63643" y2="80060"/>
                        <a14:foregroundMark x1="82384" y1="49925" x2="63043" y2="78186"/>
                        <a14:foregroundMark x1="63043" y1="78186" x2="55472" y2="82984"/>
                        <a14:foregroundMark x1="84408" y1="53448" x2="72189" y2="77586"/>
                        <a14:foregroundMark x1="72189" y1="77586" x2="70090" y2="79460"/>
                        <a14:foregroundMark x1="83058" y1="54573" x2="64318" y2="79010"/>
                        <a14:foregroundMark x1="64318" y1="79010" x2="38756" y2="88306"/>
                        <a14:foregroundMark x1="38756" y1="88306" x2="18666" y2="75712"/>
                        <a14:foregroundMark x1="18666" y1="75712" x2="16192" y2="71139"/>
                        <a14:foregroundMark x1="17841" y1="60270" x2="34858" y2="50825"/>
                        <a14:foregroundMark x1="23088" y1="64843" x2="26237" y2="54948"/>
                        <a14:foregroundMark x1="42204" y1="46627" x2="40180" y2="67841"/>
                        <a14:foregroundMark x1="46252" y1="48426" x2="41529" y2="64768"/>
                        <a14:foregroundMark x1="47076" y1="52849" x2="38456" y2="66792"/>
                        <a14:foregroundMark x1="49325" y1="56972" x2="40405" y2="64543"/>
                        <a14:foregroundMark x1="57721" y1="56747" x2="43103" y2="64318"/>
                        <a14:foregroundMark x1="77286" y1="53298" x2="64768" y2="57946"/>
                        <a14:backgroundMark x1="24513" y1="59220" x2="24513" y2="592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6382" y="4203322"/>
            <a:ext cx="2513435" cy="25134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7887A5-7E6B-17B1-02FF-D6B86D696F39}"/>
              </a:ext>
            </a:extLst>
          </p:cNvPr>
          <p:cNvSpPr txBox="1"/>
          <p:nvPr/>
        </p:nvSpPr>
        <p:spPr>
          <a:xfrm>
            <a:off x="525410" y="2802792"/>
            <a:ext cx="43166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Carlos Pulido Rosas</a:t>
            </a:r>
          </a:p>
          <a:p>
            <a:endParaRPr lang="es-MX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9B0DD1-1AE3-5217-C1DA-267266DB856C}"/>
              </a:ext>
            </a:extLst>
          </p:cNvPr>
          <p:cNvSpPr txBox="1">
            <a:spLocks/>
          </p:cNvSpPr>
          <p:nvPr/>
        </p:nvSpPr>
        <p:spPr>
          <a:xfrm>
            <a:off x="525410" y="3465389"/>
            <a:ext cx="7506766" cy="976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800" dirty="0"/>
              <a:t>Investigación sobre Hadoop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34" y="452718"/>
            <a:ext cx="7506766" cy="976032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B818F6-AC37-4F49-2C5D-D2F2319F39A0}"/>
              </a:ext>
            </a:extLst>
          </p:cNvPr>
          <p:cNvSpPr txBox="1"/>
          <p:nvPr/>
        </p:nvSpPr>
        <p:spPr>
          <a:xfrm>
            <a:off x="342900" y="14478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la actualidad, la cantidad de datos que generamos cada segundo es tan grande que los métodos tradicionales de almacenamiento y análisis ya no son suficientes. Por eso surgió Apache Hadoop, una solución diseñada específicamente para enfrentar este desafío.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D079B6-60AA-862B-1F84-FA50A40EF875}"/>
              </a:ext>
            </a:extLst>
          </p:cNvPr>
          <p:cNvSpPr txBox="1"/>
          <p:nvPr/>
        </p:nvSpPr>
        <p:spPr>
          <a:xfrm>
            <a:off x="466725" y="3009543"/>
            <a:ext cx="8210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MX" altLang="es-MX" dirty="0">
                <a:latin typeface="Arial" panose="020B0604020202020204" pitchFamily="34" charset="0"/>
              </a:rPr>
              <a:t>El volumen de datos crece de manera exponencial en la era digital.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MX" altLang="es-MX" dirty="0">
                <a:latin typeface="Arial" panose="020B0604020202020204" pitchFamily="34" charset="0"/>
              </a:rPr>
              <a:t>Se necesitan herramientas capaces de almacenar y procesar información a gran escala.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MX" altLang="es-MX" dirty="0">
                <a:latin typeface="Arial" panose="020B0604020202020204" pitchFamily="34" charset="0"/>
              </a:rPr>
              <a:t>En este contexto surge Apache Hadoop, un </a:t>
            </a:r>
            <a:r>
              <a:rPr lang="es-MX" altLang="es-MX" dirty="0" err="1">
                <a:latin typeface="Arial" panose="020B0604020202020204" pitchFamily="34" charset="0"/>
              </a:rPr>
              <a:t>framework</a:t>
            </a:r>
            <a:r>
              <a:rPr lang="es-MX" altLang="es-MX" dirty="0">
                <a:latin typeface="Arial" panose="020B0604020202020204" pitchFamily="34" charset="0"/>
              </a:rPr>
              <a:t> de código abierto.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s-MX" altLang="es-MX" dirty="0">
                <a:latin typeface="Arial" panose="020B0604020202020204" pitchFamily="34" charset="0"/>
              </a:rPr>
              <a:t>Hadoop marcó un antes y un después en el procesamiento de grandes bases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es-MX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es-MX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es-MX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altLang="es-MX" dirty="0">
              <a:latin typeface="Arial" panose="020B0604020202020204" pitchFamily="34" charset="0"/>
            </a:endParaRPr>
          </a:p>
          <a:p>
            <a:r>
              <a:rPr lang="es-MX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DE322-DA41-BC7E-A479-B633E2C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Origen y Contexto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38FE73-6A0A-BD21-BA6A-A79DC1C7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6" y="1371064"/>
            <a:ext cx="8601074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Nació en 2006 dentro de la Fundación Apache.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Inspirado en Google File </a:t>
            </a:r>
            <a:r>
              <a:rPr kumimoji="0" lang="es-MX" altLang="es-MX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(GFS) y en el modelo de programación MapReduce.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Creado por </a:t>
            </a:r>
            <a:r>
              <a:rPr kumimoji="0" lang="es-MX" altLang="es-MX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Doug </a:t>
            </a:r>
            <a:r>
              <a:rPr kumimoji="0" lang="es-MX" altLang="es-MX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Cutting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el nombre </a:t>
            </a:r>
            <a:r>
              <a:rPr kumimoji="0" lang="es-MX" altLang="es-MX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proviene del peluche de elefante amarillo de su hijo.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Adoptado inicialmente por </a:t>
            </a:r>
            <a:r>
              <a:rPr kumimoji="0" lang="es-MX" altLang="es-MX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Yahoo</a:t>
            </a: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 luego por empresas como Facebook y LinkedIn, expandiéndose después a sectores financieros, científicos y de telecomunicaciones.</a:t>
            </a:r>
          </a:p>
        </p:txBody>
      </p:sp>
      <p:pic>
        <p:nvPicPr>
          <p:cNvPr id="7" name="Imagen 6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544CC77E-F853-7A5D-2F9A-FEDA5011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9688" y1="47727" x2="29688" y2="477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981" y="4781383"/>
            <a:ext cx="2742626" cy="1885555"/>
          </a:xfrm>
          <a:prstGeom prst="rect">
            <a:avLst/>
          </a:prstGeom>
        </p:spPr>
      </p:pic>
      <p:pic>
        <p:nvPicPr>
          <p:cNvPr id="9" name="Imagen 8" descr="Hombre sonriendo con lentes&#10;&#10;El contenido generado por IA puede ser incorrecto.">
            <a:extLst>
              <a:ext uri="{FF2B5EF4-FFF2-40B4-BE49-F238E27FC236}">
                <a16:creationId xmlns:a16="http://schemas.microsoft.com/office/drawing/2014/main" id="{78324588-6903-9CBD-091E-685AC97A7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850" y="4355135"/>
            <a:ext cx="1885555" cy="18855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DF7F46B-C194-CFAE-D0A2-392EA56F9307}"/>
              </a:ext>
            </a:extLst>
          </p:cNvPr>
          <p:cNvSpPr txBox="1"/>
          <p:nvPr/>
        </p:nvSpPr>
        <p:spPr>
          <a:xfrm>
            <a:off x="5653395" y="6248400"/>
            <a:ext cx="1038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Doug </a:t>
            </a:r>
            <a:r>
              <a:rPr lang="es-MX" sz="1000" dirty="0" err="1"/>
              <a:t>Cutting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3404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45F13-DDF3-BE98-D27A-CEC8A96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" y="452718"/>
            <a:ext cx="7055380" cy="1400530"/>
          </a:xfrm>
        </p:spPr>
        <p:txBody>
          <a:bodyPr/>
          <a:lstStyle/>
          <a:p>
            <a:r>
              <a:rPr lang="es-MX" dirty="0"/>
              <a:t>Arquitectura de Hadoop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CF005F-BEE6-FB72-4684-85AFE97F7369}"/>
              </a:ext>
            </a:extLst>
          </p:cNvPr>
          <p:cNvSpPr txBox="1"/>
          <p:nvPr/>
        </p:nvSpPr>
        <p:spPr>
          <a:xfrm>
            <a:off x="211926" y="1228725"/>
            <a:ext cx="86378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400" b="1" dirty="0">
                <a:latin typeface="Arial" panose="020B0604020202020204" pitchFamily="34" charset="0"/>
              </a:rPr>
              <a:t>HDFS (Hadoop </a:t>
            </a:r>
            <a:r>
              <a:rPr lang="es-MX" altLang="es-MX" sz="1400" b="1" dirty="0" err="1">
                <a:latin typeface="Arial" panose="020B0604020202020204" pitchFamily="34" charset="0"/>
              </a:rPr>
              <a:t>Distributed</a:t>
            </a:r>
            <a:r>
              <a:rPr lang="es-MX" altLang="es-MX" sz="1400" b="1" dirty="0">
                <a:latin typeface="Arial" panose="020B0604020202020204" pitchFamily="34" charset="0"/>
              </a:rPr>
              <a:t> File </a:t>
            </a:r>
            <a:r>
              <a:rPr lang="es-MX" altLang="es-MX" sz="1400" b="1" dirty="0" err="1">
                <a:latin typeface="Arial" panose="020B0604020202020204" pitchFamily="34" charset="0"/>
              </a:rPr>
              <a:t>System</a:t>
            </a:r>
            <a:r>
              <a:rPr lang="es-MX" altLang="es-MX" sz="1400" b="1" dirty="0">
                <a:latin typeface="Arial" panose="020B0604020202020204" pitchFamily="34" charset="0"/>
              </a:rPr>
              <a:t>):</a:t>
            </a:r>
            <a:r>
              <a:rPr lang="es-MX" altLang="es-MX" sz="1400" dirty="0">
                <a:latin typeface="Arial" panose="020B0604020202020204" pitchFamily="34" charset="0"/>
              </a:rPr>
              <a:t> divide los archivos en bloques, los distribuye en nodos y los replica para asegurar disponibilidad.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400" b="1" dirty="0">
                <a:latin typeface="Arial" panose="020B0604020202020204" pitchFamily="34" charset="0"/>
              </a:rPr>
              <a:t>MapReduce:</a:t>
            </a:r>
            <a:r>
              <a:rPr lang="es-MX" altLang="es-MX" sz="1400" dirty="0">
                <a:latin typeface="Arial" panose="020B0604020202020204" pitchFamily="34" charset="0"/>
              </a:rPr>
              <a:t> motor de procesamiento; separa las tareas en </a:t>
            </a:r>
            <a:r>
              <a:rPr lang="es-MX" altLang="es-MX" sz="1400" i="1" dirty="0" err="1">
                <a:latin typeface="Arial" panose="020B0604020202020204" pitchFamily="34" charset="0"/>
              </a:rPr>
              <a:t>Map</a:t>
            </a:r>
            <a:r>
              <a:rPr lang="es-MX" altLang="es-MX" sz="1400" dirty="0">
                <a:latin typeface="Arial" panose="020B0604020202020204" pitchFamily="34" charset="0"/>
              </a:rPr>
              <a:t> (procesamiento local) y </a:t>
            </a:r>
            <a:r>
              <a:rPr lang="es-MX" altLang="es-MX" sz="1400" i="1" dirty="0">
                <a:latin typeface="Arial" panose="020B0604020202020204" pitchFamily="34" charset="0"/>
              </a:rPr>
              <a:t>Reduce</a:t>
            </a:r>
            <a:r>
              <a:rPr lang="es-MX" altLang="es-MX" sz="1400" dirty="0">
                <a:latin typeface="Arial" panose="020B0604020202020204" pitchFamily="34" charset="0"/>
              </a:rPr>
              <a:t> (combinación de resultados).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400" b="1" dirty="0">
                <a:latin typeface="Arial" panose="020B0604020202020204" pitchFamily="34" charset="0"/>
              </a:rPr>
              <a:t>YARN (</a:t>
            </a:r>
            <a:r>
              <a:rPr lang="es-MX" altLang="es-MX" sz="1400" b="1" dirty="0" err="1">
                <a:latin typeface="Arial" panose="020B0604020202020204" pitchFamily="34" charset="0"/>
              </a:rPr>
              <a:t>Yet</a:t>
            </a:r>
            <a:r>
              <a:rPr lang="es-MX" altLang="es-MX" sz="1400" b="1" dirty="0">
                <a:latin typeface="Arial" panose="020B0604020202020204" pitchFamily="34" charset="0"/>
              </a:rPr>
              <a:t> </a:t>
            </a:r>
            <a:r>
              <a:rPr lang="es-MX" altLang="es-MX" sz="1400" b="1" dirty="0" err="1">
                <a:latin typeface="Arial" panose="020B0604020202020204" pitchFamily="34" charset="0"/>
              </a:rPr>
              <a:t>Another</a:t>
            </a:r>
            <a:r>
              <a:rPr lang="es-MX" altLang="es-MX" sz="1400" b="1" dirty="0">
                <a:latin typeface="Arial" panose="020B0604020202020204" pitchFamily="34" charset="0"/>
              </a:rPr>
              <a:t> </a:t>
            </a:r>
            <a:r>
              <a:rPr lang="es-MX" altLang="es-MX" sz="1400" b="1" dirty="0" err="1">
                <a:latin typeface="Arial" panose="020B0604020202020204" pitchFamily="34" charset="0"/>
              </a:rPr>
              <a:t>Resource</a:t>
            </a:r>
            <a:r>
              <a:rPr lang="es-MX" altLang="es-MX" sz="1400" b="1" dirty="0">
                <a:latin typeface="Arial" panose="020B0604020202020204" pitchFamily="34" charset="0"/>
              </a:rPr>
              <a:t> </a:t>
            </a:r>
            <a:r>
              <a:rPr lang="es-MX" altLang="es-MX" sz="1400" b="1" dirty="0" err="1">
                <a:latin typeface="Arial" panose="020B0604020202020204" pitchFamily="34" charset="0"/>
              </a:rPr>
              <a:t>Negotiator</a:t>
            </a:r>
            <a:r>
              <a:rPr lang="es-MX" altLang="es-MX" sz="1400" b="1" dirty="0">
                <a:latin typeface="Arial" panose="020B0604020202020204" pitchFamily="34" charset="0"/>
              </a:rPr>
              <a:t>):</a:t>
            </a:r>
            <a:r>
              <a:rPr lang="es-MX" altLang="es-MX" sz="1400" dirty="0">
                <a:latin typeface="Arial" panose="020B0604020202020204" pitchFamily="34" charset="0"/>
              </a:rPr>
              <a:t> gestiona recursos y planifica la ejecución de tareas en el clúster.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400" b="1" dirty="0" err="1">
                <a:latin typeface="Arial" panose="020B0604020202020204" pitchFamily="34" charset="0"/>
              </a:rPr>
              <a:t>Common</a:t>
            </a:r>
            <a:r>
              <a:rPr lang="es-MX" altLang="es-MX" sz="1400" b="1" dirty="0">
                <a:latin typeface="Arial" panose="020B0604020202020204" pitchFamily="34" charset="0"/>
              </a:rPr>
              <a:t> </a:t>
            </a:r>
            <a:r>
              <a:rPr lang="es-MX" altLang="es-MX" sz="1400" b="1" dirty="0" err="1">
                <a:latin typeface="Arial" panose="020B0604020202020204" pitchFamily="34" charset="0"/>
              </a:rPr>
              <a:t>Utilities</a:t>
            </a:r>
            <a:r>
              <a:rPr lang="es-MX" altLang="es-MX" sz="1400" b="1" dirty="0">
                <a:latin typeface="Arial" panose="020B0604020202020204" pitchFamily="34" charset="0"/>
              </a:rPr>
              <a:t>:</a:t>
            </a:r>
            <a:r>
              <a:rPr lang="es-MX" altLang="es-MX" sz="1400" dirty="0">
                <a:latin typeface="Arial" panose="020B0604020202020204" pitchFamily="34" charset="0"/>
              </a:rPr>
              <a:t> conjunto de librerías y herramientas que dan soporte a todo el ecosistema Hadoop.</a:t>
            </a:r>
          </a:p>
          <a:p>
            <a:endParaRPr lang="es-MX" dirty="0"/>
          </a:p>
        </p:txBody>
      </p:sp>
      <p:pic>
        <p:nvPicPr>
          <p:cNvPr id="6" name="Imagen 5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5C81B4A9-2DAE-ED0E-76D7-4FDAC897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20" y="3715096"/>
            <a:ext cx="5456760" cy="28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CE363-0057-B389-170F-0DE18892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538208"/>
            <a:ext cx="6347714" cy="1320800"/>
          </a:xfrm>
        </p:spPr>
        <p:txBody>
          <a:bodyPr/>
          <a:lstStyle/>
          <a:p>
            <a:r>
              <a:rPr lang="es-MX" dirty="0"/>
              <a:t>Ventajas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616E3-67F6-90AC-6880-C254EACAFF46}"/>
              </a:ext>
            </a:extLst>
          </p:cNvPr>
          <p:cNvSpPr txBox="1"/>
          <p:nvPr/>
        </p:nvSpPr>
        <p:spPr>
          <a:xfrm>
            <a:off x="484710" y="1152983"/>
            <a:ext cx="7343775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Entre sus principales ventajas, Hadoop destaca por ser escalable, tolerante a fallos y flexible, ya que puede manejar todo tipo de datos y apoyarse en un ecosistema de herramientas sin necesidad de equipos costosos.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25D4C9-8EB8-84BF-8309-2A69AEF22EC8}"/>
              </a:ext>
            </a:extLst>
          </p:cNvPr>
          <p:cNvSpPr txBox="1"/>
          <p:nvPr/>
        </p:nvSpPr>
        <p:spPr>
          <a:xfrm>
            <a:off x="484710" y="3108960"/>
            <a:ext cx="38678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b="1" dirty="0">
                <a:latin typeface="Arial" panose="020B0604020202020204" pitchFamily="34" charset="0"/>
              </a:rPr>
              <a:t>Escalabilidad horizontal:</a:t>
            </a:r>
            <a:r>
              <a:rPr lang="es-MX" altLang="es-MX" sz="1200" dirty="0">
                <a:latin typeface="Arial" panose="020B0604020202020204" pitchFamily="34" charset="0"/>
              </a:rPr>
              <a:t> crece fácilmente agregando nodos al clúster.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b="1" dirty="0">
                <a:latin typeface="Arial" panose="020B0604020202020204" pitchFamily="34" charset="0"/>
              </a:rPr>
              <a:t>Alta tolerancia a fallos:</a:t>
            </a:r>
            <a:r>
              <a:rPr lang="es-MX" altLang="es-MX" sz="1200" dirty="0">
                <a:latin typeface="Arial" panose="020B0604020202020204" pitchFamily="34" charset="0"/>
              </a:rPr>
              <a:t> los datos se replican automáticamente.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b="1" dirty="0">
                <a:latin typeface="Arial" panose="020B0604020202020204" pitchFamily="34" charset="0"/>
              </a:rPr>
              <a:t>Flexibilidad:</a:t>
            </a:r>
            <a:r>
              <a:rPr lang="es-MX" altLang="es-MX" sz="1200" dirty="0">
                <a:latin typeface="Arial" panose="020B0604020202020204" pitchFamily="34" charset="0"/>
              </a:rPr>
              <a:t> soporta datos estructurados, semiestructurados y no estructurados.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b="1" dirty="0">
                <a:latin typeface="Arial" panose="020B0604020202020204" pitchFamily="34" charset="0"/>
              </a:rPr>
              <a:t>Ecosistema amplio:</a:t>
            </a:r>
            <a:r>
              <a:rPr lang="es-MX" altLang="es-MX" sz="1200" dirty="0">
                <a:latin typeface="Arial" panose="020B0604020202020204" pitchFamily="34" charset="0"/>
              </a:rPr>
              <a:t> integra herramientas como </a:t>
            </a:r>
            <a:r>
              <a:rPr lang="es-MX" altLang="es-MX" sz="1200" b="1" dirty="0" err="1">
                <a:latin typeface="Arial" panose="020B0604020202020204" pitchFamily="34" charset="0"/>
              </a:rPr>
              <a:t>Hive</a:t>
            </a:r>
            <a:r>
              <a:rPr lang="es-MX" altLang="es-MX" sz="1200" dirty="0">
                <a:latin typeface="Arial" panose="020B0604020202020204" pitchFamily="34" charset="0"/>
              </a:rPr>
              <a:t>, </a:t>
            </a:r>
            <a:r>
              <a:rPr lang="es-MX" altLang="es-MX" sz="1200" b="1" dirty="0" err="1">
                <a:latin typeface="Arial" panose="020B0604020202020204" pitchFamily="34" charset="0"/>
              </a:rPr>
              <a:t>Pig</a:t>
            </a:r>
            <a:r>
              <a:rPr lang="es-MX" altLang="es-MX" sz="1200" dirty="0">
                <a:latin typeface="Arial" panose="020B0604020202020204" pitchFamily="34" charset="0"/>
              </a:rPr>
              <a:t> y </a:t>
            </a:r>
            <a:r>
              <a:rPr lang="es-MX" altLang="es-MX" sz="1200" b="1" dirty="0" err="1">
                <a:latin typeface="Arial" panose="020B0604020202020204" pitchFamily="34" charset="0"/>
              </a:rPr>
              <a:t>HBase</a:t>
            </a:r>
            <a:r>
              <a:rPr lang="es-MX" altLang="es-MX" sz="1200" dirty="0">
                <a:latin typeface="Arial" panose="020B0604020202020204" pitchFamily="34" charset="0"/>
              </a:rPr>
              <a:t>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b="1" dirty="0">
                <a:latin typeface="Arial" panose="020B0604020202020204" pitchFamily="34" charset="0"/>
              </a:rPr>
              <a:t>Bajo costo:</a:t>
            </a:r>
            <a:r>
              <a:rPr lang="es-MX" altLang="es-MX" sz="1200" dirty="0">
                <a:latin typeface="Arial" panose="020B0604020202020204" pitchFamily="34" charset="0"/>
              </a:rPr>
              <a:t> funciona sobre </a:t>
            </a:r>
            <a:r>
              <a:rPr lang="es-MX" altLang="es-MX" sz="1200" i="1" dirty="0">
                <a:latin typeface="Arial" panose="020B0604020202020204" pitchFamily="34" charset="0"/>
              </a:rPr>
              <a:t>hardware </a:t>
            </a:r>
            <a:r>
              <a:rPr lang="es-MX" altLang="es-MX" sz="1200" i="1" dirty="0" err="1">
                <a:latin typeface="Arial" panose="020B0604020202020204" pitchFamily="34" charset="0"/>
              </a:rPr>
              <a:t>commodity</a:t>
            </a:r>
            <a:r>
              <a:rPr lang="es-MX" altLang="es-MX" sz="1200" dirty="0">
                <a:latin typeface="Arial" panose="020B0604020202020204" pitchFamily="34" charset="0"/>
              </a:rPr>
              <a:t> (servidores comunes).</a:t>
            </a:r>
          </a:p>
          <a:p>
            <a:endParaRPr lang="es-MX" dirty="0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7BEA63D3-0020-8468-5466-05D2AA64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998" y="3108960"/>
            <a:ext cx="4331530" cy="255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DECB2-36F0-E91C-BC1E-7D41ED0E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1" y="606552"/>
            <a:ext cx="6347714" cy="1320800"/>
          </a:xfrm>
        </p:spPr>
        <p:txBody>
          <a:bodyPr/>
          <a:lstStyle/>
          <a:p>
            <a:r>
              <a:rPr lang="es-MX" dirty="0"/>
              <a:t>Limitaciones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D67E862-8938-4801-DA21-710C5E68439A}"/>
              </a:ext>
            </a:extLst>
          </p:cNvPr>
          <p:cNvSpPr txBox="1"/>
          <p:nvPr/>
        </p:nvSpPr>
        <p:spPr>
          <a:xfrm>
            <a:off x="316991" y="1429640"/>
            <a:ext cx="812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Aunque Hadoop es muy potente, también tiene limitaciones importantes. Su enfoque </a:t>
            </a:r>
            <a:r>
              <a:rPr lang="es-ES" b="1" i="1" dirty="0" err="1"/>
              <a:t>batch</a:t>
            </a:r>
            <a:r>
              <a:rPr lang="es-ES" dirty="0"/>
              <a:t> lo hace lento para datos en vivo, su latencia es alta y además requiere conocimientos avanzados para su correcta implementación.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0B1E7E-19AE-5BE1-DBDD-6351425EB48D}"/>
              </a:ext>
            </a:extLst>
          </p:cNvPr>
          <p:cNvSpPr txBox="1"/>
          <p:nvPr/>
        </p:nvSpPr>
        <p:spPr>
          <a:xfrm>
            <a:off x="316991" y="2514600"/>
            <a:ext cx="8942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Procesamiento por lotes, no en tiempo real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Hadoop está diseñado para trabajar con grandes volúmenes de datos </a:t>
            </a:r>
            <a:r>
              <a:rPr lang="es-MX" altLang="es-MX" sz="1200" b="1" dirty="0">
                <a:latin typeface="Arial" panose="020B0604020202020204" pitchFamily="34" charset="0"/>
              </a:rPr>
              <a:t>ya almacenados</a:t>
            </a:r>
            <a:r>
              <a:rPr lang="es-MX" altLang="es-MX" sz="1200" dirty="0">
                <a:latin typeface="Arial" panose="020B0604020202020204" pitchFamily="34" charset="0"/>
              </a:rPr>
              <a:t>, procesándolos en bloques (</a:t>
            </a:r>
            <a:r>
              <a:rPr lang="es-MX" altLang="es-MX" sz="1200" dirty="0" err="1">
                <a:latin typeface="Arial" panose="020B0604020202020204" pitchFamily="34" charset="0"/>
              </a:rPr>
              <a:t>batch</a:t>
            </a:r>
            <a:r>
              <a:rPr lang="es-MX" altLang="es-MX" sz="1200" dirty="0">
                <a:latin typeface="Arial" panose="020B0604020202020204" pitchFamily="34" charset="0"/>
              </a:rPr>
              <a:t>).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No es eficiente para escenarios donde los datos llegan en flujo continuo (ejemplo: redes sociales, sensores </a:t>
            </a:r>
            <a:r>
              <a:rPr lang="es-MX" altLang="es-MX" sz="1200" b="1" dirty="0" err="1">
                <a:latin typeface="Arial" panose="020B0604020202020204" pitchFamily="34" charset="0"/>
              </a:rPr>
              <a:t>IoT</a:t>
            </a:r>
            <a:r>
              <a:rPr lang="es-MX" altLang="es-MX" sz="1200" dirty="0">
                <a:latin typeface="Arial" panose="020B0604020202020204" pitchFamily="34" charset="0"/>
              </a:rPr>
              <a:t>, operaciones bancarias en vivo).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El modelo </a:t>
            </a:r>
            <a:r>
              <a:rPr lang="es-MX" altLang="es-MX" sz="1200" b="1" dirty="0">
                <a:latin typeface="Arial" panose="020B0604020202020204" pitchFamily="34" charset="0"/>
              </a:rPr>
              <a:t>MapReduce</a:t>
            </a:r>
            <a:r>
              <a:rPr lang="es-MX" altLang="es-MX" sz="1200" dirty="0">
                <a:latin typeface="Arial" panose="020B0604020202020204" pitchFamily="34" charset="0"/>
              </a:rPr>
              <a:t> implica leer datos del disco, procesarlos y volver a escribirlos, lo que genera retrasos.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Esta dependencia del almacenamiento físico hace que los procesos sean más lentos en comparación con sistemas en memoria.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Esto limita su uso en aplicaciones que requieren respuestas inmediatas.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Complejo de instalar y administrar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Un clúster Hadoop requiere configurar múltiples nodos, balancear cargas y asegurar la replicación de datos.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Además, se deben gestionar la compatibilidad de versiones, seguridad y monitoreo constante.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Esto significa que se necesita un </a:t>
            </a:r>
            <a:r>
              <a:rPr lang="es-MX" altLang="es-MX" sz="1200" b="1" dirty="0">
                <a:latin typeface="Arial" panose="020B0604020202020204" pitchFamily="34" charset="0"/>
              </a:rPr>
              <a:t>equipo especializado</a:t>
            </a:r>
            <a:r>
              <a:rPr lang="es-MX" altLang="es-MX" sz="1200" dirty="0">
                <a:latin typeface="Arial" panose="020B0604020202020204" pitchFamily="34" charset="0"/>
              </a:rPr>
              <a:t> para mantenerlo en funcionamiento, lo que puede elevar costos operativos.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286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62051-1E6A-5363-3180-DB9D3088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26FE6F-671E-B5EE-BB75-038ED09BCCC1}"/>
              </a:ext>
            </a:extLst>
          </p:cNvPr>
          <p:cNvSpPr txBox="1"/>
          <p:nvPr/>
        </p:nvSpPr>
        <p:spPr>
          <a:xfrm>
            <a:off x="466344" y="1323848"/>
            <a:ext cx="7781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MX" sz="1200" b="1" dirty="0">
                <a:latin typeface="Arial" panose="020B0604020202020204" pitchFamily="34" charset="0"/>
              </a:rPr>
              <a:t>Tecnología</a:t>
            </a:r>
            <a:endParaRPr lang="es-MX" altLang="es-MX" sz="1200" dirty="0"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Procesamiento de grandes volúmenes de </a:t>
            </a:r>
            <a:r>
              <a:rPr lang="es-MX" altLang="es-MX" sz="1200" b="1" dirty="0">
                <a:latin typeface="Arial" panose="020B0604020202020204" pitchFamily="34" charset="0"/>
              </a:rPr>
              <a:t>logs y clics</a:t>
            </a:r>
            <a:r>
              <a:rPr lang="es-MX" altLang="es-MX" sz="1200" dirty="0">
                <a:latin typeface="Arial" panose="020B0604020202020204" pitchFamily="34" charset="0"/>
              </a:rPr>
              <a:t> en sitios web y aplicaciones.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Permite a empresas como Facebook o LinkedIn analizar patrones de uso de millones de usuarios.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MX" sz="1200" b="1" dirty="0">
                <a:latin typeface="Arial" panose="020B0604020202020204" pitchFamily="34" charset="0"/>
              </a:rPr>
              <a:t>Finanzas</a:t>
            </a:r>
            <a:endParaRPr lang="es-MX" altLang="es-MX" sz="1200" dirty="0"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Análisis de </a:t>
            </a:r>
            <a:r>
              <a:rPr lang="es-MX" altLang="es-MX" sz="1200" b="1" dirty="0">
                <a:latin typeface="Arial" panose="020B0604020202020204" pitchFamily="34" charset="0"/>
              </a:rPr>
              <a:t>millones de transacciones históricas</a:t>
            </a:r>
            <a:r>
              <a:rPr lang="es-MX" altLang="es-MX" sz="1200" dirty="0">
                <a:latin typeface="Arial" panose="020B0604020202020204" pitchFamily="34" charset="0"/>
              </a:rPr>
              <a:t> para encontrar irregularidades.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Uso en </a:t>
            </a:r>
            <a:r>
              <a:rPr lang="es-MX" altLang="es-MX" sz="1200" b="1" dirty="0">
                <a:latin typeface="Arial" panose="020B0604020202020204" pitchFamily="34" charset="0"/>
              </a:rPr>
              <a:t>detección de fraudes</a:t>
            </a:r>
            <a:r>
              <a:rPr lang="es-MX" altLang="es-MX" sz="1200" dirty="0">
                <a:latin typeface="Arial" panose="020B0604020202020204" pitchFamily="34" charset="0"/>
              </a:rPr>
              <a:t> y cumplimiento normativo (auditorías masivas de datos).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MX" sz="1200" b="1" dirty="0">
                <a:latin typeface="Arial" panose="020B0604020202020204" pitchFamily="34" charset="0"/>
              </a:rPr>
              <a:t>Salud</a:t>
            </a:r>
            <a:endParaRPr lang="es-MX" altLang="es-MX" sz="1200" dirty="0"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Manejo de </a:t>
            </a:r>
            <a:r>
              <a:rPr lang="es-MX" altLang="es-MX" sz="1200" b="1" dirty="0">
                <a:latin typeface="Arial" panose="020B0604020202020204" pitchFamily="34" charset="0"/>
              </a:rPr>
              <a:t>imágenes médicas</a:t>
            </a:r>
            <a:r>
              <a:rPr lang="es-MX" altLang="es-MX" sz="1200" dirty="0">
                <a:latin typeface="Arial" panose="020B0604020202020204" pitchFamily="34" charset="0"/>
              </a:rPr>
              <a:t> (radiografías, resonancias).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Análisis de </a:t>
            </a:r>
            <a:r>
              <a:rPr lang="es-MX" altLang="es-MX" sz="1200" b="1" dirty="0">
                <a:latin typeface="Arial" panose="020B0604020202020204" pitchFamily="34" charset="0"/>
              </a:rPr>
              <a:t>registros clínicos electrónicos</a:t>
            </a:r>
            <a:r>
              <a:rPr lang="es-MX" altLang="es-MX" sz="1200" dirty="0">
                <a:latin typeface="Arial" panose="020B0604020202020204" pitchFamily="34" charset="0"/>
              </a:rPr>
              <a:t> a gran escala para investigación y predicción de enfermedades.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MX" sz="1200" b="1" dirty="0">
                <a:latin typeface="Arial" panose="020B0604020202020204" pitchFamily="34" charset="0"/>
              </a:rPr>
              <a:t>Ciencia e Investigación</a:t>
            </a:r>
            <a:endParaRPr lang="es-MX" altLang="es-MX" sz="1200" dirty="0"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Procesamiento de datos provenientes de </a:t>
            </a:r>
            <a:r>
              <a:rPr lang="es-MX" altLang="es-MX" sz="1200" b="1" dirty="0">
                <a:latin typeface="Arial" panose="020B0604020202020204" pitchFamily="34" charset="0"/>
              </a:rPr>
              <a:t>sensores climáticos</a:t>
            </a:r>
            <a:r>
              <a:rPr lang="es-MX" altLang="es-MX" sz="1200" dirty="0">
                <a:latin typeface="Arial" panose="020B0604020202020204" pitchFamily="34" charset="0"/>
              </a:rPr>
              <a:t>, </a:t>
            </a:r>
            <a:r>
              <a:rPr lang="es-MX" altLang="es-MX" sz="1200" b="1" dirty="0">
                <a:latin typeface="Arial" panose="020B0604020202020204" pitchFamily="34" charset="0"/>
              </a:rPr>
              <a:t>telescopios astronómicos</a:t>
            </a:r>
            <a:r>
              <a:rPr lang="es-MX" altLang="es-MX" sz="1200" dirty="0">
                <a:latin typeface="Arial" panose="020B0604020202020204" pitchFamily="34" charset="0"/>
              </a:rPr>
              <a:t> o </a:t>
            </a:r>
            <a:r>
              <a:rPr lang="es-MX" altLang="es-MX" sz="1200" b="1" dirty="0">
                <a:latin typeface="Arial" panose="020B0604020202020204" pitchFamily="34" charset="0"/>
              </a:rPr>
              <a:t>proyectos genómicos</a:t>
            </a:r>
            <a:r>
              <a:rPr lang="es-MX" altLang="es-MX" sz="1200" dirty="0">
                <a:latin typeface="Arial" panose="020B0604020202020204" pitchFamily="34" charset="0"/>
              </a:rPr>
              <a:t>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Permite analizar volúmenes imposibles de manejar en una sola computadora.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MX" altLang="es-MX" sz="1200" b="1" dirty="0">
                <a:latin typeface="Arial" panose="020B0604020202020204" pitchFamily="34" charset="0"/>
              </a:rPr>
              <a:t>Gobierno</a:t>
            </a:r>
            <a:endParaRPr lang="es-MX" altLang="es-MX" sz="1200" dirty="0">
              <a:latin typeface="Arial" panose="020B060402020202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Gestión de </a:t>
            </a:r>
            <a:r>
              <a:rPr lang="es-MX" altLang="es-MX" sz="1200" b="1" dirty="0">
                <a:latin typeface="Arial" panose="020B0604020202020204" pitchFamily="34" charset="0"/>
              </a:rPr>
              <a:t>censos poblacionales</a:t>
            </a:r>
            <a:r>
              <a:rPr lang="es-MX" altLang="es-MX" sz="1200" dirty="0">
                <a:latin typeface="Arial" panose="020B0604020202020204" pitchFamily="34" charset="0"/>
              </a:rPr>
              <a:t> que incluyen millones de registros ciudadanos.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s-MX" altLang="es-MX" sz="1200" dirty="0">
                <a:latin typeface="Arial" panose="020B0604020202020204" pitchFamily="34" charset="0"/>
              </a:rPr>
              <a:t>Procesamiento de información de </a:t>
            </a:r>
            <a:r>
              <a:rPr lang="es-MX" altLang="es-MX" sz="1200" b="1" dirty="0">
                <a:latin typeface="Arial" panose="020B0604020202020204" pitchFamily="34" charset="0"/>
              </a:rPr>
              <a:t>seguridad pública</a:t>
            </a:r>
            <a:r>
              <a:rPr lang="es-MX" altLang="es-MX" sz="1200" dirty="0">
                <a:latin typeface="Arial" panose="020B0604020202020204" pitchFamily="34" charset="0"/>
              </a:rPr>
              <a:t> y análisis de datos judiciales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199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3708B-9EAD-80A0-D257-3384A63E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4" cy="1320800"/>
          </a:xfrm>
        </p:spPr>
        <p:txBody>
          <a:bodyPr/>
          <a:lstStyle/>
          <a:p>
            <a:r>
              <a:rPr lang="es-MX" dirty="0"/>
              <a:t>Comparación y Conclusión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2C20BC-26CC-6B76-2BE4-03C94D9ACE0F}"/>
              </a:ext>
            </a:extLst>
          </p:cNvPr>
          <p:cNvSpPr txBox="1"/>
          <p:nvPr/>
        </p:nvSpPr>
        <p:spPr>
          <a:xfrm>
            <a:off x="279399" y="1593155"/>
            <a:ext cx="44323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200" b="1" dirty="0">
                <a:latin typeface="Arial" panose="020B0604020202020204" pitchFamily="34" charset="0"/>
              </a:rPr>
              <a:t>Comparación con </a:t>
            </a:r>
            <a:r>
              <a:rPr lang="es-MX" altLang="es-MX" sz="1200" b="1" dirty="0" err="1">
                <a:latin typeface="Arial" panose="020B0604020202020204" pitchFamily="34" charset="0"/>
              </a:rPr>
              <a:t>Spark</a:t>
            </a:r>
            <a:endParaRPr lang="es-MX" altLang="es-MX" sz="12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MX" altLang="es-MX" sz="1200" dirty="0"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b="1" dirty="0">
                <a:latin typeface="Arial" panose="020B0604020202020204" pitchFamily="34" charset="0"/>
              </a:rPr>
              <a:t>Apache </a:t>
            </a:r>
            <a:r>
              <a:rPr lang="es-MX" altLang="es-MX" sz="1200" b="1" dirty="0" err="1">
                <a:latin typeface="Arial" panose="020B0604020202020204" pitchFamily="34" charset="0"/>
              </a:rPr>
              <a:t>Spark</a:t>
            </a:r>
            <a:r>
              <a:rPr lang="es-MX" altLang="es-MX" sz="1200" dirty="0">
                <a:latin typeface="Arial" panose="020B0604020202020204" pitchFamily="34" charset="0"/>
              </a:rPr>
              <a:t> procesa datos en memoria, por lo que es mucho más </a:t>
            </a:r>
            <a:r>
              <a:rPr lang="es-MX" altLang="es-MX" sz="1200" b="1" dirty="0">
                <a:latin typeface="Arial" panose="020B0604020202020204" pitchFamily="34" charset="0"/>
              </a:rPr>
              <a:t>rápido</a:t>
            </a:r>
            <a:r>
              <a:rPr lang="es-MX" altLang="es-MX" sz="1200" dirty="0">
                <a:latin typeface="Arial" panose="020B0604020202020204" pitchFamily="34" charset="0"/>
              </a:rPr>
              <a:t> que Hadoop en escenarios de análisis en tiempo real.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Aun así, </a:t>
            </a:r>
            <a:r>
              <a:rPr lang="es-MX" altLang="es-MX" sz="1200" dirty="0" err="1">
                <a:latin typeface="Arial" panose="020B0604020202020204" pitchFamily="34" charset="0"/>
              </a:rPr>
              <a:t>Spark</a:t>
            </a:r>
            <a:r>
              <a:rPr lang="es-MX" altLang="es-MX" sz="1200" dirty="0">
                <a:latin typeface="Arial" panose="020B0604020202020204" pitchFamily="34" charset="0"/>
              </a:rPr>
              <a:t> no reemplaza por completo a Hadoop, ya que suelen </a:t>
            </a:r>
            <a:r>
              <a:rPr lang="es-MX" altLang="es-MX" sz="1200" b="1" dirty="0">
                <a:latin typeface="Arial" panose="020B0604020202020204" pitchFamily="34" charset="0"/>
              </a:rPr>
              <a:t>complementarse</a:t>
            </a:r>
            <a:r>
              <a:rPr lang="es-MX" altLang="es-MX" sz="1200" dirty="0">
                <a:latin typeface="Arial" panose="020B0604020202020204" pitchFamily="34" charset="0"/>
              </a:rPr>
              <a:t>: </a:t>
            </a:r>
            <a:r>
              <a:rPr lang="es-MX" altLang="es-MX" sz="1200" dirty="0" err="1">
                <a:latin typeface="Arial" panose="020B0604020202020204" pitchFamily="34" charset="0"/>
              </a:rPr>
              <a:t>Spark</a:t>
            </a:r>
            <a:r>
              <a:rPr lang="es-MX" altLang="es-MX" sz="1200" dirty="0">
                <a:latin typeface="Arial" panose="020B0604020202020204" pitchFamily="34" charset="0"/>
              </a:rPr>
              <a:t> para velocidad y Hadoop para almacenamiento robusto.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s-MX" altLang="es-MX" sz="1200" dirty="0">
              <a:latin typeface="Arial" panose="020B0604020202020204" pitchFamily="34" charset="0"/>
            </a:endParaRP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El </a:t>
            </a:r>
            <a:r>
              <a:rPr lang="es-MX" altLang="es-MX" sz="1200" b="1" dirty="0">
                <a:latin typeface="Arial" panose="020B0604020202020204" pitchFamily="34" charset="0"/>
              </a:rPr>
              <a:t>Hadoop </a:t>
            </a:r>
            <a:r>
              <a:rPr lang="es-MX" altLang="es-MX" sz="1200" b="1" dirty="0" err="1">
                <a:latin typeface="Arial" panose="020B0604020202020204" pitchFamily="34" charset="0"/>
              </a:rPr>
              <a:t>Distributed</a:t>
            </a:r>
            <a:r>
              <a:rPr lang="es-MX" altLang="es-MX" sz="1200" b="1" dirty="0">
                <a:latin typeface="Arial" panose="020B0604020202020204" pitchFamily="34" charset="0"/>
              </a:rPr>
              <a:t> File </a:t>
            </a:r>
            <a:r>
              <a:rPr lang="es-MX" altLang="es-MX" sz="1200" b="1" dirty="0" err="1">
                <a:latin typeface="Arial" panose="020B0604020202020204" pitchFamily="34" charset="0"/>
              </a:rPr>
              <a:t>System</a:t>
            </a:r>
            <a:r>
              <a:rPr lang="es-MX" altLang="es-MX" sz="1200" b="1" dirty="0">
                <a:latin typeface="Arial" panose="020B0604020202020204" pitchFamily="34" charset="0"/>
              </a:rPr>
              <a:t> (HDFS)</a:t>
            </a:r>
            <a:r>
              <a:rPr lang="es-MX" altLang="es-MX" sz="1200" dirty="0">
                <a:latin typeface="Arial" panose="020B0604020202020204" pitchFamily="34" charset="0"/>
              </a:rPr>
              <a:t> sigue siendo uno de los sistemas de almacenamiento distribuido más </a:t>
            </a:r>
            <a:r>
              <a:rPr lang="es-MX" altLang="es-MX" sz="1200" b="1" dirty="0">
                <a:latin typeface="Arial" panose="020B0604020202020204" pitchFamily="34" charset="0"/>
              </a:rPr>
              <a:t>confiables y utilizados</a:t>
            </a:r>
            <a:r>
              <a:rPr lang="es-MX" altLang="es-MX" sz="1200" dirty="0">
                <a:latin typeface="Arial" panose="020B0604020202020204" pitchFamily="34" charset="0"/>
              </a:rPr>
              <a:t> en la industria.</a:t>
            </a:r>
          </a:p>
          <a:p>
            <a:pPr marL="171450" lvl="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s-MX" altLang="es-MX" sz="1200" dirty="0">
                <a:latin typeface="Arial" panose="020B0604020202020204" pitchFamily="34" charset="0"/>
              </a:rPr>
              <a:t>Muchas soluciones modernas todavía lo integran como base de su arquitectura.</a:t>
            </a:r>
          </a:p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F9B01B-F80B-9E19-0A9F-61AEF3D3AFA6}"/>
              </a:ext>
            </a:extLst>
          </p:cNvPr>
          <p:cNvSpPr txBox="1"/>
          <p:nvPr/>
        </p:nvSpPr>
        <p:spPr>
          <a:xfrm>
            <a:off x="4836413" y="1643955"/>
            <a:ext cx="3431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1200" dirty="0">
                <a:latin typeface="Arial" panose="020B0604020202020204" pitchFamily="34" charset="0"/>
              </a:rPr>
              <a:t>Apache Hadoop es el fundamento histórico y tecnológico del Big Data y aunque han surgido </a:t>
            </a:r>
            <a:r>
              <a:rPr lang="es-MX" altLang="es-MX" sz="1200" dirty="0" err="1">
                <a:latin typeface="Arial" panose="020B0604020202020204" pitchFamily="34" charset="0"/>
              </a:rPr>
              <a:t>frameworks</a:t>
            </a:r>
            <a:r>
              <a:rPr lang="es-MX" altLang="es-MX" sz="1200" dirty="0">
                <a:latin typeface="Arial" panose="020B0604020202020204" pitchFamily="34" charset="0"/>
              </a:rPr>
              <a:t> más rápidos y flexibles, Hadoop sigue siendo clave para comprender la evolución y la infraestructura actual del manejo de datos masivos.</a:t>
            </a:r>
          </a:p>
          <a:p>
            <a:endParaRPr lang="es-MX" dirty="0"/>
          </a:p>
        </p:txBody>
      </p:sp>
      <p:pic>
        <p:nvPicPr>
          <p:cNvPr id="10" name="Imagen 9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FA356A8A-470C-1F87-38E6-BB09D9433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4451" y1="42094" x2="22115" y2="41889"/>
                        <a14:foregroundMark x1="20604" y1="42916" x2="18681" y2="44559"/>
                        <a14:foregroundMark x1="17445" y1="47844" x2="19643" y2="54004"/>
                        <a14:foregroundMark x1="20879" y1="55852" x2="22527" y2="63450"/>
                        <a14:foregroundMark x1="14973" y1="64066" x2="21429" y2="64887"/>
                        <a14:foregroundMark x1="27335" y1="60575" x2="27198" y2="65092"/>
                        <a14:foregroundMark x1="28846" y1="54620" x2="27473" y2="67146"/>
                        <a14:foregroundMark x1="30082" y1="53388" x2="38324" y2="50719"/>
                        <a14:foregroundMark x1="38324" y1="50719" x2="40522" y2="56057"/>
                        <a14:foregroundMark x1="43544" y1="59959" x2="44643" y2="62628"/>
                        <a14:foregroundMark x1="47354" y1="48458" x2="47527" y2="47844"/>
                        <a14:foregroundMark x1="45330" y1="55647" x2="47200" y2="49006"/>
                        <a14:foregroundMark x1="50000" y1="49897" x2="55907" y2="52567"/>
                        <a14:foregroundMark x1="55769" y1="55852" x2="55357" y2="59343"/>
                        <a14:foregroundMark x1="63462" y1="51129" x2="61126" y2="58316"/>
                        <a14:foregroundMark x1="71429" y1="43326" x2="70330" y2="55647"/>
                        <a14:foregroundMark x1="70330" y1="55647" x2="70330" y2="55647"/>
                        <a14:foregroundMark x1="76648" y1="49487" x2="72390" y2="57906"/>
                        <a14:foregroundMark x1="32692" y1="41478" x2="32692" y2="41478"/>
                        <a14:foregroundMark x1="36401" y1="41684" x2="36401" y2="41684"/>
                        <a14:foregroundMark x1="36813" y1="40452" x2="36813" y2="40452"/>
                        <a14:foregroundMark x1="41346" y1="40452" x2="41346" y2="40452"/>
                        <a14:foregroundMark x1="46016" y1="40246" x2="46016" y2="40246"/>
                        <a14:foregroundMark x1="50962" y1="40246" x2="50962" y2="40246"/>
                        <a14:foregroundMark x1="53434" y1="40041" x2="53434" y2="40041"/>
                        <a14:foregroundMark x1="56731" y1="40246" x2="56731" y2="40246"/>
                        <a14:foregroundMark x1="57143" y1="39220" x2="57143" y2="39220"/>
                        <a14:foregroundMark x1="45742" y1="39014" x2="45742" y2="39014"/>
                        <a14:foregroundMark x1="47390" y1="37577" x2="47390" y2="37577"/>
                        <a14:foregroundMark x1="45879" y1="41273" x2="45879" y2="41273"/>
                        <a14:foregroundMark x1="47115" y1="42300" x2="47115" y2="42300"/>
                        <a14:foregroundMark x1="57005" y1="42300" x2="57005" y2="42300"/>
                        <a14:foregroundMark x1="74588" y1="61807" x2="74588" y2="61807"/>
                        <a14:foregroundMark x1="36401" y1="38809" x2="36401" y2="38809"/>
                        <a14:foregroundMark x1="38462" y1="38604" x2="38462" y2="38604"/>
                        <a14:foregroundMark x1="32418" y1="37988" x2="32418" y2="37988"/>
                        <a14:foregroundMark x1="31319" y1="40862" x2="31319" y2="40862"/>
                        <a14:foregroundMark x1="41484" y1="39220" x2="41484" y2="39220"/>
                        <a14:foregroundMark x1="42857" y1="39630" x2="42857" y2="39630"/>
                        <a14:foregroundMark x1="57555" y1="37372" x2="57555" y2="37372"/>
                        <a14:backgroundMark x1="32143" y1="39836" x2="32143" y2="39836"/>
                        <a14:backgroundMark x1="37225" y1="38604" x2="37225" y2="38604"/>
                        <a14:backgroundMark x1="42033" y1="40041" x2="42033" y2="40041"/>
                        <a14:backgroundMark x1="47390" y1="47844" x2="47390" y2="47844"/>
                        <a14:backgroundMark x1="47527" y1="48255" x2="47665" y2="48460"/>
                        <a14:backgroundMark x1="47390" y1="48460" x2="47390" y2="48460"/>
                        <a14:backgroundMark x1="47253" y1="48255" x2="47253" y2="48255"/>
                        <a14:backgroundMark x1="47665" y1="47844" x2="47665" y2="47844"/>
                        <a14:backgroundMark x1="47940" y1="47844" x2="47940" y2="47844"/>
                        <a14:backgroundMark x1="46978" y1="48460" x2="46978" y2="48460"/>
                        <a14:backgroundMark x1="46978" y1="48665" x2="46978" y2="48665"/>
                        <a14:backgroundMark x1="18819" y1="64066" x2="18819" y2="64066"/>
                        <a14:backgroundMark x1="18407" y1="64066" x2="18407" y2="64066"/>
                        <a14:backgroundMark x1="18407" y1="64271" x2="18407" y2="64271"/>
                        <a14:backgroundMark x1="18132" y1="64066" x2="18132" y2="64066"/>
                        <a14:backgroundMark x1="17857" y1="64066" x2="17857" y2="64066"/>
                        <a14:backgroundMark x1="19231" y1="64066" x2="19231" y2="64066"/>
                        <a14:backgroundMark x1="19505" y1="64271" x2="19505" y2="64271"/>
                        <a14:backgroundMark x1="74863" y1="23409" x2="74863" y2="234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8813" y="3779869"/>
            <a:ext cx="2440687" cy="163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0C59-7C09-AD53-AE54-E83927F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43" y="4920096"/>
            <a:ext cx="6347714" cy="1320800"/>
          </a:xfrm>
        </p:spPr>
        <p:txBody>
          <a:bodyPr/>
          <a:lstStyle/>
          <a:p>
            <a:r>
              <a:rPr lang="es-MX" dirty="0"/>
              <a:t>Gracias.</a:t>
            </a:r>
          </a:p>
        </p:txBody>
      </p:sp>
      <p:pic>
        <p:nvPicPr>
          <p:cNvPr id="3" name="Imagen 2" descr="Un letrero de color blanco&#10;&#10;El contenido generado por IA puede ser incorrecto.">
            <a:extLst>
              <a:ext uri="{FF2B5EF4-FFF2-40B4-BE49-F238E27FC236}">
                <a16:creationId xmlns:a16="http://schemas.microsoft.com/office/drawing/2014/main" id="{886CA1F6-6ABB-0F64-F512-E069DC3B1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6" b="93328" l="6672" r="94303">
                        <a14:foregroundMark x1="34183" y1="43328" x2="34183" y2="43328"/>
                        <a14:foregroundMark x1="38681" y1="39280" x2="35982" y2="41679"/>
                        <a14:foregroundMark x1="40480" y1="37031" x2="40255" y2="39955"/>
                        <a14:foregroundMark x1="33733" y1="43103" x2="33733" y2="43103"/>
                        <a14:foregroundMark x1="29310" y1="37931" x2="29985" y2="41229"/>
                        <a14:foregroundMark x1="23313" y1="53673" x2="23313" y2="53673"/>
                        <a14:foregroundMark x1="6672" y1="47001" x2="6672" y2="47001"/>
                        <a14:foregroundMark x1="6972" y1="42579" x2="6972" y2="42579"/>
                        <a14:foregroundMark x1="10870" y1="31259" x2="13193" y2="29535"/>
                        <a14:foregroundMark x1="78561" y1="17091" x2="81409" y2="19565"/>
                        <a14:foregroundMark x1="17316" y1="22339" x2="17316" y2="22339"/>
                        <a14:foregroundMark x1="29160" y1="12144" x2="29160" y2="12144"/>
                        <a14:foregroundMark x1="45052" y1="7496" x2="45052" y2="7496"/>
                        <a14:foregroundMark x1="94303" y1="49625" x2="94303" y2="49625"/>
                        <a14:foregroundMark x1="50825" y1="35457" x2="50825" y2="35457"/>
                        <a14:foregroundMark x1="23163" y1="59445" x2="23163" y2="59445"/>
                        <a14:foregroundMark x1="26612" y1="59820" x2="26612" y2="59820"/>
                        <a14:foregroundMark x1="27586" y1="54198" x2="27586" y2="54198"/>
                        <a14:foregroundMark x1="30810" y1="54798" x2="30810" y2="54798"/>
                        <a14:foregroundMark x1="32234" y1="52624" x2="32234" y2="52624"/>
                        <a14:foregroundMark x1="33808" y1="53073" x2="33808" y2="53073"/>
                        <a14:foregroundMark x1="37706" y1="52849" x2="37706" y2="52849"/>
                        <a14:foregroundMark x1="39955" y1="54123" x2="39955" y2="54123"/>
                        <a14:foregroundMark x1="43253" y1="53298" x2="43253" y2="53298"/>
                        <a14:foregroundMark x1="44828" y1="54498" x2="44828" y2="54498"/>
                        <a14:foregroundMark x1="52849" y1="53298" x2="52849" y2="53298"/>
                        <a14:foregroundMark x1="57871" y1="53748" x2="57871" y2="53748"/>
                        <a14:foregroundMark x1="49700" y1="53448" x2="49700" y2="53448"/>
                        <a14:foregroundMark x1="43778" y1="51424" x2="43778" y2="51424"/>
                        <a14:foregroundMark x1="61319" y1="53073" x2="61319" y2="53073"/>
                        <a14:foregroundMark x1="62444" y1="53898" x2="62444" y2="53898"/>
                        <a14:foregroundMark x1="65517" y1="53448" x2="65517" y2="53448"/>
                        <a14:foregroundMark x1="68966" y1="53748" x2="68966" y2="53748"/>
                        <a14:foregroundMark x1="72639" y1="53223" x2="72639" y2="53223"/>
                        <a14:foregroundMark x1="74813" y1="53298" x2="74813" y2="53298"/>
                        <a14:foregroundMark x1="31259" y1="59295" x2="31259" y2="59295"/>
                        <a14:foregroundMark x1="36432" y1="59220" x2="36432" y2="59220"/>
                        <a14:foregroundMark x1="37706" y1="58846" x2="37706" y2="58846"/>
                        <a14:foregroundMark x1="41529" y1="59295" x2="41529" y2="59295"/>
                        <a14:foregroundMark x1="44828" y1="59895" x2="44828" y2="59895"/>
                        <a14:foregroundMark x1="48876" y1="58396" x2="48876" y2="58396"/>
                        <a14:foregroundMark x1="50450" y1="58996" x2="50450" y2="58996"/>
                        <a14:foregroundMark x1="54123" y1="58546" x2="54123" y2="58546"/>
                        <a14:foregroundMark x1="42654" y1="92729" x2="45802" y2="93328"/>
                        <a14:foregroundMark x1="45952" y1="72564" x2="45952" y2="72564"/>
                        <a14:foregroundMark x1="53523" y1="72339" x2="53523" y2="72339"/>
                        <a14:foregroundMark x1="49925" y1="69865" x2="49925" y2="69865"/>
                        <a14:foregroundMark x1="44228" y1="70990" x2="54423" y2="71364"/>
                        <a14:foregroundMark x1="50150" y1="68066" x2="49775" y2="68966"/>
                        <a14:foregroundMark x1="47301" y1="73388" x2="45802" y2="76762"/>
                        <a14:foregroundMark x1="46402" y1="76912" x2="49250" y2="74588"/>
                        <a14:foregroundMark x1="53073" y1="74063" x2="52549" y2="78786"/>
                        <a14:foregroundMark x1="39280" y1="20390" x2="43328" y2="22114"/>
                        <a14:foregroundMark x1="47676" y1="18816" x2="22864" y2="30885"/>
                        <a14:foregroundMark x1="22864" y1="30885" x2="21739" y2="32009"/>
                        <a14:foregroundMark x1="34258" y1="20465" x2="68516" y2="33733"/>
                        <a14:foregroundMark x1="86732" y1="56597" x2="62819" y2="32759"/>
                        <a14:foregroundMark x1="62819" y1="32759" x2="36732" y2="39430"/>
                        <a14:foregroundMark x1="36732" y1="39430" x2="67541" y2="58096"/>
                        <a14:foregroundMark x1="67541" y1="58096" x2="51424" y2="75262"/>
                        <a14:foregroundMark x1="51424" y1="75262" x2="18291" y2="67016"/>
                        <a14:foregroundMark x1="18291" y1="67016" x2="23238" y2="38531"/>
                        <a14:foregroundMark x1="23238" y1="38531" x2="32684" y2="38156"/>
                        <a14:foregroundMark x1="39130" y1="16567" x2="19865" y2="32459"/>
                        <a14:foregroundMark x1="19865" y1="32459" x2="16417" y2="46852"/>
                        <a14:foregroundMark x1="25037" y1="23238" x2="10945" y2="43328"/>
                        <a14:foregroundMark x1="21964" y1="25337" x2="14768" y2="51799"/>
                        <a14:foregroundMark x1="14768" y1="51799" x2="15517" y2="59895"/>
                        <a14:foregroundMark x1="15592" y1="51649" x2="28261" y2="73838"/>
                        <a14:foregroundMark x1="28261" y1="73838" x2="36807" y2="78711"/>
                        <a14:foregroundMark x1="24663" y1="44828" x2="39130" y2="64393"/>
                        <a14:foregroundMark x1="27136" y1="40405" x2="41979" y2="55847"/>
                        <a14:foregroundMark x1="43478" y1="36582" x2="51949" y2="63643"/>
                        <a14:foregroundMark x1="56447" y1="18216" x2="73538" y2="40180"/>
                        <a14:foregroundMark x1="36357" y1="17241" x2="69865" y2="18816"/>
                        <a14:foregroundMark x1="69865" y1="18816" x2="71064" y2="19340"/>
                        <a14:foregroundMark x1="56372" y1="15592" x2="85607" y2="45277"/>
                        <a14:foregroundMark x1="74288" y1="31334" x2="71664" y2="69490"/>
                        <a14:foregroundMark x1="58546" y1="31109" x2="61769" y2="59070"/>
                        <a14:foregroundMark x1="45502" y1="43628" x2="72864" y2="41904"/>
                        <a14:foregroundMark x1="16492" y1="67391" x2="63643" y2="80060"/>
                        <a14:foregroundMark x1="82384" y1="49925" x2="63043" y2="78186"/>
                        <a14:foregroundMark x1="63043" y1="78186" x2="55472" y2="82984"/>
                        <a14:foregroundMark x1="84408" y1="53448" x2="72189" y2="77586"/>
                        <a14:foregroundMark x1="72189" y1="77586" x2="70090" y2="79460"/>
                        <a14:foregroundMark x1="83058" y1="54573" x2="64318" y2="79010"/>
                        <a14:foregroundMark x1="64318" y1="79010" x2="38756" y2="88306"/>
                        <a14:foregroundMark x1="38756" y1="88306" x2="18666" y2="75712"/>
                        <a14:foregroundMark x1="18666" y1="75712" x2="16192" y2="71139"/>
                        <a14:foregroundMark x1="17841" y1="60270" x2="34858" y2="50825"/>
                        <a14:foregroundMark x1="23088" y1="64843" x2="26237" y2="54948"/>
                        <a14:foregroundMark x1="42204" y1="46627" x2="40180" y2="67841"/>
                        <a14:foregroundMark x1="46252" y1="48426" x2="41529" y2="64768"/>
                        <a14:foregroundMark x1="47076" y1="52849" x2="38456" y2="66792"/>
                        <a14:foregroundMark x1="49325" y1="56972" x2="40405" y2="64543"/>
                        <a14:foregroundMark x1="57721" y1="56747" x2="43103" y2="64318"/>
                        <a14:foregroundMark x1="77286" y1="53298" x2="64768" y2="57946"/>
                        <a14:backgroundMark x1="24513" y1="59220" x2="24513" y2="592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904" y="1937904"/>
            <a:ext cx="2982192" cy="29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26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835</Words>
  <Application>Microsoft Office PowerPoint</Application>
  <PresentationFormat>Presentación en pantalla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</vt:lpstr>
      <vt:lpstr>Actividad 1 – Framework</vt:lpstr>
      <vt:lpstr>Introducción</vt:lpstr>
      <vt:lpstr>Origen y Contexto</vt:lpstr>
      <vt:lpstr>Arquitectura de Hadoop</vt:lpstr>
      <vt:lpstr>Ventajas</vt:lpstr>
      <vt:lpstr>Limitaciones</vt:lpstr>
      <vt:lpstr>Aplicaciones</vt:lpstr>
      <vt:lpstr>Comparación y Conclusión</vt:lpstr>
      <vt:lpstr>Gracias.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Pulido Rosas</cp:lastModifiedBy>
  <cp:revision>2</cp:revision>
  <dcterms:created xsi:type="dcterms:W3CDTF">2013-01-27T09:14:16Z</dcterms:created>
  <dcterms:modified xsi:type="dcterms:W3CDTF">2025-09-03T07:35:47Z</dcterms:modified>
  <cp:category/>
</cp:coreProperties>
</file>