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.hordyk@oceans.ubc.c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LMtool/DLMtool/issues" TargetMode="External"/><Relationship Id="rId5" Type="http://schemas.openxmlformats.org/officeDocument/2006/relationships/hyperlink" Target="http://datalimitedtoolkit.org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atalimitedtoolkit.org/" TargetMode="External"/><Relationship Id="rId4" Type="http://schemas.openxmlformats.org/officeDocument/2006/relationships/hyperlink" Target="mailto:a.hordyk@oceans.ub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1</a:t>
            </a:r>
            <a:b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1" name="Line"/>
          <p:cNvSpPr/>
          <p:nvPr/>
        </p:nvSpPr>
        <p:spPr>
          <a:xfrm flipV="1">
            <a:off x="4623483" y="744202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Layout Suggestions"/>
          <p:cNvSpPr txBox="1"/>
          <p:nvPr/>
        </p:nvSpPr>
        <p:spPr>
          <a:xfrm>
            <a:off x="192008" y="5210018"/>
            <a:ext cx="29639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Main Object Classes</a:t>
            </a: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SUBSUBTITLE"/>
          <p:cNvSpPr txBox="1"/>
          <p:nvPr/>
        </p:nvSpPr>
        <p:spPr>
          <a:xfrm>
            <a:off x="269025" y="8634199"/>
            <a:ext cx="314348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Find Available Objects: </a:t>
            </a:r>
            <a:r>
              <a:rPr lang="en-US" b="0" dirty="0" smtClean="0"/>
              <a:t>avail('Object Class')</a:t>
            </a:r>
            <a:endParaRPr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95353"/>
              </p:ext>
            </p:extLst>
          </p:nvPr>
        </p:nvGraphicFramePr>
        <p:xfrm>
          <a:off x="143701" y="2996867"/>
          <a:ext cx="3677210" cy="192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757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914453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DLMtool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Data-Limited Methods</a:t>
                      </a:r>
                      <a:r>
                        <a:rPr lang="en-US" sz="1200" baseline="0" dirty="0" smtClean="0"/>
                        <a:t> Toolkit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MP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Management</a:t>
                      </a:r>
                      <a:r>
                        <a:rPr lang="en-US" sz="1200" baseline="0" dirty="0" smtClean="0"/>
                        <a:t> Procedure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Management</a:t>
                      </a:r>
                      <a:r>
                        <a:rPr lang="en-US" sz="1200" baseline="0" dirty="0" smtClean="0"/>
                        <a:t> Strategy Evaluation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OM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Operating Model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PM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Performance Metrics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44178"/>
              </p:ext>
            </p:extLst>
          </p:nvPr>
        </p:nvGraphicFramePr>
        <p:xfrm>
          <a:off x="201351" y="5555868"/>
          <a:ext cx="467092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3850481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 smtClean="0"/>
                        <a:t>Class</a:t>
                      </a:r>
                      <a:endParaRPr lang="en-US" sz="12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 smtClean="0"/>
                        <a:t>Contents</a:t>
                      </a:r>
                      <a:endParaRPr lang="en-US" sz="1200" b="1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9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Stock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Biological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Fleet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Exploitation</a:t>
                      </a:r>
                      <a:r>
                        <a:rPr lang="en-US" sz="1200" baseline="0" dirty="0" smtClean="0"/>
                        <a:t>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Obs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Observation Error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Imp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Implementation Error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Operating Model</a:t>
                      </a:r>
                      <a:endParaRPr lang="en-US" sz="1200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Management Strategy Evaluation Results</a:t>
                      </a:r>
                      <a:endParaRPr lang="en-US" sz="12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7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Management Procedure</a:t>
                      </a:r>
                      <a:endParaRPr lang="en-US" sz="1200" baseline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32768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4729" y="8841821"/>
            <a:ext cx="1614545" cy="1328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avail('Stock')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avail('Fleet')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Obs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avail('MP')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Line"/>
          <p:cNvSpPr/>
          <p:nvPr/>
        </p:nvSpPr>
        <p:spPr>
          <a:xfrm flipV="1">
            <a:off x="192008" y="4945445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" name="Group 52"/>
          <p:cNvGrpSpPr/>
          <p:nvPr/>
        </p:nvGrpSpPr>
        <p:grpSpPr>
          <a:xfrm>
            <a:off x="2609507" y="6107311"/>
            <a:ext cx="1982504" cy="1107281"/>
            <a:chOff x="2950077" y="5957887"/>
            <a:chExt cx="1982504" cy="1107281"/>
          </a:xfrm>
        </p:grpSpPr>
        <p:sp>
          <p:nvSpPr>
            <p:cNvPr id="51" name="Right Brace 50"/>
            <p:cNvSpPr/>
            <p:nvPr/>
          </p:nvSpPr>
          <p:spPr>
            <a:xfrm>
              <a:off x="2950077" y="5957887"/>
              <a:ext cx="394516" cy="1107281"/>
            </a:xfrm>
            <a:prstGeom prst="righ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77347" y="6260779"/>
              <a:ext cx="1555234" cy="487313"/>
            </a:xfrm>
            <a:prstGeom prst="rect">
              <a:avLst/>
            </a:prstGeom>
            <a:ln w="22225">
              <a:solidFill>
                <a:schemeClr val="tx1"/>
              </a:solidFill>
              <a:bevel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OM = Stock </a:t>
              </a:r>
              <a:r>
                <a:rPr lang="en-US" b="0" dirty="0"/>
                <a:t>+ Fleet </a:t>
              </a:r>
              <a:endParaRPr lang="en-US" b="0" dirty="0" smtClean="0"/>
            </a:p>
            <a:p>
              <a:r>
                <a:rPr lang="en-US" b="0" dirty="0" smtClean="0"/>
                <a:t>         + </a:t>
              </a:r>
              <a:r>
                <a:rPr lang="en-US" b="0" dirty="0" err="1"/>
                <a:t>Obs</a:t>
              </a:r>
              <a:r>
                <a:rPr lang="en-US" b="0" dirty="0"/>
                <a:t> + Imp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12898" y="886435"/>
            <a:ext cx="5413098" cy="2096791"/>
            <a:chOff x="5170234" y="2165110"/>
            <a:chExt cx="5413098" cy="2096791"/>
          </a:xfrm>
        </p:grpSpPr>
        <p:sp>
          <p:nvSpPr>
            <p:cNvPr id="12" name="Layout Suggestions"/>
            <p:cNvSpPr txBox="1"/>
            <p:nvPr/>
          </p:nvSpPr>
          <p:spPr>
            <a:xfrm>
              <a:off x="5170234" y="2165110"/>
              <a:ext cx="2324354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Create New OM</a:t>
              </a:r>
              <a:endParaRPr dirty="0"/>
            </a:p>
          </p:txBody>
        </p:sp>
        <p:sp>
          <p:nvSpPr>
            <p:cNvPr id="57" name="SUBSUBTITLE"/>
            <p:cNvSpPr txBox="1"/>
            <p:nvPr/>
          </p:nvSpPr>
          <p:spPr>
            <a:xfrm>
              <a:off x="5182815" y="2446019"/>
              <a:ext cx="5400517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Blank OM: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New OM from available objects: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new('OM', 'Stock', 'Fleet',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Initialize Excel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and OM Report: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OMinit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Import OM from Excel: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XL2OM('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Generate OM Report: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OMdoc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SUBSUBTITLE"/>
          <p:cNvSpPr txBox="1"/>
          <p:nvPr/>
        </p:nvSpPr>
        <p:spPr>
          <a:xfrm>
            <a:off x="2109541" y="9303337"/>
            <a:ext cx="18915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More Objects: </a:t>
            </a:r>
            <a:r>
              <a:rPr lang="en-US" b="0" dirty="0" err="1" smtClean="0"/>
              <a:t>DLMextra</a:t>
            </a:r>
            <a:r>
              <a:rPr lang="en-US" b="0" dirty="0" smtClean="0"/>
              <a:t>()</a:t>
            </a:r>
            <a:endParaRPr dirty="0"/>
          </a:p>
        </p:txBody>
      </p:sp>
      <p:grpSp>
        <p:nvGrpSpPr>
          <p:cNvPr id="74" name="Group 73"/>
          <p:cNvGrpSpPr/>
          <p:nvPr/>
        </p:nvGrpSpPr>
        <p:grpSpPr>
          <a:xfrm>
            <a:off x="9939883" y="684177"/>
            <a:ext cx="1575818" cy="3931975"/>
            <a:chOff x="8758836" y="2597366"/>
            <a:chExt cx="1940979" cy="484312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062" y="2876401"/>
              <a:ext cx="1866753" cy="456408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8758836" y="2597366"/>
              <a:ext cx="1782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OM Excel: </a:t>
              </a:r>
              <a:r>
                <a:rPr lang="en-US" b="0" dirty="0" smtClean="0"/>
                <a:t>myOM.xlsx</a:t>
              </a:r>
              <a:endParaRPr lang="en-US" b="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548966" y="687663"/>
            <a:ext cx="2317772" cy="2416651"/>
            <a:chOff x="11101762" y="3110177"/>
            <a:chExt cx="2868238" cy="299060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0582" y="3393594"/>
              <a:ext cx="2769418" cy="270718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1101762" y="3110177"/>
              <a:ext cx="18694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OM Report: </a:t>
              </a:r>
              <a:r>
                <a:rPr lang="en-US" b="0" dirty="0" err="1" smtClean="0"/>
                <a:t>myOM.rmd</a:t>
              </a:r>
              <a:endParaRPr lang="en-US" b="0" dirty="0"/>
            </a:p>
          </p:txBody>
        </p:sp>
      </p:grpSp>
      <p:sp>
        <p:nvSpPr>
          <p:cNvPr id="65" name="Layout Suggestions"/>
          <p:cNvSpPr txBox="1"/>
          <p:nvPr/>
        </p:nvSpPr>
        <p:spPr>
          <a:xfrm>
            <a:off x="192008" y="2668586"/>
            <a:ext cx="14507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Acronyms</a:t>
            </a:r>
            <a:endParaRPr dirty="0"/>
          </a:p>
        </p:txBody>
      </p:sp>
      <p:grpSp>
        <p:nvGrpSpPr>
          <p:cNvPr id="68" name="Group 67"/>
          <p:cNvGrpSpPr/>
          <p:nvPr/>
        </p:nvGrpSpPr>
        <p:grpSpPr>
          <a:xfrm>
            <a:off x="143701" y="819180"/>
            <a:ext cx="4103904" cy="1758543"/>
            <a:chOff x="143701" y="819180"/>
            <a:chExt cx="4103904" cy="1758543"/>
          </a:xfrm>
        </p:grpSpPr>
        <p:sp>
          <p:nvSpPr>
            <p:cNvPr id="29" name="Layout Suggestions"/>
            <p:cNvSpPr txBox="1"/>
            <p:nvPr/>
          </p:nvSpPr>
          <p:spPr>
            <a:xfrm>
              <a:off x="143701" y="819180"/>
              <a:ext cx="2183290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Getting Started</a:t>
              </a:r>
              <a:endParaRPr dirty="0"/>
            </a:p>
          </p:txBody>
        </p:sp>
        <p:sp>
          <p:nvSpPr>
            <p:cNvPr id="66" name="SUBSUBTITLE"/>
            <p:cNvSpPr txBox="1"/>
            <p:nvPr/>
          </p:nvSpPr>
          <p:spPr>
            <a:xfrm>
              <a:off x="192008" y="1064488"/>
              <a:ext cx="4055597" cy="15132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Install package: </a:t>
              </a:r>
              <a:r>
                <a:rPr lang="en-US" b="0" dirty="0" err="1" smtClean="0"/>
                <a:t>install.packages</a:t>
              </a:r>
              <a:r>
                <a:rPr lang="en-US" b="0" dirty="0" smtClean="0"/>
                <a:t>('DLMtool')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User Guide:</a:t>
              </a:r>
              <a:r>
                <a:rPr lang="en-US" b="0" dirty="0" smtClean="0"/>
                <a:t> </a:t>
              </a:r>
              <a:r>
                <a:rPr lang="en-US" b="0" dirty="0" err="1" smtClean="0"/>
                <a:t>userguide</a:t>
              </a:r>
              <a:r>
                <a:rPr lang="en-US" b="0" dirty="0" smtClean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 smtClean="0"/>
                <a:t>Cheat Sheets:</a:t>
              </a:r>
              <a:r>
                <a:rPr lang="en-US" b="0" dirty="0" smtClean="0"/>
                <a:t> </a:t>
              </a:r>
              <a:r>
                <a:rPr lang="en-US" b="0" dirty="0" err="1" smtClean="0"/>
                <a:t>cheatsheets</a:t>
              </a:r>
              <a:r>
                <a:rPr lang="en-US" b="0" dirty="0" smtClean="0"/>
                <a:t>()</a:t>
              </a:r>
              <a:endParaRPr lang="en-US" b="0" dirty="0" smtClean="0"/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Website:</a:t>
              </a:r>
              <a:r>
                <a:rPr lang="en-US" b="0" dirty="0"/>
                <a:t> </a:t>
              </a:r>
              <a:r>
                <a:rPr lang="en-US" b="0" dirty="0">
                  <a:hlinkClick r:id="rId5"/>
                </a:rPr>
                <a:t>http://</a:t>
              </a:r>
              <a:r>
                <a:rPr lang="en-US" b="0" dirty="0" smtClean="0">
                  <a:hlinkClick r:id="rId5"/>
                </a:rPr>
                <a:t>datalimitedtoolkit.org</a:t>
              </a:r>
              <a:endParaRPr lang="en-US" b="0" dirty="0" smtClean="0"/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Report Issues:</a:t>
              </a:r>
              <a:r>
                <a:rPr lang="en-US" b="0" dirty="0"/>
                <a:t> </a:t>
              </a:r>
              <a:r>
                <a:rPr lang="en-US" b="0" dirty="0">
                  <a:hlinkClick r:id="rId6"/>
                </a:rPr>
                <a:t>https://</a:t>
              </a:r>
              <a:r>
                <a:rPr lang="en-US" b="0" dirty="0" smtClean="0">
                  <a:hlinkClick r:id="rId6"/>
                </a:rPr>
                <a:t>github.com/DLMtool/DLMtool/issues</a:t>
              </a:r>
              <a:endParaRPr lang="en-US" b="0" dirty="0" smtClean="0"/>
            </a:p>
          </p:txBody>
        </p:sp>
      </p:grpSp>
      <p:sp>
        <p:nvSpPr>
          <p:cNvPr id="69" name="Line"/>
          <p:cNvSpPr/>
          <p:nvPr/>
        </p:nvSpPr>
        <p:spPr>
          <a:xfrm flipV="1">
            <a:off x="194461" y="254563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.    </a:t>
            </a:r>
            <a:r>
              <a:rPr dirty="0">
                <a:hlinkClick r:id="rId7"/>
              </a:rPr>
              <a:t>CC BY SA</a:t>
            </a:r>
            <a:r>
              <a:rPr dirty="0"/>
              <a:t> </a:t>
            </a:r>
            <a:r>
              <a:rPr lang="en-US" dirty="0" smtClean="0"/>
              <a:t>Adrian Hordyk </a:t>
            </a:r>
            <a:r>
              <a:rPr dirty="0" smtClean="0"/>
              <a:t>•  </a:t>
            </a:r>
            <a:r>
              <a:rPr lang="en-US" dirty="0" smtClean="0">
                <a:hlinkClick r:id="rId8"/>
              </a:rPr>
              <a:t>a.hordyk@oceans.ubc.ca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</a:t>
            </a:r>
            <a:r>
              <a:rPr dirty="0" smtClean="0"/>
              <a:t> </a:t>
            </a:r>
            <a:r>
              <a:rPr lang="en-US" dirty="0" smtClean="0">
                <a:hlinkClick r:id="rId5"/>
              </a:rPr>
              <a:t>http://datalimitedtoolkit.org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smtClean="0"/>
              <a:t> </a:t>
            </a:r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dirty="0"/>
              <a:t>version  </a:t>
            </a:r>
            <a:r>
              <a:rPr lang="en-US" dirty="0" smtClean="0"/>
              <a:t>5.2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US" dirty="0" smtClean="0"/>
              <a:t>September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84370"/>
              </p:ext>
            </p:extLst>
          </p:nvPr>
        </p:nvGraphicFramePr>
        <p:xfrm>
          <a:off x="9913473" y="5202260"/>
          <a:ext cx="3677210" cy="171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30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715280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2828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MP Type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Returns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08946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TAC (total</a:t>
                      </a:r>
                      <a:r>
                        <a:rPr lang="en-US" sz="1200" baseline="0" dirty="0" smtClean="0"/>
                        <a:t> allowable catch)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TAE,</a:t>
                      </a:r>
                      <a:r>
                        <a:rPr lang="en-US" sz="1200" baseline="0" dirty="0" smtClean="0"/>
                        <a:t> SL, Spatial (total allowable effort, size limit, spatial closure)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2711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Mixed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Combination</a:t>
                      </a:r>
                      <a:r>
                        <a:rPr lang="en-US" sz="1200" baseline="0" dirty="0" smtClean="0"/>
                        <a:t> of Output and 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Reference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TAC (assuming perfect </a:t>
                      </a:r>
                      <a:r>
                        <a:rPr lang="en-US" sz="1200" baseline="0" dirty="0" smtClean="0"/>
                        <a:t>data)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623646" y="3173350"/>
            <a:ext cx="5263379" cy="4236680"/>
            <a:chOff x="5113530" y="2170882"/>
            <a:chExt cx="5263379" cy="4236680"/>
          </a:xfrm>
        </p:grpSpPr>
        <p:sp>
          <p:nvSpPr>
            <p:cNvPr id="88" name="Layout Suggestions"/>
            <p:cNvSpPr txBox="1"/>
            <p:nvPr/>
          </p:nvSpPr>
          <p:spPr>
            <a:xfrm>
              <a:off x="5113530" y="2170882"/>
              <a:ext cx="2146421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Customize OM</a:t>
              </a:r>
              <a:endParaRPr dirty="0"/>
            </a:p>
          </p:txBody>
        </p:sp>
        <p:sp>
          <p:nvSpPr>
            <p:cNvPr id="89" name="SUBSUBTITLE"/>
            <p:cNvSpPr txBox="1"/>
            <p:nvPr/>
          </p:nvSpPr>
          <p:spPr>
            <a:xfrm>
              <a:off x="5114250" y="2473152"/>
              <a:ext cx="5262659" cy="39344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Historical Fishing: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Fleet/OM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ChooseEffort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(Fleet/OM)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Selectivity: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Fleet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ChooseSelect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(Fleet,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FstYr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= …)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Age Specific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Sketch Length Specific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'Length')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Predicting Life-History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OM@Species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Scomber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japonicus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LH2OM(OM)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Custom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OM@cpars$M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rlnorm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OM@nsim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, log(0.2), 0.05)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Remove Process and Observation Error: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tinyErr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Replace OM Component: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OM &lt;- Replace(OM,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Blue_shark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Line"/>
          <p:cNvSpPr/>
          <p:nvPr/>
        </p:nvSpPr>
        <p:spPr>
          <a:xfrm flipV="1">
            <a:off x="4623483" y="304642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156481" y="1059385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5" name="Group 94"/>
          <p:cNvGrpSpPr/>
          <p:nvPr/>
        </p:nvGrpSpPr>
        <p:grpSpPr>
          <a:xfrm>
            <a:off x="4589654" y="7584961"/>
            <a:ext cx="2370842" cy="2767637"/>
            <a:chOff x="5090286" y="2170882"/>
            <a:chExt cx="2370842" cy="2767637"/>
          </a:xfrm>
        </p:grpSpPr>
        <p:sp>
          <p:nvSpPr>
            <p:cNvPr id="96" name="Layout Suggestions"/>
            <p:cNvSpPr txBox="1"/>
            <p:nvPr/>
          </p:nvSpPr>
          <p:spPr>
            <a:xfrm>
              <a:off x="5113530" y="2170882"/>
              <a:ext cx="1968488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Examine OM </a:t>
              </a:r>
              <a:endParaRPr dirty="0"/>
            </a:p>
          </p:txBody>
        </p:sp>
        <p:sp>
          <p:nvSpPr>
            <p:cNvPr id="97" name="SUBSUBTITLE"/>
            <p:cNvSpPr txBox="1"/>
            <p:nvPr/>
          </p:nvSpPr>
          <p:spPr>
            <a:xfrm>
              <a:off x="5090286" y="2517343"/>
              <a:ext cx="2370842" cy="2421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OM Components: 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	plot(Albacore)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plot(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OM: 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Existing MPA: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plotMPA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</a:t>
              </a:r>
              <a:r>
                <a:rPr lang="en-US" i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Plot Selectivity: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plotSelect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b="0" dirty="0" smtClean="0"/>
            </a:p>
          </p:txBody>
        </p:sp>
      </p:grpSp>
      <p:sp>
        <p:nvSpPr>
          <p:cNvPr id="100" name="Layout Suggestions"/>
          <p:cNvSpPr txBox="1"/>
          <p:nvPr/>
        </p:nvSpPr>
        <p:spPr>
          <a:xfrm>
            <a:off x="9939883" y="4931925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Management Procedures</a:t>
            </a:r>
            <a:endParaRPr dirty="0"/>
          </a:p>
        </p:txBody>
      </p:sp>
      <p:sp>
        <p:nvSpPr>
          <p:cNvPr id="101" name="Line"/>
          <p:cNvSpPr/>
          <p:nvPr/>
        </p:nvSpPr>
        <p:spPr>
          <a:xfrm flipV="1">
            <a:off x="9974607" y="47831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Rectangle 101"/>
          <p:cNvSpPr/>
          <p:nvPr/>
        </p:nvSpPr>
        <p:spPr>
          <a:xfrm>
            <a:off x="9887025" y="6786519"/>
            <a:ext cx="3852337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MP type: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curE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matlenlim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FMSYref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'))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Line"/>
          <p:cNvSpPr/>
          <p:nvPr/>
        </p:nvSpPr>
        <p:spPr>
          <a:xfrm flipV="1">
            <a:off x="9940173" y="743979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6" name="Group 105"/>
          <p:cNvGrpSpPr/>
          <p:nvPr/>
        </p:nvGrpSpPr>
        <p:grpSpPr>
          <a:xfrm>
            <a:off x="9902173" y="7532538"/>
            <a:ext cx="3688510" cy="2843823"/>
            <a:chOff x="10001017" y="7532519"/>
            <a:chExt cx="3688510" cy="2843823"/>
          </a:xfrm>
        </p:grpSpPr>
        <p:sp>
          <p:nvSpPr>
            <p:cNvPr id="103" name="Layout Suggestions"/>
            <p:cNvSpPr txBox="1"/>
            <p:nvPr/>
          </p:nvSpPr>
          <p:spPr>
            <a:xfrm>
              <a:off x="10012317" y="7532519"/>
              <a:ext cx="1396216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 smtClean="0"/>
                <a:t>Run MSE</a:t>
              </a:r>
              <a:endParaRPr dirty="0"/>
            </a:p>
          </p:txBody>
        </p:sp>
        <p:sp>
          <p:nvSpPr>
            <p:cNvPr id="105" name="SUBSUBTITLE"/>
            <p:cNvSpPr txBox="1"/>
            <p:nvPr/>
          </p:nvSpPr>
          <p:spPr>
            <a:xfrm>
              <a:off x="10001017" y="7811537"/>
              <a:ext cx="3688510" cy="25648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MSE: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 MSE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	  MPs=c('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'))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MSE in parallel: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(parallel=TRUE)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e.g. MSE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	  MPs=c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'),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 parallel=TRUE)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Check Convergence: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Converge(MSE)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Run Historical Simulations: </a:t>
              </a:r>
            </a:p>
            <a:p>
              <a:pPr>
                <a:lnSpc>
                  <a:spcPct val="150000"/>
                </a:lnSpc>
              </a:pP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  <a:r>
                <a:rPr lang="en-US" b="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=TRUE) </a:t>
              </a:r>
            </a:p>
          </p:txBody>
        </p:sp>
      </p:grpSp>
      <p:sp>
        <p:nvSpPr>
          <p:cNvPr id="108" name="SUBSUBTITLE"/>
          <p:cNvSpPr txBox="1"/>
          <p:nvPr/>
        </p:nvSpPr>
        <p:spPr>
          <a:xfrm>
            <a:off x="269025" y="10033687"/>
            <a:ext cx="271228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Slot Names: </a:t>
            </a:r>
            <a:r>
              <a:rPr lang="en-US" b="0" dirty="0" err="1" smtClean="0"/>
              <a:t>slotNames</a:t>
            </a:r>
            <a:r>
              <a:rPr lang="en-US" b="0" dirty="0" smtClean="0"/>
              <a:t>('Object Class')</a:t>
            </a:r>
          </a:p>
          <a:p>
            <a:pPr lvl="1" indent="0"/>
            <a:r>
              <a:rPr lang="en-US" b="0" dirty="0" smtClean="0"/>
              <a:t>e.g.	</a:t>
            </a:r>
            <a:r>
              <a:rPr lang="en-US" b="0" dirty="0" err="1" smtClean="0"/>
              <a:t>slotNames</a:t>
            </a:r>
            <a:r>
              <a:rPr lang="en-US" b="0" dirty="0" smtClean="0"/>
              <a:t>('Stock')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9444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2</a:t>
            </a:r>
            <a:br>
              <a:rPr lang="en-US" sz="3300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.  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 smtClean="0"/>
              <a:t>Adrian Hordyk </a:t>
            </a:r>
            <a:r>
              <a:rPr dirty="0" smtClean="0"/>
              <a:t>•  </a:t>
            </a:r>
            <a:r>
              <a:rPr lang="en-US" dirty="0" smtClean="0">
                <a:hlinkClick r:id="rId4"/>
              </a:rPr>
              <a:t>a.hordyk@oceans.ubc.ca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</a:t>
            </a:r>
            <a:r>
              <a:rPr dirty="0" smtClean="0"/>
              <a:t> </a:t>
            </a:r>
            <a:r>
              <a:rPr lang="en-US" dirty="0" smtClean="0">
                <a:hlinkClick r:id="rId5"/>
              </a:rPr>
              <a:t>http://datalimitedtoolkit.org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dirty="0"/>
              <a:t>•  </a:t>
            </a:r>
            <a:r>
              <a:rPr dirty="0" smtClean="0"/>
              <a:t> </a:t>
            </a:r>
            <a:r>
              <a:rPr lang="en-US" dirty="0" smtClean="0"/>
              <a:t>DLMtool</a:t>
            </a:r>
            <a:r>
              <a:rPr dirty="0" smtClean="0"/>
              <a:t> </a:t>
            </a:r>
            <a:r>
              <a:rPr dirty="0"/>
              <a:t>version  </a:t>
            </a:r>
            <a:r>
              <a:rPr lang="en-US" dirty="0" smtClean="0"/>
              <a:t>5.2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US" dirty="0" smtClean="0"/>
              <a:t>September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sp>
        <p:nvSpPr>
          <p:cNvPr id="91" name="Line"/>
          <p:cNvSpPr/>
          <p:nvPr/>
        </p:nvSpPr>
        <p:spPr>
          <a:xfrm>
            <a:off x="439680" y="1057003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Layout Suggestions"/>
          <p:cNvSpPr txBox="1"/>
          <p:nvPr/>
        </p:nvSpPr>
        <p:spPr>
          <a:xfrm>
            <a:off x="111488" y="6131286"/>
            <a:ext cx="32124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Examine MSE Results</a:t>
            </a:r>
            <a:endParaRPr dirty="0"/>
          </a:p>
        </p:txBody>
      </p:sp>
      <p:sp>
        <p:nvSpPr>
          <p:cNvPr id="50" name="Layout Suggestions"/>
          <p:cNvSpPr txBox="1"/>
          <p:nvPr/>
        </p:nvSpPr>
        <p:spPr>
          <a:xfrm>
            <a:off x="5162906" y="3903591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Fishery Data Object</a:t>
            </a:r>
            <a:endParaRPr dirty="0"/>
          </a:p>
        </p:txBody>
      </p:sp>
      <p:sp>
        <p:nvSpPr>
          <p:cNvPr id="56" name="Layout Suggestions"/>
          <p:cNvSpPr txBox="1"/>
          <p:nvPr/>
        </p:nvSpPr>
        <p:spPr>
          <a:xfrm>
            <a:off x="143701" y="898728"/>
            <a:ext cx="298479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Performance Metrics</a:t>
            </a:r>
            <a:endParaRPr dirty="0"/>
          </a:p>
        </p:txBody>
      </p:sp>
      <p:sp>
        <p:nvSpPr>
          <p:cNvPr id="60" name="Line"/>
          <p:cNvSpPr/>
          <p:nvPr/>
        </p:nvSpPr>
        <p:spPr>
          <a:xfrm flipV="1">
            <a:off x="143701" y="604062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ayout Suggestions"/>
          <p:cNvSpPr txBox="1"/>
          <p:nvPr/>
        </p:nvSpPr>
        <p:spPr>
          <a:xfrm>
            <a:off x="9078137" y="5102444"/>
            <a:ext cx="15565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Apply MPs</a:t>
            </a:r>
            <a:endParaRPr dirty="0"/>
          </a:p>
        </p:txBody>
      </p:sp>
      <p:sp>
        <p:nvSpPr>
          <p:cNvPr id="71" name="Rectangle 70"/>
          <p:cNvSpPr/>
          <p:nvPr/>
        </p:nvSpPr>
        <p:spPr>
          <a:xfrm>
            <a:off x="57618" y="1160404"/>
            <a:ext cx="265168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 PM Functions: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avail('PM')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PM: 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P50(MSE)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226" y="6403165"/>
            <a:ext cx="2784737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 Results: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Trade-Off Plots: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PMs)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'P50', 'AAVY')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NOAA_plot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Projection Plots: 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Pplot2(MSE)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Kobe Plot: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78" name="SUBSUBTITLE"/>
          <p:cNvSpPr txBox="1"/>
          <p:nvPr/>
        </p:nvSpPr>
        <p:spPr>
          <a:xfrm>
            <a:off x="5162906" y="4180714"/>
            <a:ext cx="3048912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avail('Data')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Blank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&lt;- new('Data')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Initialize Data Excel: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DataInit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 from Excel: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&lt;- XL2Data()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Plot Data: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summary(Data)</a:t>
            </a:r>
          </a:p>
        </p:txBody>
      </p:sp>
      <p:sp>
        <p:nvSpPr>
          <p:cNvPr id="79" name="Layout Suggestions"/>
          <p:cNvSpPr txBox="1"/>
          <p:nvPr/>
        </p:nvSpPr>
        <p:spPr>
          <a:xfrm>
            <a:off x="5157296" y="7051116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Management Procedures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 flipV="1">
            <a:off x="5162906" y="570458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SUBSUBTITLE"/>
          <p:cNvSpPr txBox="1"/>
          <p:nvPr/>
        </p:nvSpPr>
        <p:spPr>
          <a:xfrm>
            <a:off x="5157296" y="7423961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 MPs: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Can(Data)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Unavailable MPs: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Cant(Data)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Feasible MPs: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All Management Options: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(Data) = Can(Data)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 Only: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(Data, TAE=FALSE,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SL=FALSE, Spatial=FALSE)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Size Reg. Only: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TAE=FALSE,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Spatial=FALSE)</a:t>
            </a:r>
          </a:p>
          <a:p>
            <a:pPr>
              <a:lnSpc>
                <a:spcPct val="150000"/>
              </a:lnSpc>
            </a:pP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UBSUBTITLE"/>
          <p:cNvSpPr txBox="1"/>
          <p:nvPr/>
        </p:nvSpPr>
        <p:spPr>
          <a:xfrm>
            <a:off x="9078137" y="5460747"/>
            <a:ext cx="4111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Apply MP: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(Data, 'MP Name')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All Available MPs: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TAC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')@TAC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Plot TACs: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boxplot(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5" name="Layout Suggestions"/>
          <p:cNvSpPr txBox="1"/>
          <p:nvPr/>
        </p:nvSpPr>
        <p:spPr>
          <a:xfrm>
            <a:off x="9078137" y="887445"/>
            <a:ext cx="186108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Custom MPs</a:t>
            </a:r>
            <a:endParaRPr dirty="0"/>
          </a:p>
        </p:txBody>
      </p:sp>
      <p:sp>
        <p:nvSpPr>
          <p:cNvPr id="92" name="SUBSUBTITLE"/>
          <p:cNvSpPr txBox="1"/>
          <p:nvPr/>
        </p:nvSpPr>
        <p:spPr>
          <a:xfrm>
            <a:off x="9078137" y="2709999"/>
            <a:ext cx="4969584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Pseudo-Code to create new MP:</a:t>
            </a: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function(x, Data, reps=100, plot=FALSE)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Data@AvC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[x] # access element x from Data object slot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… 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Rec &lt;- new('Rec') # create object of class Rec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slotNames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("Rec")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Rec@TAC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populate one or more Rec slots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Rec # return Rec object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&lt;- 'MP'</a:t>
            </a:r>
          </a:p>
        </p:txBody>
      </p:sp>
      <p:sp>
        <p:nvSpPr>
          <p:cNvPr id="93" name="SUBSUBTITLE"/>
          <p:cNvSpPr txBox="1"/>
          <p:nvPr/>
        </p:nvSpPr>
        <p:spPr>
          <a:xfrm>
            <a:off x="9078137" y="1170249"/>
            <a:ext cx="479574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Averaging MPs: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(MP Names)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(c('BK', 'DBSRA',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(DLMtool::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testOM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MPs=c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('BK', 'DBSRA',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Layout Suggestions"/>
          <p:cNvSpPr txBox="1"/>
          <p:nvPr/>
        </p:nvSpPr>
        <p:spPr>
          <a:xfrm>
            <a:off x="5162906" y="898728"/>
            <a:ext cx="18065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Subset MSE</a:t>
            </a:r>
            <a:endParaRPr dirty="0"/>
          </a:p>
        </p:txBody>
      </p:sp>
      <p:sp>
        <p:nvSpPr>
          <p:cNvPr id="99" name="Line"/>
          <p:cNvSpPr/>
          <p:nvPr/>
        </p:nvSpPr>
        <p:spPr>
          <a:xfrm flipV="1">
            <a:off x="9078137" y="4957374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7" name="SUBSUBTITLE"/>
          <p:cNvSpPr txBox="1"/>
          <p:nvPr/>
        </p:nvSpPr>
        <p:spPr>
          <a:xfrm>
            <a:off x="5162906" y="1151944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Subset by MP: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MSE2 &lt;- Sub(MSE, MPs= …)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stats &lt;- summary(MSE)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&lt;- which(stats$P50 &gt; 0.7)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stats[accept, 'MP')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Sub(MSE, MPs=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Subset by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Simulation: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MSE2 &lt;- Sub(MSE,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sims= …)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below &lt;- MSE@OM$M &lt; median(MSE@OM$M)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Sub(MSE, sims=below)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Layout Suggestions"/>
          <p:cNvSpPr txBox="1"/>
          <p:nvPr/>
        </p:nvSpPr>
        <p:spPr>
          <a:xfrm>
            <a:off x="5162906" y="5859406"/>
            <a:ext cx="21271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Evaluating OM</a:t>
            </a:r>
            <a:endParaRPr dirty="0"/>
          </a:p>
        </p:txBody>
      </p:sp>
      <p:sp>
        <p:nvSpPr>
          <p:cNvPr id="110" name="SUBSUBTITLE"/>
          <p:cNvSpPr txBox="1"/>
          <p:nvPr/>
        </p:nvSpPr>
        <p:spPr>
          <a:xfrm>
            <a:off x="5162906" y="6242586"/>
            <a:ext cx="282524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Compare Simulated and Actual Data: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Turing(OM, Data)</a:t>
            </a:r>
          </a:p>
        </p:txBody>
      </p:sp>
      <p:sp>
        <p:nvSpPr>
          <p:cNvPr id="111" name="Line"/>
          <p:cNvSpPr/>
          <p:nvPr/>
        </p:nvSpPr>
        <p:spPr>
          <a:xfrm flipV="1">
            <a:off x="5162906" y="688176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" name="Layout Suggestions"/>
          <p:cNvSpPr txBox="1"/>
          <p:nvPr/>
        </p:nvSpPr>
        <p:spPr>
          <a:xfrm>
            <a:off x="9078137" y="7458576"/>
            <a:ext cx="351698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Posterior Predicted Data</a:t>
            </a:r>
            <a:endParaRPr dirty="0"/>
          </a:p>
        </p:txBody>
      </p:sp>
      <p:sp>
        <p:nvSpPr>
          <p:cNvPr id="30" name="Line"/>
          <p:cNvSpPr/>
          <p:nvPr/>
        </p:nvSpPr>
        <p:spPr>
          <a:xfrm flipV="1">
            <a:off x="9078136" y="72935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SUBSUBTITLE"/>
          <p:cNvSpPr txBox="1"/>
          <p:nvPr/>
        </p:nvSpPr>
        <p:spPr>
          <a:xfrm>
            <a:off x="9078136" y="7751282"/>
            <a:ext cx="4111938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Generate Predicted Data from MP application: 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(MPs="DCAC", PPD=TRUE)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MSE@Misc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[[1]]@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Ind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(t(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type='l',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xlab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='Projected Year',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ylab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='Index value')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4343" y="6403165"/>
            <a:ext cx="244964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Value of Information: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VOI(MSE)</a:t>
            </a:r>
            <a:b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VOIplot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VOIplot2(MSE)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Plots: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COSEWIC_Hplot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DFO_plot2(MSE)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DFO_proj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IOTC_plot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PWhisker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wormplot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32" name="SUBSUBTITLE"/>
          <p:cNvSpPr txBox="1"/>
          <p:nvPr/>
        </p:nvSpPr>
        <p:spPr>
          <a:xfrm>
            <a:off x="143701" y="2263121"/>
            <a:ext cx="5452309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Custom PM: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Probability F &lt; 2 x FMSY in first 5 years:</a:t>
            </a: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function(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=NULL, Ref=2,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=5) {</a:t>
            </a: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ChkYrs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validate years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new('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# create empty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PMobj@Name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paste0('Probability F/FMSY &lt; ', Ref) # name of PM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PMobj@Caption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paste0('Probability F/FMSY &lt; ', 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caption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MSEobj@F_FMSY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[, 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[1]: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[2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]] # statistic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 # save Reference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prob.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PMobj@Mean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calcMean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# average prob.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PMobj@MPs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&lt;-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MSEobj@MPs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# record MPs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# return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class(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&lt;- 'PM' # assign to class 'PM'</a:t>
            </a:r>
          </a:p>
          <a:p>
            <a:endParaRPr lang="en-US" sz="1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summary(MSE,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# calculate performance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(MSE, '</a:t>
            </a:r>
            <a:r>
              <a:rPr lang="en-US" b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'P50</a:t>
            </a:r>
            <a:r>
              <a:rPr lang="en-US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') # </a:t>
            </a:r>
            <a:r>
              <a:rPr lang="en-US" b="0" smtClean="0">
                <a:latin typeface="Segoe UI" panose="020B0502040204020203" pitchFamily="34" charset="0"/>
                <a:cs typeface="Segoe UI" panose="020B0502040204020203" pitchFamily="34" charset="0"/>
              </a:rPr>
              <a:t>trad</a:t>
            </a:r>
            <a:r>
              <a:rPr lang="en-US" b="0" smtClean="0">
                <a:latin typeface="Segoe UI" panose="020B0502040204020203" pitchFamily="34" charset="0"/>
                <a:cs typeface="Segoe UI" panose="020B0502040204020203" pitchFamily="34" charset="0"/>
              </a:rPr>
              <a:t>e-off plot with new PM</a:t>
            </a:r>
            <a:endParaRPr lang="en-US" b="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510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731</Words>
  <Application>Microsoft Office PowerPoint</Application>
  <PresentationFormat>Custom</PresentationFormat>
  <Paragraphs>207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Roman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DLMtool CHEAT SHEET 1 </vt:lpstr>
      <vt:lpstr>DLMtool CHEAT SHEET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User</dc:creator>
  <cp:lastModifiedBy>Windows User</cp:lastModifiedBy>
  <cp:revision>40</cp:revision>
  <dcterms:modified xsi:type="dcterms:W3CDTF">2018-08-28T20:43:32Z</dcterms:modified>
</cp:coreProperties>
</file>