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9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a.hordyk@oceans.ubc.ca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DLMtool/DLMtool/issues" TargetMode="External"/><Relationship Id="rId5" Type="http://schemas.openxmlformats.org/officeDocument/2006/relationships/hyperlink" Target="http://datalimitedtoolkit.org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datalimitedtoolkit.org/" TargetMode="External"/><Relationship Id="rId4" Type="http://schemas.openxmlformats.org/officeDocument/2006/relationships/hyperlink" Target="mailto:a.hordyk@oceans.ubc.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67928"/>
          <a:stretch/>
        </p:blipFill>
        <p:spPr>
          <a:xfrm>
            <a:off x="13082174" y="0"/>
            <a:ext cx="797648" cy="763190"/>
          </a:xfrm>
          <a:prstGeom prst="rect">
            <a:avLst/>
          </a:prstGeom>
        </p:spPr>
      </p:pic>
      <p:sp>
        <p:nvSpPr>
          <p:cNvPr id="10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192008" y="200191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 smtClean="0"/>
              <a:t>DLMtool</a:t>
            </a:r>
            <a:r>
              <a:rPr dirty="0" smtClean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</a:t>
            </a:r>
            <a:r>
              <a:rPr sz="33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SHEET</a:t>
            </a:r>
            <a:r>
              <a:rPr lang="en-US" sz="33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1</a:t>
            </a:r>
            <a:br>
              <a:rPr lang="en-US" sz="33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endParaRPr dirty="0"/>
          </a:p>
        </p:txBody>
      </p:sp>
      <p:sp>
        <p:nvSpPr>
          <p:cNvPr id="11" name="Line"/>
          <p:cNvSpPr/>
          <p:nvPr/>
        </p:nvSpPr>
        <p:spPr>
          <a:xfrm flipV="1">
            <a:off x="4623483" y="7442023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" name="Layout Suggestions"/>
          <p:cNvSpPr txBox="1"/>
          <p:nvPr/>
        </p:nvSpPr>
        <p:spPr>
          <a:xfrm>
            <a:off x="192008" y="5210018"/>
            <a:ext cx="296395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Main Object Classes</a:t>
            </a:r>
            <a:endParaRPr dirty="0"/>
          </a:p>
        </p:txBody>
      </p:sp>
      <p:sp>
        <p:nvSpPr>
          <p:cNvPr id="18" name="Line"/>
          <p:cNvSpPr/>
          <p:nvPr/>
        </p:nvSpPr>
        <p:spPr>
          <a:xfrm>
            <a:off x="143701" y="76319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" name="SUBSUBTITLE"/>
          <p:cNvSpPr txBox="1"/>
          <p:nvPr/>
        </p:nvSpPr>
        <p:spPr>
          <a:xfrm>
            <a:off x="269025" y="8634199"/>
            <a:ext cx="314348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/>
              <a:t>Find Available Objects: </a:t>
            </a:r>
            <a:r>
              <a:rPr lang="en-US" b="0" dirty="0" smtClean="0"/>
              <a:t>avail('Object Class')</a:t>
            </a:r>
            <a:endParaRPr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95353"/>
              </p:ext>
            </p:extLst>
          </p:nvPr>
        </p:nvGraphicFramePr>
        <p:xfrm>
          <a:off x="143701" y="2996867"/>
          <a:ext cx="3677210" cy="192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757">
                  <a:extLst>
                    <a:ext uri="{9D8B030D-6E8A-4147-A177-3AD203B41FA5}">
                      <a16:colId xmlns:a16="http://schemas.microsoft.com/office/drawing/2014/main" val="2418171893"/>
                    </a:ext>
                  </a:extLst>
                </a:gridCol>
                <a:gridCol w="2914453">
                  <a:extLst>
                    <a:ext uri="{9D8B030D-6E8A-4147-A177-3AD203B41FA5}">
                      <a16:colId xmlns:a16="http://schemas.microsoft.com/office/drawing/2014/main" val="2722119019"/>
                    </a:ext>
                  </a:extLst>
                </a:gridCol>
              </a:tblGrid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DLMtool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Data-Limited Methods</a:t>
                      </a:r>
                      <a:r>
                        <a:rPr lang="en-US" sz="1200" baseline="0" dirty="0" smtClean="0"/>
                        <a:t> Toolkit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155504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MP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Management</a:t>
                      </a:r>
                      <a:r>
                        <a:rPr lang="en-US" sz="1200" baseline="0" dirty="0" smtClean="0"/>
                        <a:t> Procedure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30002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MSE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Management</a:t>
                      </a:r>
                      <a:r>
                        <a:rPr lang="en-US" sz="1200" baseline="0" dirty="0" smtClean="0"/>
                        <a:t> Strategy Evaluation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8941520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OM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Operating Model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800848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PM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Performance Metrics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605417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44178"/>
              </p:ext>
            </p:extLst>
          </p:nvPr>
        </p:nvGraphicFramePr>
        <p:xfrm>
          <a:off x="201351" y="5555868"/>
          <a:ext cx="467092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445">
                  <a:extLst>
                    <a:ext uri="{9D8B030D-6E8A-4147-A177-3AD203B41FA5}">
                      <a16:colId xmlns:a16="http://schemas.microsoft.com/office/drawing/2014/main" val="2418171893"/>
                    </a:ext>
                  </a:extLst>
                </a:gridCol>
                <a:gridCol w="3850481">
                  <a:extLst>
                    <a:ext uri="{9D8B030D-6E8A-4147-A177-3AD203B41FA5}">
                      <a16:colId xmlns:a16="http://schemas.microsoft.com/office/drawing/2014/main" val="2722119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 smtClean="0"/>
                        <a:t>Class</a:t>
                      </a:r>
                      <a:endParaRPr lang="en-US" sz="1200" b="1" i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 smtClean="0"/>
                        <a:t>Contents</a:t>
                      </a:r>
                      <a:endParaRPr lang="en-US" sz="1200" b="1" i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492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Stock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Biological Properties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15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Fleet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Exploitation</a:t>
                      </a:r>
                      <a:r>
                        <a:rPr lang="en-US" sz="1200" baseline="0" dirty="0" smtClean="0"/>
                        <a:t> Properties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3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Obs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Observation Error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894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Imp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Implementation Error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80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OM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Operating Model</a:t>
                      </a:r>
                      <a:endParaRPr lang="en-US" sz="1200" baseline="30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60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/>
                        <a:t>Management Strategy Evaluation Results</a:t>
                      </a:r>
                      <a:endParaRPr lang="en-US" sz="12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571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/>
                        <a:t>Management Procedure</a:t>
                      </a:r>
                      <a:endParaRPr lang="en-US" sz="12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3327680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204729" y="8841821"/>
            <a:ext cx="1614545" cy="13285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avail('Stock')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avail('Fleet')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avail('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Obs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avail('MP')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Line"/>
          <p:cNvSpPr/>
          <p:nvPr/>
        </p:nvSpPr>
        <p:spPr>
          <a:xfrm flipV="1">
            <a:off x="192008" y="4945445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3" name="Group 52"/>
          <p:cNvGrpSpPr/>
          <p:nvPr/>
        </p:nvGrpSpPr>
        <p:grpSpPr>
          <a:xfrm>
            <a:off x="2609507" y="6107311"/>
            <a:ext cx="1982504" cy="1107281"/>
            <a:chOff x="2950077" y="5957887"/>
            <a:chExt cx="1982504" cy="1107281"/>
          </a:xfrm>
        </p:grpSpPr>
        <p:sp>
          <p:nvSpPr>
            <p:cNvPr id="51" name="Right Brace 50"/>
            <p:cNvSpPr/>
            <p:nvPr/>
          </p:nvSpPr>
          <p:spPr>
            <a:xfrm>
              <a:off x="2950077" y="5957887"/>
              <a:ext cx="394516" cy="1107281"/>
            </a:xfrm>
            <a:prstGeom prst="rightBrac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77347" y="6260779"/>
              <a:ext cx="1555234" cy="487313"/>
            </a:xfrm>
            <a:prstGeom prst="rect">
              <a:avLst/>
            </a:prstGeom>
            <a:ln w="22225">
              <a:solidFill>
                <a:schemeClr val="tx1"/>
              </a:solidFill>
              <a:bevel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/>
                <a:t>OM = Stock </a:t>
              </a:r>
              <a:r>
                <a:rPr lang="en-US" b="0" dirty="0"/>
                <a:t>+ Fleet </a:t>
              </a:r>
              <a:endParaRPr lang="en-US" b="0" dirty="0" smtClean="0"/>
            </a:p>
            <a:p>
              <a:r>
                <a:rPr lang="en-US" b="0" dirty="0" smtClean="0"/>
                <a:t>         + </a:t>
              </a:r>
              <a:r>
                <a:rPr lang="en-US" b="0" dirty="0" err="1"/>
                <a:t>Obs</a:t>
              </a:r>
              <a:r>
                <a:rPr lang="en-US" b="0" dirty="0"/>
                <a:t> + Imp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612898" y="886435"/>
            <a:ext cx="5413098" cy="2096791"/>
            <a:chOff x="5170234" y="2165110"/>
            <a:chExt cx="5413098" cy="2096791"/>
          </a:xfrm>
        </p:grpSpPr>
        <p:sp>
          <p:nvSpPr>
            <p:cNvPr id="12" name="Layout Suggestions"/>
            <p:cNvSpPr txBox="1"/>
            <p:nvPr/>
          </p:nvSpPr>
          <p:spPr>
            <a:xfrm>
              <a:off x="5170234" y="2165110"/>
              <a:ext cx="2324354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/>
                <a:t>Create New OM</a:t>
              </a:r>
              <a:endParaRPr dirty="0"/>
            </a:p>
          </p:txBody>
        </p:sp>
        <p:sp>
          <p:nvSpPr>
            <p:cNvPr id="57" name="SUBSUBTITLE"/>
            <p:cNvSpPr txBox="1"/>
            <p:nvPr/>
          </p:nvSpPr>
          <p:spPr>
            <a:xfrm>
              <a:off x="5182815" y="2446019"/>
              <a:ext cx="5400517" cy="18158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Blank OM: 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OM &lt;- new('OM')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New OM from available objects: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OM &lt;- new('OM', 'Stock', 'Fleet',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Obs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'Imp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e.g.	OM &lt;- new('OM', Albacore,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Generic_Fleet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Generic_Obs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Perfect_Imp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Initialize Excel </a:t>
              </a: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OM and OM Report: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OMinit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myOM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Import OM from Excel: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OM &lt;- 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XL2OM('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myOM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')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Generate OM Report: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OMdoc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SUBSUBTITLE"/>
          <p:cNvSpPr txBox="1"/>
          <p:nvPr/>
        </p:nvSpPr>
        <p:spPr>
          <a:xfrm>
            <a:off x="2109541" y="9303337"/>
            <a:ext cx="189154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/>
              <a:t>More Objects: </a:t>
            </a:r>
            <a:r>
              <a:rPr lang="en-US" b="0" dirty="0" err="1" smtClean="0"/>
              <a:t>DLMextra</a:t>
            </a:r>
            <a:r>
              <a:rPr lang="en-US" b="0" dirty="0" smtClean="0"/>
              <a:t>()</a:t>
            </a:r>
            <a:endParaRPr dirty="0"/>
          </a:p>
        </p:txBody>
      </p:sp>
      <p:grpSp>
        <p:nvGrpSpPr>
          <p:cNvPr id="74" name="Group 73"/>
          <p:cNvGrpSpPr/>
          <p:nvPr/>
        </p:nvGrpSpPr>
        <p:grpSpPr>
          <a:xfrm>
            <a:off x="9939883" y="684177"/>
            <a:ext cx="1575818" cy="3931975"/>
            <a:chOff x="8758836" y="2597366"/>
            <a:chExt cx="1940979" cy="4843123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3062" y="2876401"/>
              <a:ext cx="1866753" cy="4564088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8758836" y="2597366"/>
              <a:ext cx="17828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OM Excel: </a:t>
              </a:r>
              <a:r>
                <a:rPr lang="en-US" b="0" dirty="0" smtClean="0"/>
                <a:t>myOM.xlsx</a:t>
              </a:r>
              <a:endParaRPr lang="en-US" b="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548966" y="687663"/>
            <a:ext cx="2317772" cy="2416651"/>
            <a:chOff x="11101762" y="3110177"/>
            <a:chExt cx="2868238" cy="2990601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00582" y="3393594"/>
              <a:ext cx="2769418" cy="2707184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>
            <a:xfrm>
              <a:off x="11101762" y="3110177"/>
              <a:ext cx="18694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OM Report: </a:t>
              </a:r>
              <a:r>
                <a:rPr lang="en-US" b="0" dirty="0" err="1" smtClean="0"/>
                <a:t>myOM.rmd</a:t>
              </a:r>
              <a:endParaRPr lang="en-US" b="0" dirty="0"/>
            </a:p>
          </p:txBody>
        </p:sp>
      </p:grpSp>
      <p:sp>
        <p:nvSpPr>
          <p:cNvPr id="65" name="Layout Suggestions"/>
          <p:cNvSpPr txBox="1"/>
          <p:nvPr/>
        </p:nvSpPr>
        <p:spPr>
          <a:xfrm>
            <a:off x="192008" y="2668586"/>
            <a:ext cx="145071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Acronyms</a:t>
            </a:r>
            <a:endParaRPr dirty="0"/>
          </a:p>
        </p:txBody>
      </p:sp>
      <p:grpSp>
        <p:nvGrpSpPr>
          <p:cNvPr id="68" name="Group 67"/>
          <p:cNvGrpSpPr/>
          <p:nvPr/>
        </p:nvGrpSpPr>
        <p:grpSpPr>
          <a:xfrm>
            <a:off x="143701" y="907681"/>
            <a:ext cx="4103904" cy="1518718"/>
            <a:chOff x="143701" y="907681"/>
            <a:chExt cx="4103904" cy="1518718"/>
          </a:xfrm>
        </p:grpSpPr>
        <p:sp>
          <p:nvSpPr>
            <p:cNvPr id="29" name="Layout Suggestions"/>
            <p:cNvSpPr txBox="1"/>
            <p:nvPr/>
          </p:nvSpPr>
          <p:spPr>
            <a:xfrm>
              <a:off x="143701" y="907681"/>
              <a:ext cx="2183290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/>
                <a:t>Getting Started</a:t>
              </a:r>
              <a:endParaRPr dirty="0"/>
            </a:p>
          </p:txBody>
        </p:sp>
        <p:sp>
          <p:nvSpPr>
            <p:cNvPr id="66" name="SUBSUBTITLE"/>
            <p:cNvSpPr txBox="1"/>
            <p:nvPr/>
          </p:nvSpPr>
          <p:spPr>
            <a:xfrm>
              <a:off x="192008" y="1215811"/>
              <a:ext cx="4055597" cy="12105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150000"/>
                </a:lnSpc>
              </a:pPr>
              <a:r>
                <a:rPr lang="en-US" dirty="0" smtClean="0"/>
                <a:t>Install package: </a:t>
              </a:r>
              <a:r>
                <a:rPr lang="en-US" b="0" dirty="0" err="1" smtClean="0"/>
                <a:t>install.packages</a:t>
              </a:r>
              <a:r>
                <a:rPr lang="en-US" b="0" dirty="0" smtClean="0"/>
                <a:t>('DLMtool')</a:t>
              </a:r>
            </a:p>
            <a:p>
              <a:pPr lvl="1" indent="0">
                <a:lnSpc>
                  <a:spcPct val="150000"/>
                </a:lnSpc>
              </a:pPr>
              <a:r>
                <a:rPr lang="en-US" dirty="0" smtClean="0"/>
                <a:t>User Guide:</a:t>
              </a:r>
              <a:r>
                <a:rPr lang="en-US" b="0" dirty="0" smtClean="0"/>
                <a:t> </a:t>
              </a:r>
              <a:r>
                <a:rPr lang="en-US" b="0" dirty="0" err="1" smtClean="0"/>
                <a:t>userguide</a:t>
              </a:r>
              <a:r>
                <a:rPr lang="en-US" b="0" dirty="0" smtClean="0"/>
                <a:t>()</a:t>
              </a:r>
            </a:p>
            <a:p>
              <a:pPr lvl="1" indent="0">
                <a:lnSpc>
                  <a:spcPct val="150000"/>
                </a:lnSpc>
              </a:pPr>
              <a:r>
                <a:rPr lang="en-US" dirty="0"/>
                <a:t>Website:</a:t>
              </a:r>
              <a:r>
                <a:rPr lang="en-US" b="0" dirty="0"/>
                <a:t> </a:t>
              </a:r>
              <a:r>
                <a:rPr lang="en-US" b="0" dirty="0">
                  <a:hlinkClick r:id="rId5"/>
                </a:rPr>
                <a:t>http://</a:t>
              </a:r>
              <a:r>
                <a:rPr lang="en-US" b="0" dirty="0" smtClean="0">
                  <a:hlinkClick r:id="rId5"/>
                </a:rPr>
                <a:t>datalimitedtoolkit.org</a:t>
              </a:r>
              <a:endParaRPr lang="en-US" b="0" dirty="0" smtClean="0"/>
            </a:p>
            <a:p>
              <a:pPr lvl="1" indent="0">
                <a:lnSpc>
                  <a:spcPct val="150000"/>
                </a:lnSpc>
              </a:pPr>
              <a:r>
                <a:rPr lang="en-US" dirty="0"/>
                <a:t>Report Issues:</a:t>
              </a:r>
              <a:r>
                <a:rPr lang="en-US" b="0" dirty="0"/>
                <a:t> </a:t>
              </a:r>
              <a:r>
                <a:rPr lang="en-US" b="0" dirty="0">
                  <a:hlinkClick r:id="rId6"/>
                </a:rPr>
                <a:t>https://</a:t>
              </a:r>
              <a:r>
                <a:rPr lang="en-US" b="0" dirty="0" smtClean="0">
                  <a:hlinkClick r:id="rId6"/>
                </a:rPr>
                <a:t>github.com/DLMtool/DLMtool/issues</a:t>
              </a:r>
              <a:endParaRPr lang="en-US" b="0" dirty="0" smtClean="0"/>
            </a:p>
          </p:txBody>
        </p:sp>
      </p:grpSp>
      <p:sp>
        <p:nvSpPr>
          <p:cNvPr id="69" name="Line"/>
          <p:cNvSpPr/>
          <p:nvPr/>
        </p:nvSpPr>
        <p:spPr>
          <a:xfrm flipV="1">
            <a:off x="194461" y="2545633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660750" y="1057649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smtClean="0"/>
              <a:t>.    </a:t>
            </a:r>
            <a:r>
              <a:rPr dirty="0">
                <a:hlinkClick r:id="rId7"/>
              </a:rPr>
              <a:t>CC BY SA</a:t>
            </a:r>
            <a:r>
              <a:rPr dirty="0"/>
              <a:t> </a:t>
            </a:r>
            <a:r>
              <a:rPr lang="en-US" dirty="0" smtClean="0"/>
              <a:t>Adrian Hordyk </a:t>
            </a:r>
            <a:r>
              <a:rPr dirty="0" smtClean="0"/>
              <a:t>•  </a:t>
            </a:r>
            <a:r>
              <a:rPr lang="en-US" dirty="0" smtClean="0">
                <a:hlinkClick r:id="rId8"/>
              </a:rPr>
              <a:t>a.hordyk@oceans.ubc.ca</a:t>
            </a:r>
            <a:r>
              <a:rPr lang="en-US" dirty="0" smtClean="0"/>
              <a:t> </a:t>
            </a:r>
            <a:r>
              <a:rPr dirty="0" smtClean="0"/>
              <a:t> </a:t>
            </a:r>
            <a:r>
              <a:rPr dirty="0"/>
              <a:t>• </a:t>
            </a:r>
            <a:r>
              <a:rPr dirty="0" smtClean="0"/>
              <a:t> </a:t>
            </a:r>
            <a:r>
              <a:rPr lang="en-US" dirty="0" smtClean="0">
                <a:hlinkClick r:id="rId5"/>
              </a:rPr>
              <a:t>http://datalimitedtoolkit.org</a:t>
            </a:r>
            <a:r>
              <a:rPr lang="en-US" dirty="0" smtClean="0"/>
              <a:t> </a:t>
            </a:r>
            <a:r>
              <a:rPr dirty="0" smtClean="0"/>
              <a:t> </a:t>
            </a:r>
            <a:r>
              <a:rPr dirty="0"/>
              <a:t>•  </a:t>
            </a:r>
            <a:r>
              <a:rPr dirty="0" smtClean="0"/>
              <a:t> </a:t>
            </a:r>
            <a:r>
              <a:rPr lang="en-US" dirty="0" smtClean="0"/>
              <a:t>DLMtool</a:t>
            </a:r>
            <a:r>
              <a:rPr dirty="0" smtClean="0"/>
              <a:t> </a:t>
            </a:r>
            <a:r>
              <a:rPr dirty="0"/>
              <a:t>version  </a:t>
            </a:r>
            <a:r>
              <a:rPr lang="en-US" dirty="0" smtClean="0"/>
              <a:t>5.2</a:t>
            </a:r>
            <a:r>
              <a:rPr dirty="0" smtClean="0"/>
              <a:t> </a:t>
            </a:r>
            <a:r>
              <a:rPr dirty="0"/>
              <a:t>•  Updated: </a:t>
            </a:r>
            <a:r>
              <a:rPr lang="en-US" dirty="0" smtClean="0"/>
              <a:t>September </a:t>
            </a:r>
            <a:r>
              <a:rPr dirty="0" smtClean="0"/>
              <a:t>201</a:t>
            </a:r>
            <a:r>
              <a:rPr lang="en-US" dirty="0" smtClean="0"/>
              <a:t>8</a:t>
            </a:r>
            <a:endParaRPr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84370"/>
              </p:ext>
            </p:extLst>
          </p:nvPr>
        </p:nvGraphicFramePr>
        <p:xfrm>
          <a:off x="9913473" y="5202260"/>
          <a:ext cx="3677210" cy="1718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930">
                  <a:extLst>
                    <a:ext uri="{9D8B030D-6E8A-4147-A177-3AD203B41FA5}">
                      <a16:colId xmlns:a16="http://schemas.microsoft.com/office/drawing/2014/main" val="2418171893"/>
                    </a:ext>
                  </a:extLst>
                </a:gridCol>
                <a:gridCol w="2715280">
                  <a:extLst>
                    <a:ext uri="{9D8B030D-6E8A-4147-A177-3AD203B41FA5}">
                      <a16:colId xmlns:a16="http://schemas.microsoft.com/office/drawing/2014/main" val="2722119019"/>
                    </a:ext>
                  </a:extLst>
                </a:gridCol>
              </a:tblGrid>
              <a:tr h="328283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MP Type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Returns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408946"/>
                  </a:ext>
                </a:extLst>
              </a:tr>
              <a:tr h="264861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Output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TAC (total</a:t>
                      </a:r>
                      <a:r>
                        <a:rPr lang="en-US" sz="1200" baseline="0" dirty="0" smtClean="0"/>
                        <a:t> allowable catch)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155504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Input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TAE,</a:t>
                      </a:r>
                      <a:r>
                        <a:rPr lang="en-US" sz="1200" baseline="0" dirty="0" smtClean="0"/>
                        <a:t> SL, Spatial (total allowable effort, size limit, spatial closure)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30002"/>
                  </a:ext>
                </a:extLst>
              </a:tr>
              <a:tr h="2711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Mixed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Combination</a:t>
                      </a:r>
                      <a:r>
                        <a:rPr lang="en-US" sz="1200" baseline="0" dirty="0" smtClean="0"/>
                        <a:t> of Output and Input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8941520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Reference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TAC (assuming perfect </a:t>
                      </a:r>
                      <a:r>
                        <a:rPr lang="en-US" sz="1200" baseline="0" dirty="0" smtClean="0"/>
                        <a:t>data)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800848"/>
                  </a:ext>
                </a:extLst>
              </a:tr>
            </a:tbl>
          </a:graphicData>
        </a:graphic>
      </p:graphicFrame>
      <p:grpSp>
        <p:nvGrpSpPr>
          <p:cNvPr id="87" name="Group 86"/>
          <p:cNvGrpSpPr/>
          <p:nvPr/>
        </p:nvGrpSpPr>
        <p:grpSpPr>
          <a:xfrm>
            <a:off x="4623646" y="3173350"/>
            <a:ext cx="5263379" cy="4236680"/>
            <a:chOff x="5113530" y="2170882"/>
            <a:chExt cx="5263379" cy="4236680"/>
          </a:xfrm>
        </p:grpSpPr>
        <p:sp>
          <p:nvSpPr>
            <p:cNvPr id="88" name="Layout Suggestions"/>
            <p:cNvSpPr txBox="1"/>
            <p:nvPr/>
          </p:nvSpPr>
          <p:spPr>
            <a:xfrm>
              <a:off x="5113530" y="2170882"/>
              <a:ext cx="2146421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/>
                <a:t>Customize OM</a:t>
              </a:r>
              <a:endParaRPr dirty="0"/>
            </a:p>
          </p:txBody>
        </p:sp>
        <p:sp>
          <p:nvSpPr>
            <p:cNvPr id="89" name="SUBSUBTITLE"/>
            <p:cNvSpPr txBox="1"/>
            <p:nvPr/>
          </p:nvSpPr>
          <p:spPr>
            <a:xfrm>
              <a:off x="5114250" y="2473152"/>
              <a:ext cx="5262659" cy="39344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Sketch Historical Fishing: 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Fleet/OM</a:t>
              </a: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ChooseEffort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(Fleet/OM)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Sketch Selectivity: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Fleet 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ChooseSelect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(Fleet,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FstYr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= …)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Sketch Age Specific </a:t>
              </a:r>
              <a:r>
                <a:rPr lang="en-US" i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</a:t>
              </a: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OM 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ChooseM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Sketch Length Specific </a:t>
              </a:r>
              <a:r>
                <a:rPr lang="en-US" i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</a:t>
              </a: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OM 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ChooseM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(OM, 'Length')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Predicting Life-History Parameters:</a:t>
              </a:r>
            </a:p>
            <a:p>
              <a:pPr>
                <a:lnSpc>
                  <a:spcPct val="150000"/>
                </a:lnSpc>
              </a:pP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e.g.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OM &lt;- new('OM')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OM@Species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&lt;- '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Scomber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japonicus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OM &lt;- LH2OM(OM)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Custom Parameters:</a:t>
              </a:r>
            </a:p>
            <a:p>
              <a:pPr>
                <a:lnSpc>
                  <a:spcPct val="150000"/>
                </a:lnSpc>
              </a:pP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e.g.	OM &lt;- new('OM', Albacore,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Generic_Fleet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Generic_Obs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Perfect_Imp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OM@cpars$M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rlnorm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OM@nsim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, log(0.2), 0.05)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Remove Process and Observation Error: 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OM 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tinyErr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Replace OM Component: 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OM &lt;- Replace(OM,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Blue_shark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0" name="Line"/>
          <p:cNvSpPr/>
          <p:nvPr/>
        </p:nvSpPr>
        <p:spPr>
          <a:xfrm flipV="1">
            <a:off x="4623483" y="3046429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Line"/>
          <p:cNvSpPr/>
          <p:nvPr/>
        </p:nvSpPr>
        <p:spPr>
          <a:xfrm>
            <a:off x="156481" y="10593854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5" name="Group 94"/>
          <p:cNvGrpSpPr/>
          <p:nvPr/>
        </p:nvGrpSpPr>
        <p:grpSpPr>
          <a:xfrm>
            <a:off x="4589654" y="7584961"/>
            <a:ext cx="2370842" cy="2767637"/>
            <a:chOff x="5090286" y="2170882"/>
            <a:chExt cx="2370842" cy="2767637"/>
          </a:xfrm>
        </p:grpSpPr>
        <p:sp>
          <p:nvSpPr>
            <p:cNvPr id="96" name="Layout Suggestions"/>
            <p:cNvSpPr txBox="1"/>
            <p:nvPr/>
          </p:nvSpPr>
          <p:spPr>
            <a:xfrm>
              <a:off x="5113530" y="2170882"/>
              <a:ext cx="1968488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/>
                <a:t>Examine OM </a:t>
              </a:r>
              <a:endParaRPr dirty="0"/>
            </a:p>
          </p:txBody>
        </p:sp>
        <p:sp>
          <p:nvSpPr>
            <p:cNvPr id="97" name="SUBSUBTITLE"/>
            <p:cNvSpPr txBox="1"/>
            <p:nvPr/>
          </p:nvSpPr>
          <p:spPr>
            <a:xfrm>
              <a:off x="5090286" y="2517343"/>
              <a:ext cx="2370842" cy="2421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Plot OM Components: 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e.g.	plot(Albacore)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plot(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Generic_Fleet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Plot OM: 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plot(OM)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Plot Existing MPA: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plotMPA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(OM)</a:t>
              </a:r>
              <a:endParaRPr lang="en-US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Plot </a:t>
              </a:r>
              <a:r>
                <a:rPr lang="en-US" i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</a:t>
              </a: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plotM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Plot Selectivity: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plotSelect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(OM)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b="0" dirty="0" smtClean="0"/>
            </a:p>
          </p:txBody>
        </p:sp>
      </p:grpSp>
      <p:sp>
        <p:nvSpPr>
          <p:cNvPr id="100" name="Layout Suggestions"/>
          <p:cNvSpPr txBox="1"/>
          <p:nvPr/>
        </p:nvSpPr>
        <p:spPr>
          <a:xfrm>
            <a:off x="9939883" y="4931925"/>
            <a:ext cx="36243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Management Procedures</a:t>
            </a:r>
            <a:endParaRPr dirty="0"/>
          </a:p>
        </p:txBody>
      </p:sp>
      <p:sp>
        <p:nvSpPr>
          <p:cNvPr id="101" name="Line"/>
          <p:cNvSpPr/>
          <p:nvPr/>
        </p:nvSpPr>
        <p:spPr>
          <a:xfrm flipV="1">
            <a:off x="9974607" y="4783169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Rectangle 101"/>
          <p:cNvSpPr/>
          <p:nvPr/>
        </p:nvSpPr>
        <p:spPr>
          <a:xfrm>
            <a:off x="9887025" y="6786519"/>
            <a:ext cx="3852337" cy="579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MP type: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MPtype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MPtype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(c('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AvC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curE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matlenlim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FMSYref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'))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Line"/>
          <p:cNvSpPr/>
          <p:nvPr/>
        </p:nvSpPr>
        <p:spPr>
          <a:xfrm flipV="1">
            <a:off x="9940173" y="7439793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6" name="Group 105"/>
          <p:cNvGrpSpPr/>
          <p:nvPr/>
        </p:nvGrpSpPr>
        <p:grpSpPr>
          <a:xfrm>
            <a:off x="9902173" y="7532538"/>
            <a:ext cx="3688510" cy="2843823"/>
            <a:chOff x="10001017" y="7532519"/>
            <a:chExt cx="3688510" cy="2843823"/>
          </a:xfrm>
        </p:grpSpPr>
        <p:sp>
          <p:nvSpPr>
            <p:cNvPr id="103" name="Layout Suggestions"/>
            <p:cNvSpPr txBox="1"/>
            <p:nvPr/>
          </p:nvSpPr>
          <p:spPr>
            <a:xfrm>
              <a:off x="10012317" y="7532519"/>
              <a:ext cx="1396216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/>
                <a:t>Run MSE</a:t>
              </a:r>
              <a:endParaRPr dirty="0"/>
            </a:p>
          </p:txBody>
        </p:sp>
        <p:sp>
          <p:nvSpPr>
            <p:cNvPr id="105" name="SUBSUBTITLE"/>
            <p:cNvSpPr txBox="1"/>
            <p:nvPr/>
          </p:nvSpPr>
          <p:spPr>
            <a:xfrm>
              <a:off x="10001017" y="7811537"/>
              <a:ext cx="3688510" cy="25648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Run MSE: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runMSE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  <a:endParaRPr lang="en-US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e.g. MSE 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runMSE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(OM, </a:t>
              </a:r>
            </a:p>
            <a:p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	  MPs=c('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AvC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curE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matlenlim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FMSYref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')) </a:t>
              </a: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Run MSE in parallel: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runMSE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(parallel=TRUE)</a:t>
              </a:r>
              <a:endParaRPr lang="en-US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e.g. MSE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runMSE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(OM, </a:t>
              </a:r>
            </a:p>
            <a:p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	  MPs=c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AvC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curE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matlenlim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FMSYref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'), </a:t>
              </a:r>
            </a:p>
            <a:p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 parallel=TRUE)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Check Convergence: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Converge(MSE)</a:t>
              </a: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Run Historical Simulations: </a:t>
              </a:r>
            </a:p>
            <a:p>
              <a:pPr>
                <a:lnSpc>
                  <a:spcPct val="150000"/>
                </a:lnSpc>
              </a:pP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Hist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runMSE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(OM,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Hist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=TRUE) </a:t>
              </a:r>
            </a:p>
          </p:txBody>
        </p:sp>
      </p:grpSp>
      <p:sp>
        <p:nvSpPr>
          <p:cNvPr id="108" name="SUBSUBTITLE"/>
          <p:cNvSpPr txBox="1"/>
          <p:nvPr/>
        </p:nvSpPr>
        <p:spPr>
          <a:xfrm>
            <a:off x="269025" y="10033687"/>
            <a:ext cx="2712281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/>
              <a:t>Slot Names: </a:t>
            </a:r>
            <a:r>
              <a:rPr lang="en-US" b="0" dirty="0" err="1" smtClean="0"/>
              <a:t>slotNames</a:t>
            </a:r>
            <a:r>
              <a:rPr lang="en-US" b="0" dirty="0" smtClean="0"/>
              <a:t>('Object Class')</a:t>
            </a:r>
          </a:p>
          <a:p>
            <a:pPr lvl="1" indent="0"/>
            <a:r>
              <a:rPr lang="en-US" b="0" dirty="0" smtClean="0"/>
              <a:t>e.g.	</a:t>
            </a:r>
            <a:r>
              <a:rPr lang="en-US" b="0" dirty="0" err="1" smtClean="0"/>
              <a:t>slotNames</a:t>
            </a:r>
            <a:r>
              <a:rPr lang="en-US" b="0" dirty="0" smtClean="0"/>
              <a:t>('Stock')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694440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67928"/>
          <a:stretch/>
        </p:blipFill>
        <p:spPr>
          <a:xfrm>
            <a:off x="13082174" y="0"/>
            <a:ext cx="797648" cy="763190"/>
          </a:xfrm>
          <a:prstGeom prst="rect">
            <a:avLst/>
          </a:prstGeom>
        </p:spPr>
      </p:pic>
      <p:sp>
        <p:nvSpPr>
          <p:cNvPr id="10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192008" y="200191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 smtClean="0"/>
              <a:t>DLMtool</a:t>
            </a:r>
            <a:r>
              <a:rPr dirty="0" smtClean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</a:t>
            </a:r>
            <a:r>
              <a:rPr sz="33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SHEET</a:t>
            </a:r>
            <a:r>
              <a:rPr lang="en-US" sz="33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2</a:t>
            </a:r>
            <a:br>
              <a:rPr lang="en-US" sz="33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endParaRPr dirty="0"/>
          </a:p>
        </p:txBody>
      </p:sp>
      <p:sp>
        <p:nvSpPr>
          <p:cNvPr id="18" name="Line"/>
          <p:cNvSpPr/>
          <p:nvPr/>
        </p:nvSpPr>
        <p:spPr>
          <a:xfrm>
            <a:off x="143701" y="76319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660750" y="1057649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smtClean="0"/>
              <a:t>.  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 smtClean="0"/>
              <a:t>Adrian Hordyk </a:t>
            </a:r>
            <a:r>
              <a:rPr dirty="0" smtClean="0"/>
              <a:t>•  </a:t>
            </a:r>
            <a:r>
              <a:rPr lang="en-US" dirty="0" smtClean="0">
                <a:hlinkClick r:id="rId4"/>
              </a:rPr>
              <a:t>a.hordyk@oceans.ubc.ca</a:t>
            </a:r>
            <a:r>
              <a:rPr lang="en-US" dirty="0" smtClean="0"/>
              <a:t> </a:t>
            </a:r>
            <a:r>
              <a:rPr dirty="0" smtClean="0"/>
              <a:t> </a:t>
            </a:r>
            <a:r>
              <a:rPr dirty="0"/>
              <a:t>• </a:t>
            </a:r>
            <a:r>
              <a:rPr dirty="0" smtClean="0"/>
              <a:t> </a:t>
            </a:r>
            <a:r>
              <a:rPr lang="en-US" dirty="0" smtClean="0">
                <a:hlinkClick r:id="rId5"/>
              </a:rPr>
              <a:t>http://datalimitedtoolkit.org</a:t>
            </a:r>
            <a:r>
              <a:rPr lang="en-US" dirty="0" smtClean="0"/>
              <a:t> </a:t>
            </a:r>
            <a:r>
              <a:rPr dirty="0" smtClean="0"/>
              <a:t> </a:t>
            </a:r>
            <a:r>
              <a:rPr dirty="0"/>
              <a:t>•  </a:t>
            </a:r>
            <a:r>
              <a:rPr dirty="0" smtClean="0"/>
              <a:t> </a:t>
            </a:r>
            <a:r>
              <a:rPr lang="en-US" dirty="0" smtClean="0"/>
              <a:t>DLMtool</a:t>
            </a:r>
            <a:r>
              <a:rPr dirty="0" smtClean="0"/>
              <a:t> </a:t>
            </a:r>
            <a:r>
              <a:rPr dirty="0"/>
              <a:t>version  </a:t>
            </a:r>
            <a:r>
              <a:rPr lang="en-US" dirty="0" smtClean="0"/>
              <a:t>5.2</a:t>
            </a:r>
            <a:r>
              <a:rPr dirty="0" smtClean="0"/>
              <a:t> </a:t>
            </a:r>
            <a:r>
              <a:rPr dirty="0"/>
              <a:t>•  Updated: </a:t>
            </a:r>
            <a:r>
              <a:rPr lang="en-US" dirty="0" smtClean="0"/>
              <a:t>September </a:t>
            </a:r>
            <a:r>
              <a:rPr dirty="0" smtClean="0"/>
              <a:t>201</a:t>
            </a:r>
            <a:r>
              <a:rPr lang="en-US" dirty="0" smtClean="0"/>
              <a:t>8</a:t>
            </a:r>
            <a:endParaRPr dirty="0"/>
          </a:p>
        </p:txBody>
      </p:sp>
      <p:sp>
        <p:nvSpPr>
          <p:cNvPr id="91" name="Line"/>
          <p:cNvSpPr/>
          <p:nvPr/>
        </p:nvSpPr>
        <p:spPr>
          <a:xfrm>
            <a:off x="439680" y="10570034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Layout Suggestions"/>
          <p:cNvSpPr txBox="1"/>
          <p:nvPr/>
        </p:nvSpPr>
        <p:spPr>
          <a:xfrm>
            <a:off x="111488" y="6131286"/>
            <a:ext cx="321241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Examine MSE Results</a:t>
            </a:r>
            <a:endParaRPr dirty="0"/>
          </a:p>
        </p:txBody>
      </p:sp>
      <p:sp>
        <p:nvSpPr>
          <p:cNvPr id="50" name="Layout Suggestions"/>
          <p:cNvSpPr txBox="1"/>
          <p:nvPr/>
        </p:nvSpPr>
        <p:spPr>
          <a:xfrm>
            <a:off x="5162906" y="3903591"/>
            <a:ext cx="285815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Fishery Data Object</a:t>
            </a:r>
            <a:endParaRPr dirty="0"/>
          </a:p>
        </p:txBody>
      </p:sp>
      <p:sp>
        <p:nvSpPr>
          <p:cNvPr id="56" name="Layout Suggestions"/>
          <p:cNvSpPr txBox="1"/>
          <p:nvPr/>
        </p:nvSpPr>
        <p:spPr>
          <a:xfrm>
            <a:off x="143701" y="898728"/>
            <a:ext cx="298479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Performance Metrics</a:t>
            </a:r>
            <a:endParaRPr dirty="0"/>
          </a:p>
        </p:txBody>
      </p:sp>
      <p:sp>
        <p:nvSpPr>
          <p:cNvPr id="60" name="Line"/>
          <p:cNvSpPr/>
          <p:nvPr/>
        </p:nvSpPr>
        <p:spPr>
          <a:xfrm flipV="1">
            <a:off x="143701" y="6040620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Layout Suggestions"/>
          <p:cNvSpPr txBox="1"/>
          <p:nvPr/>
        </p:nvSpPr>
        <p:spPr>
          <a:xfrm>
            <a:off x="9078137" y="5102444"/>
            <a:ext cx="15565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Apply MPs</a:t>
            </a:r>
            <a:endParaRPr dirty="0"/>
          </a:p>
        </p:txBody>
      </p:sp>
      <p:sp>
        <p:nvSpPr>
          <p:cNvPr id="71" name="Rectangle 70"/>
          <p:cNvSpPr/>
          <p:nvPr/>
        </p:nvSpPr>
        <p:spPr>
          <a:xfrm>
            <a:off x="57618" y="1160404"/>
            <a:ext cx="2651688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 PM Functions: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avail('PM')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Calculate PM: </a:t>
            </a: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	MSE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runMSE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P50(MSE)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7226" y="6403165"/>
            <a:ext cx="2784737" cy="309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Summary Results: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summary(MSE)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Trade-Off Plots: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TradePlot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(MSE, PMs)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TradePlot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(MSE, 'P50', 'AAVY')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Tplot2(MSE)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NOAA_plot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Projection Plots:  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Pplot2(MSE)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Kobe Plot: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b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SUBSUBTITLE"/>
          <p:cNvSpPr txBox="1"/>
          <p:nvPr/>
        </p:nvSpPr>
        <p:spPr>
          <a:xfrm>
            <a:off x="5162906" y="4180714"/>
            <a:ext cx="3048912" cy="1513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Data: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avail('Data')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Blank Data: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&lt;- new('Data')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Initialize Data Excel: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DataInit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Import Data from Excel: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&lt;- XL2Data()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Plot Data: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summary(Data)</a:t>
            </a:r>
          </a:p>
        </p:txBody>
      </p:sp>
      <p:sp>
        <p:nvSpPr>
          <p:cNvPr id="79" name="Layout Suggestions"/>
          <p:cNvSpPr txBox="1"/>
          <p:nvPr/>
        </p:nvSpPr>
        <p:spPr>
          <a:xfrm>
            <a:off x="5157296" y="7051116"/>
            <a:ext cx="36243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Management Procedures</a:t>
            </a:r>
            <a:endParaRPr dirty="0"/>
          </a:p>
        </p:txBody>
      </p:sp>
      <p:sp>
        <p:nvSpPr>
          <p:cNvPr id="80" name="Line"/>
          <p:cNvSpPr/>
          <p:nvPr/>
        </p:nvSpPr>
        <p:spPr>
          <a:xfrm flipV="1">
            <a:off x="5162906" y="5704589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SUBSUBTITLE"/>
          <p:cNvSpPr txBox="1"/>
          <p:nvPr/>
        </p:nvSpPr>
        <p:spPr>
          <a:xfrm>
            <a:off x="5157296" y="7423961"/>
            <a:ext cx="4111938" cy="2723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 MPs: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Can(Data)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Unavailable MPs: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Cant(Data)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Feasible MPs: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?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Fease</a:t>
            </a:r>
            <a:endParaRPr lang="en-US" b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 All Management Options: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Fease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(Data) = Can(Data)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TAC Only: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Fease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(Data, TAE=FALSE,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	SL=FALSE, Spatial=FALSE)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Reg. Only: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Fease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(Data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TAC=FALSE,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	TAE=FALSE,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Spatial=FALSE)</a:t>
            </a:r>
          </a:p>
          <a:p>
            <a:pPr>
              <a:lnSpc>
                <a:spcPct val="150000"/>
              </a:lnSpc>
            </a:pPr>
            <a:endParaRPr lang="en-US" b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SUBSUBTITLE"/>
          <p:cNvSpPr txBox="1"/>
          <p:nvPr/>
        </p:nvSpPr>
        <p:spPr>
          <a:xfrm>
            <a:off x="9078137" y="5460747"/>
            <a:ext cx="41119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Apply MP: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runMP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(Data, 'MP Name')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	All Available MPs: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runMP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Atlantic_mackerel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b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TAC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runMP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Atlantic_mackerel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AvC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')@TAC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Plot TACs: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 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Atlantic_mackerel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runMP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Atlantic_mackerel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	boxplot(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Atlantic_mackerel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85" name="Layout Suggestions"/>
          <p:cNvSpPr txBox="1"/>
          <p:nvPr/>
        </p:nvSpPr>
        <p:spPr>
          <a:xfrm>
            <a:off x="9078137" y="887445"/>
            <a:ext cx="186108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Custom MPs</a:t>
            </a:r>
            <a:endParaRPr dirty="0"/>
          </a:p>
        </p:txBody>
      </p:sp>
      <p:sp>
        <p:nvSpPr>
          <p:cNvPr id="92" name="SUBSUBTITLE"/>
          <p:cNvSpPr txBox="1"/>
          <p:nvPr/>
        </p:nvSpPr>
        <p:spPr>
          <a:xfrm>
            <a:off x="9078137" y="2709999"/>
            <a:ext cx="4969584" cy="2103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Pseudo-Code to create new MP:</a:t>
            </a:r>
          </a:p>
          <a:p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AvCatchMP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function(x, Data, reps=100, plot=FALSE) {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AvC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Data@AvC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[x] # access element x from Data object slot</a:t>
            </a: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… </a:t>
            </a: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Rec &lt;- new('Rec') # create object of class Rec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#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slotNames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("Rec")</a:t>
            </a: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Rec@TAC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AvC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# populate one or more Rec slots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Rec # return Rec object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class('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AvCatchMP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') &lt;- 'MP'</a:t>
            </a:r>
          </a:p>
        </p:txBody>
      </p:sp>
      <p:sp>
        <p:nvSpPr>
          <p:cNvPr id="93" name="SUBSUBTITLE"/>
          <p:cNvSpPr txBox="1"/>
          <p:nvPr/>
        </p:nvSpPr>
        <p:spPr>
          <a:xfrm>
            <a:off x="9078137" y="1170249"/>
            <a:ext cx="4795745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Averaging MPs: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myMP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makeMeanMP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(MP Names)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avgMP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makeMeanMP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(c('BK', 'DBSRA',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Fadapt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Rcontrol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MSE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runMSE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(DLMtool::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testOM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MPs=c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('BK', 'DBSRA',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			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Fadapt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Rcontrol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avgMP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Layout Suggestions"/>
          <p:cNvSpPr txBox="1"/>
          <p:nvPr/>
        </p:nvSpPr>
        <p:spPr>
          <a:xfrm>
            <a:off x="5162906" y="898728"/>
            <a:ext cx="180658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Subset MSE</a:t>
            </a:r>
            <a:endParaRPr dirty="0"/>
          </a:p>
        </p:txBody>
      </p:sp>
      <p:sp>
        <p:nvSpPr>
          <p:cNvPr id="99" name="Line"/>
          <p:cNvSpPr/>
          <p:nvPr/>
        </p:nvSpPr>
        <p:spPr>
          <a:xfrm flipV="1">
            <a:off x="9078137" y="4957374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7" name="SUBSUBTITLE"/>
          <p:cNvSpPr txBox="1"/>
          <p:nvPr/>
        </p:nvSpPr>
        <p:spPr>
          <a:xfrm>
            <a:off x="5162906" y="1151944"/>
            <a:ext cx="4111938" cy="2723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Subset by MP: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MSE2 &lt;- Sub(MSE, MPs= …)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	MSE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runMSE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stats &lt;- summary(MSE)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&lt;- which(stats$P50 &gt; 0.7)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acceptMPs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stats[accept, 'MP')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subMSE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Sub(MSE, MPs=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acceptMPs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Subset by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Simulation: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MSE2 &lt;- Sub(MSE,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sims= …)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	below &lt;- MSE@OM$M &lt; median(MSE@OM$M)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subMSE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Sub(MSE, sims=below)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Layout Suggestions"/>
          <p:cNvSpPr txBox="1"/>
          <p:nvPr/>
        </p:nvSpPr>
        <p:spPr>
          <a:xfrm>
            <a:off x="5162906" y="5859406"/>
            <a:ext cx="212718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Evaluating OM</a:t>
            </a:r>
            <a:endParaRPr dirty="0"/>
          </a:p>
        </p:txBody>
      </p:sp>
      <p:sp>
        <p:nvSpPr>
          <p:cNvPr id="110" name="SUBSUBTITLE"/>
          <p:cNvSpPr txBox="1"/>
          <p:nvPr/>
        </p:nvSpPr>
        <p:spPr>
          <a:xfrm>
            <a:off x="5162906" y="6242586"/>
            <a:ext cx="2825245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Compare Simulated and Actual Data: 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Turing(OM, Data)</a:t>
            </a:r>
          </a:p>
        </p:txBody>
      </p:sp>
      <p:sp>
        <p:nvSpPr>
          <p:cNvPr id="111" name="Line"/>
          <p:cNvSpPr/>
          <p:nvPr/>
        </p:nvSpPr>
        <p:spPr>
          <a:xfrm flipV="1">
            <a:off x="5162906" y="6881760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" name="Layout Suggestions"/>
          <p:cNvSpPr txBox="1"/>
          <p:nvPr/>
        </p:nvSpPr>
        <p:spPr>
          <a:xfrm>
            <a:off x="9078137" y="7458576"/>
            <a:ext cx="351698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Posterior Predicted Data</a:t>
            </a:r>
            <a:endParaRPr dirty="0"/>
          </a:p>
        </p:txBody>
      </p:sp>
      <p:sp>
        <p:nvSpPr>
          <p:cNvPr id="30" name="Line"/>
          <p:cNvSpPr/>
          <p:nvPr/>
        </p:nvSpPr>
        <p:spPr>
          <a:xfrm flipV="1">
            <a:off x="9078136" y="7293569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" name="SUBSUBTITLE"/>
          <p:cNvSpPr txBox="1"/>
          <p:nvPr/>
        </p:nvSpPr>
        <p:spPr>
          <a:xfrm>
            <a:off x="9078136" y="7751282"/>
            <a:ext cx="4111938" cy="1513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Generate Predicted Data from MP application: 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.	MSE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runMSE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(MPs="DCAC", PPD=TRUE)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Predicted_Ind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MSE@Misc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[[1]]@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Ind</a:t>
            </a:r>
            <a:endParaRPr lang="en-US" b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matplot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(t(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Predicted_Ind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), type='l', 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xlab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='Projected Year',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ylab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='Index value')</a:t>
            </a:r>
            <a:endParaRPr lang="en-US" b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14343" y="6403165"/>
            <a:ext cx="244964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Value of Information: 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VOI(MSE)</a:t>
            </a:r>
            <a:b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VOI2(MSE)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VOIplot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VOIplot2(MSE)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Other Plots: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COSEWIC_Hplot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Cplot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DFO_plot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DFO_plot2(MSE)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DFO_proj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IOTC_plot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PWhisker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wormplot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</p:txBody>
      </p:sp>
      <p:sp>
        <p:nvSpPr>
          <p:cNvPr id="32" name="SUBSUBTITLE"/>
          <p:cNvSpPr txBox="1"/>
          <p:nvPr/>
        </p:nvSpPr>
        <p:spPr>
          <a:xfrm>
            <a:off x="143701" y="2263121"/>
            <a:ext cx="5452309" cy="3631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Custom PM:</a:t>
            </a: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Calculate Probability F &lt; 2 x FMSY in first 5 years:</a:t>
            </a:r>
            <a:endParaRPr lang="en-US" b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myPM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function(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MSEobj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=NULL, Ref=2,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Yrs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=5) {</a:t>
            </a: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Yrs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ChkYrs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Yrs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MSEobj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# validate years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new('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') # create empty PM object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PMobj@Name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paste0('Probability F/FMSY &lt; ', Ref) # name of PM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PMobj@Caption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paste0('Probability F/FMSY &lt; ', Ref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# caption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PMobj@Stat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MSEobj@F_FMSY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[, ,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Yrs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[1]: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Yrs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[2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]] # statistic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PMobj@Ref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&lt;-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 # save Reference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PMobj@Prob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calcProb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PMobj@Stat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PMobj@Ref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MSEobj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# prob.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PMobj@Mean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calcMean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PMobj@Prob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# average prob.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PMobj@MPs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MSEobj@MPs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# record MPs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# return PM object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b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class(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myPM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&lt;- 'PM' # assign to class 'PM'</a:t>
            </a:r>
          </a:p>
          <a:p>
            <a:endParaRPr lang="en-US" sz="1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summary(MSE,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myPM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')</a:t>
            </a:r>
          </a:p>
          <a:p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TradePlot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(MSE,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myPM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', 'P50')</a:t>
            </a:r>
            <a:endParaRPr lang="en-US" b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65103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7215</TotalTime>
  <Words>717</Words>
  <Application>Microsoft Office PowerPoint</Application>
  <PresentationFormat>Custom</PresentationFormat>
  <Paragraphs>206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Avenir Roman</vt:lpstr>
      <vt:lpstr>Helvetica Light</vt:lpstr>
      <vt:lpstr>Segoe UI</vt:lpstr>
      <vt:lpstr>Source Sans Pro</vt:lpstr>
      <vt:lpstr>Source Sans Pro Light</vt:lpstr>
      <vt:lpstr>Source Sans Pro Semibold</vt:lpstr>
      <vt:lpstr>White</vt:lpstr>
      <vt:lpstr>DLMtool CHEAT SHEET 1 </vt:lpstr>
      <vt:lpstr>DLMtool CHEAT SHEET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User</dc:creator>
  <cp:lastModifiedBy>Windows User</cp:lastModifiedBy>
  <cp:revision>38</cp:revision>
  <dcterms:modified xsi:type="dcterms:W3CDTF">2018-08-28T20:39:05Z</dcterms:modified>
</cp:coreProperties>
</file>