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2"/>
  </p:notesMasterIdLst>
  <p:sldIdLst>
    <p:sldId id="256" r:id="rId5"/>
    <p:sldId id="257" r:id="rId6"/>
    <p:sldId id="1445" r:id="rId7"/>
    <p:sldId id="1499" r:id="rId8"/>
    <p:sldId id="1446" r:id="rId9"/>
    <p:sldId id="1815" r:id="rId10"/>
    <p:sldId id="1821" r:id="rId11"/>
    <p:sldId id="1825" r:id="rId12"/>
    <p:sldId id="261" r:id="rId13"/>
    <p:sldId id="1822" r:id="rId14"/>
    <p:sldId id="1494" r:id="rId15"/>
    <p:sldId id="1826" r:id="rId16"/>
    <p:sldId id="1561" r:id="rId17"/>
    <p:sldId id="1562" r:id="rId18"/>
    <p:sldId id="1823" r:id="rId19"/>
    <p:sldId id="1563" r:id="rId20"/>
    <p:sldId id="18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1445"/>
            <p14:sldId id="1499"/>
            <p14:sldId id="1446"/>
            <p14:sldId id="1815"/>
            <p14:sldId id="1821"/>
            <p14:sldId id="1825"/>
            <p14:sldId id="261"/>
            <p14:sldId id="1822"/>
            <p14:sldId id="1494"/>
            <p14:sldId id="1826"/>
            <p14:sldId id="1561"/>
            <p14:sldId id="1562"/>
            <p14:sldId id="1823"/>
            <p14:sldId id="1563"/>
            <p14:sldId id="18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3D22"/>
    <a:srgbClr val="77235D"/>
    <a:srgbClr val="532476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BFC97-AAC9-475C-B839-1590AD906B1D}" v="174" dt="2018-09-12T14:32:07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30" autoAdjust="0"/>
  </p:normalViewPr>
  <p:slideViewPr>
    <p:cSldViewPr snapToGrid="0">
      <p:cViewPr varScale="1">
        <p:scale>
          <a:sx n="85" d="100"/>
          <a:sy n="85" d="100"/>
        </p:scale>
        <p:origin x="27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9/12/2018 6:28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9/12/2018 6:28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9/12/2018 6:28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9/12/2018 6:28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02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55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  <p:sldLayoutId id="2147483756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" TargetMode="External"/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7/02/01/the-net-language-strategy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7/02/01/the-net-language-strategy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38858/magical-unicorn-silhouett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26800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802925" cy="899537"/>
          </a:xfrm>
        </p:spPr>
        <p:txBody>
          <a:bodyPr/>
          <a:lstStyle/>
          <a:p>
            <a:r>
              <a:rPr lang="en-US" dirty="0"/>
              <a:t>Nullable and non-nullable reference types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1311" y="1714241"/>
            <a:ext cx="10960626" cy="343919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? n;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Nullable reference type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s;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Non-nullable reference type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it's nullable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Shouldn’t be null!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s = n;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Really!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it’s not null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Warning! Could be null!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(n !=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 {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}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Sure; you checked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n!.Length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);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Ok, if you insist!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6869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1" y="119411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ConsoleLogger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  <a:endParaRPr lang="en-US" sz="2133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16348418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1" y="119411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>
                <a:solidFill>
                  <a:srgbClr val="2B91AF"/>
                </a:solidFill>
              </a:rPr>
              <a:t>Exception</a:t>
            </a:r>
            <a:r>
              <a:rPr lang="en-US" sz="2133" dirty="0">
                <a:solidFill>
                  <a:srgbClr val="000000"/>
                </a:solidFill>
              </a:rPr>
              <a:t> ex) 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=&gt; Log(</a:t>
            </a:r>
            <a:r>
              <a:rPr lang="en-US" sz="2133" dirty="0" err="1">
                <a:solidFill>
                  <a:srgbClr val="2B91AF"/>
                </a:solidFill>
                <a:highlight>
                  <a:srgbClr val="FFFF00"/>
                </a:highlight>
              </a:rPr>
              <a:t>LogLevel</a:t>
            </a:r>
            <a:r>
              <a:rPr lang="en-US" sz="2133" dirty="0" err="1">
                <a:solidFill>
                  <a:srgbClr val="000000"/>
                </a:solidFill>
                <a:highlight>
                  <a:srgbClr val="FFFF00"/>
                </a:highlight>
              </a:rPr>
              <a:t>.Error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, </a:t>
            </a:r>
            <a:r>
              <a:rPr lang="en-US" sz="2133" dirty="0" err="1">
                <a:solidFill>
                  <a:srgbClr val="000000"/>
                </a:solidFill>
                <a:highlight>
                  <a:srgbClr val="FFFF00"/>
                </a:highlight>
              </a:rPr>
              <a:t>ex.ToString</a:t>
            </a:r>
            <a:r>
              <a:rPr lang="en-US" sz="2133" dirty="0">
                <a:solidFill>
                  <a:srgbClr val="000000"/>
                </a:solidFill>
                <a:highlight>
                  <a:srgbClr val="FFFF00"/>
                </a:highlight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ConsoleLogger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  <a:endParaRPr lang="en-US" sz="2133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1242180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48810" y="1194129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interface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133" dirty="0">
                <a:solidFill>
                  <a:srgbClr val="000000"/>
                </a:solidFill>
              </a:rPr>
              <a:t>    </a:t>
            </a:r>
            <a:r>
              <a:rPr lang="da-DK" sz="2133" dirty="0" err="1">
                <a:solidFill>
                  <a:srgbClr val="0000FF"/>
                </a:solidFill>
              </a:rPr>
              <a:t>void</a:t>
            </a:r>
            <a:r>
              <a:rPr lang="da-DK" sz="2133" dirty="0">
                <a:solidFill>
                  <a:srgbClr val="000000"/>
                </a:solidFill>
              </a:rPr>
              <a:t> Log(</a:t>
            </a:r>
            <a:r>
              <a:rPr lang="da-DK" sz="2133" dirty="0" err="1">
                <a:solidFill>
                  <a:srgbClr val="2B91AF"/>
                </a:solidFill>
              </a:rPr>
              <a:t>LogLevel</a:t>
            </a:r>
            <a:r>
              <a:rPr lang="da-DK" sz="2133" dirty="0">
                <a:solidFill>
                  <a:srgbClr val="000000"/>
                </a:solidFill>
              </a:rPr>
              <a:t> </a:t>
            </a:r>
            <a:r>
              <a:rPr lang="da-DK" sz="2133" dirty="0" err="1">
                <a:solidFill>
                  <a:srgbClr val="000000"/>
                </a:solidFill>
              </a:rPr>
              <a:t>level</a:t>
            </a:r>
            <a:r>
              <a:rPr lang="da-DK" sz="2133" dirty="0">
                <a:solidFill>
                  <a:srgbClr val="000000"/>
                </a:solidFill>
              </a:rPr>
              <a:t>, </a:t>
            </a:r>
            <a:r>
              <a:rPr lang="da-DK" sz="2133" dirty="0" err="1">
                <a:solidFill>
                  <a:srgbClr val="0000FF"/>
                </a:solidFill>
              </a:rPr>
              <a:t>string</a:t>
            </a:r>
            <a:r>
              <a:rPr lang="da-DK" sz="2133" dirty="0">
                <a:solidFill>
                  <a:srgbClr val="000000"/>
                </a:solidFill>
              </a:rPr>
              <a:t> message);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>
                <a:solidFill>
                  <a:srgbClr val="2B91AF"/>
                </a:solidFill>
              </a:rPr>
              <a:t>Exception</a:t>
            </a:r>
            <a:r>
              <a:rPr lang="en-US" sz="2133" dirty="0">
                <a:solidFill>
                  <a:srgbClr val="000000"/>
                </a:solidFill>
              </a:rPr>
              <a:t> ex) =&gt;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 err="1">
                <a:solidFill>
                  <a:srgbClr val="000000"/>
                </a:solidFill>
              </a:rPr>
              <a:t>.Error</a:t>
            </a:r>
            <a:r>
              <a:rPr lang="en-US" sz="2133" dirty="0">
                <a:solidFill>
                  <a:srgbClr val="000000"/>
                </a:solidFill>
              </a:rPr>
              <a:t>, </a:t>
            </a:r>
            <a:r>
              <a:rPr lang="en-US" sz="2133" dirty="0" err="1">
                <a:solidFill>
                  <a:srgbClr val="000000"/>
                </a:solidFill>
              </a:rPr>
              <a:t>ex.ToString</a:t>
            </a:r>
            <a:r>
              <a:rPr lang="en-US" sz="2133" dirty="0">
                <a:solidFill>
                  <a:srgbClr val="000000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FF"/>
                </a:solidFill>
              </a:rPr>
              <a:t>class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 err="1">
                <a:solidFill>
                  <a:srgbClr val="2B91AF"/>
                </a:solidFill>
              </a:rPr>
              <a:t>TelemetryLogger</a:t>
            </a:r>
            <a:r>
              <a:rPr lang="en-US" sz="2133" dirty="0">
                <a:solidFill>
                  <a:srgbClr val="000000"/>
                </a:solidFill>
              </a:rPr>
              <a:t> : </a:t>
            </a:r>
            <a:r>
              <a:rPr lang="en-US" sz="2133" dirty="0" err="1">
                <a:solidFill>
                  <a:srgbClr val="2B91AF"/>
                </a:solidFill>
              </a:rPr>
              <a:t>ILogger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send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    </a:t>
            </a:r>
            <a:r>
              <a:rPr lang="en-US" sz="2133" dirty="0">
                <a:solidFill>
                  <a:srgbClr val="0000FF"/>
                </a:solidFill>
              </a:rPr>
              <a:t>public</a:t>
            </a:r>
            <a:r>
              <a:rPr lang="en-US" sz="2133" dirty="0">
                <a:solidFill>
                  <a:srgbClr val="000000"/>
                </a:solidFill>
              </a:rPr>
              <a:t> </a:t>
            </a:r>
            <a:r>
              <a:rPr lang="en-US" sz="2133" dirty="0">
                <a:solidFill>
                  <a:srgbClr val="0000FF"/>
                </a:solidFill>
              </a:rPr>
              <a:t>void</a:t>
            </a:r>
            <a:r>
              <a:rPr lang="en-US" sz="2133" dirty="0">
                <a:solidFill>
                  <a:srgbClr val="000000"/>
                </a:solidFill>
              </a:rPr>
              <a:t> Log(</a:t>
            </a:r>
            <a:r>
              <a:rPr lang="en-US" sz="2133" dirty="0" err="1">
                <a:solidFill>
                  <a:srgbClr val="2B91AF"/>
                </a:solidFill>
              </a:rPr>
              <a:t>LogLevel</a:t>
            </a:r>
            <a:r>
              <a:rPr lang="en-US" sz="2133" dirty="0">
                <a:solidFill>
                  <a:srgbClr val="000000"/>
                </a:solidFill>
              </a:rPr>
              <a:t> level, </a:t>
            </a:r>
            <a:r>
              <a:rPr lang="en-US" sz="2133" dirty="0">
                <a:solidFill>
                  <a:srgbClr val="0000FF"/>
                </a:solidFill>
              </a:rPr>
              <a:t>string</a:t>
            </a:r>
            <a:r>
              <a:rPr lang="en-US" sz="2133" dirty="0">
                <a:solidFill>
                  <a:srgbClr val="000000"/>
                </a:solidFill>
              </a:rPr>
              <a:t> message) 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8000"/>
                </a:solidFill>
              </a:rPr>
              <a:t>    // capture crash dump and send message</a:t>
            </a:r>
            <a:endParaRPr lang="en-US" sz="2133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133" dirty="0">
                <a:solidFill>
                  <a:srgbClr val="000000"/>
                </a:solidFill>
              </a:rPr>
              <a:t>    </a:t>
            </a:r>
            <a:r>
              <a:rPr lang="fr-FR" sz="2133" dirty="0">
                <a:solidFill>
                  <a:srgbClr val="0000FF"/>
                </a:solidFill>
              </a:rPr>
              <a:t>public</a:t>
            </a:r>
            <a:r>
              <a:rPr lang="fr-FR" sz="2133" dirty="0">
                <a:solidFill>
                  <a:srgbClr val="000000"/>
                </a:solidFill>
              </a:rPr>
              <a:t> </a:t>
            </a:r>
            <a:r>
              <a:rPr lang="fr-FR" sz="2133" dirty="0" err="1">
                <a:solidFill>
                  <a:srgbClr val="0000FF"/>
                </a:solidFill>
              </a:rPr>
              <a:t>void</a:t>
            </a:r>
            <a:r>
              <a:rPr lang="fr-FR" sz="2133" dirty="0">
                <a:solidFill>
                  <a:srgbClr val="000000"/>
                </a:solidFill>
              </a:rPr>
              <a:t> Log(</a:t>
            </a:r>
            <a:r>
              <a:rPr lang="fr-FR" sz="2133" dirty="0">
                <a:solidFill>
                  <a:srgbClr val="2B91AF"/>
                </a:solidFill>
              </a:rPr>
              <a:t>Exception</a:t>
            </a:r>
            <a:r>
              <a:rPr lang="fr-FR" sz="2133" dirty="0">
                <a:solidFill>
                  <a:srgbClr val="000000"/>
                </a:solidFill>
              </a:rPr>
              <a:t> ex) </a:t>
            </a:r>
            <a:r>
              <a:rPr lang="en-US" sz="2133" dirty="0">
                <a:solidFill>
                  <a:srgbClr val="000000"/>
                </a:solidFill>
              </a:rPr>
              <a:t>{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</p:spTree>
    <p:extLst>
      <p:ext uri="{BB962C8B-B14F-4D97-AF65-F5344CB8AC3E}">
        <p14:creationId xmlns:p14="http://schemas.microsoft.com/office/powerpoint/2010/main" val="6755743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107-C83A-4884-9723-EC0EB401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and disposables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00497C-6CE1-477A-86A1-173A346A5277}"/>
              </a:ext>
            </a:extLst>
          </p:cNvPr>
          <p:cNvSpPr txBox="1">
            <a:spLocks/>
          </p:cNvSpPr>
          <p:nvPr/>
        </p:nvSpPr>
        <p:spPr>
          <a:xfrm>
            <a:off x="673808" y="1554738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IAsyncEnumerable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&gt; people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database.GetPeopleAsync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(); </a:t>
            </a: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foreach 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var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in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people) { … }</a:t>
            </a: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defTabSz="914367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using 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</a:rPr>
              <a:t>IAsyncDisposable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resource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store.GetRecordAsync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(…)) { … }</a:t>
            </a:r>
          </a:p>
        </p:txBody>
      </p:sp>
    </p:spTree>
    <p:extLst>
      <p:ext uri="{BB962C8B-B14F-4D97-AF65-F5344CB8AC3E}">
        <p14:creationId xmlns:p14="http://schemas.microsoft.com/office/powerpoint/2010/main" val="13756028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669595" y="1448062"/>
            <a:ext cx="11694379" cy="2102037"/>
          </a:xfrm>
          <a:prstGeom prst="rect">
            <a:avLst/>
          </a:prstGeom>
        </p:spPr>
        <p:txBody>
          <a:bodyPr vert="horz" lIns="91400" tIns="45700" rIns="91400" bIns="457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var s = o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</a:t>
            </a:r>
            <a:r>
              <a:rPr lang="en-US" sz="1867" dirty="0">
                <a:solidFill>
                  <a:srgbClr val="008000"/>
                </a:solidFill>
                <a:highlight>
                  <a:srgbClr val="FFFFFF"/>
                </a:highlight>
              </a:rPr>
              <a:t>// match expressions</a:t>
            </a:r>
            <a:b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$"Number 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Point(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x,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y)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$"(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{x}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,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{y</a:t>
            </a:r>
            <a:r>
              <a:rPr lang="en-US" sz="1867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867">
                <a:solidFill>
                  <a:srgbClr val="A31515"/>
                </a:solidFill>
                <a:highlight>
                  <a:srgbClr val="FFFFFF"/>
                </a:highlight>
              </a:rPr>
              <a:t>)"</a:t>
            </a:r>
            <a:r>
              <a:rPr lang="en-US" sz="1867">
                <a:solidFill>
                  <a:srgbClr val="000000"/>
                </a:solidFill>
                <a:highlight>
                  <a:srgbClr val="FFFFFF"/>
                </a:highlight>
              </a:rPr>
              <a:t>,  </a:t>
            </a:r>
            <a:r>
              <a:rPr lang="en-US" sz="1867">
                <a:solidFill>
                  <a:srgbClr val="008000"/>
                </a:solidFill>
                <a:highlight>
                  <a:srgbClr val="FFFFFF"/>
                </a:highlight>
              </a:rPr>
              <a:t>// recursive patterns</a:t>
            </a:r>
            <a:endParaRPr lang="en-US" sz="1867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    string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when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67" dirty="0" err="1">
                <a:solidFill>
                  <a:srgbClr val="000000"/>
                </a:solidFill>
                <a:highlight>
                  <a:srgbClr val="FFFFFF"/>
                </a:highlight>
              </a:rPr>
              <a:t>s.Length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&gt; 0 =&gt; s,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"&lt;null&gt;"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67" dirty="0">
                <a:solidFill>
                  <a:srgbClr val="002060"/>
                </a:solidFill>
                <a:highlight>
                  <a:srgbClr val="FFFFFF"/>
                </a:highlight>
              </a:rPr>
              <a:t>_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=&gt; </a:t>
            </a:r>
            <a:r>
              <a:rPr lang="en-US" sz="1867" dirty="0">
                <a:solidFill>
                  <a:srgbClr val="A31515"/>
                </a:solidFill>
                <a:highlight>
                  <a:srgbClr val="FFFFFF"/>
                </a:highlight>
              </a:rPr>
              <a:t>"&lt;other&gt;"</a:t>
            </a:r>
            <a:b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67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state = </a:t>
            </a:r>
            <a:r>
              <a:rPr lang="en-US" sz="1867" dirty="0">
                <a:solidFill>
                  <a:srgbClr val="0000FF"/>
                </a:solidFill>
                <a:highlight>
                  <a:srgbClr val="FFFFFF"/>
                </a:highlight>
              </a:rPr>
              <a:t>match </a:t>
            </a: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(state, request)                   </a:t>
            </a:r>
            <a:r>
              <a:rPr lang="en-US" sz="1867" dirty="0">
                <a:solidFill>
                  <a:srgbClr val="008000"/>
                </a:solidFill>
                <a:highlight>
                  <a:srgbClr val="FFFFFF"/>
                </a:highlight>
              </a:rPr>
              <a:t>// tuple patterns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(Closed, Open)   =&gt; Opened,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(Closed, Lock)   =&gt; Locked,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(Opened, Close)  =&gt; Closed,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    (Locked, Unlock) =&gt; Closed,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67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F163-E431-45BF-AF86-465D076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with Patterns</a:t>
            </a:r>
          </a:p>
        </p:txBody>
      </p:sp>
    </p:spTree>
    <p:extLst>
      <p:ext uri="{BB962C8B-B14F-4D97-AF65-F5344CB8AC3E}">
        <p14:creationId xmlns:p14="http://schemas.microsoft.com/office/powerpoint/2010/main" val="404587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116-B1D5-466F-A402-4C078437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to go, things </a:t>
            </a:r>
            <a:r>
              <a:rPr lang="en-US"/>
              <a:t>to do…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B7BA9-2208-434B-92A4-06A28627E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47105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Get the previews, and send us feedback!</a:t>
            </a:r>
          </a:p>
          <a:p>
            <a:r>
              <a:rPr lang="en-US" dirty="0">
                <a:hlinkClick r:id="rId2"/>
              </a:rPr>
              <a:t>github.com/dotnet/csharplang/wiki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the docs:</a:t>
            </a:r>
          </a:p>
          <a:p>
            <a:r>
              <a:rPr lang="en-US" dirty="0">
                <a:hlinkClick r:id="rId3"/>
              </a:rPr>
              <a:t>docs.microsoft.com/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-us/dotnet/</a:t>
            </a:r>
            <a:r>
              <a:rPr lang="en-US" dirty="0" err="1">
                <a:hlinkClick r:id="rId3"/>
              </a:rPr>
              <a:t>csharp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whats</a:t>
            </a:r>
            <a:r>
              <a:rPr lang="en-US" dirty="0">
                <a:hlinkClick r:id="rId3"/>
              </a:rPr>
              <a:t>-new/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943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to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Mads Torgersen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popular</a:t>
            </a:r>
            <a:r>
              <a:rPr lang="en-US" dirty="0"/>
              <a:t>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475E0-FC6C-446D-9906-62BE408D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78" y="1081565"/>
            <a:ext cx="6609926" cy="5474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5CCB8F-E20D-4BC9-BF6C-81A085EAF8C5}"/>
              </a:ext>
            </a:extLst>
          </p:cNvPr>
          <p:cNvSpPr/>
          <p:nvPr/>
        </p:nvSpPr>
        <p:spPr>
          <a:xfrm>
            <a:off x="2115434" y="1645151"/>
            <a:ext cx="5924881" cy="1123685"/>
          </a:xfrm>
          <a:prstGeom prst="rect">
            <a:avLst/>
          </a:prstGeom>
          <a:solidFill>
            <a:schemeClr val="bg2">
              <a:lumMod val="5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056A5-668E-4223-9CAB-927DE5C465F3}"/>
              </a:ext>
            </a:extLst>
          </p:cNvPr>
          <p:cNvSpPr/>
          <p:nvPr/>
        </p:nvSpPr>
        <p:spPr>
          <a:xfrm>
            <a:off x="2119698" y="3140843"/>
            <a:ext cx="5924881" cy="399249"/>
          </a:xfrm>
          <a:prstGeom prst="rect">
            <a:avLst/>
          </a:prstGeom>
          <a:solidFill>
            <a:schemeClr val="bg2">
              <a:lumMod val="5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194942-7E46-4FAA-A84F-BF4E44F0CE95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705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popular</a:t>
            </a:r>
            <a:r>
              <a:rPr lang="en-US" dirty="0"/>
              <a:t> (programming) languages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8819C-837B-487F-B702-31EB7DC156BD}"/>
              </a:ext>
            </a:extLst>
          </p:cNvPr>
          <p:cNvGrpSpPr/>
          <p:nvPr/>
        </p:nvGrpSpPr>
        <p:grpSpPr>
          <a:xfrm>
            <a:off x="1114334" y="983714"/>
            <a:ext cx="8294214" cy="5243004"/>
            <a:chOff x="1955890" y="1052326"/>
            <a:chExt cx="6610864" cy="40330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B28E18-C79F-4049-B1BC-95F17437B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30" b="90547"/>
            <a:stretch/>
          </p:blipFill>
          <p:spPr>
            <a:xfrm>
              <a:off x="1955890" y="1052326"/>
              <a:ext cx="6610864" cy="5465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8926E8-0216-4D81-B175-1FC48BFDF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4" b="62836"/>
            <a:stretch/>
          </p:blipFill>
          <p:spPr>
            <a:xfrm>
              <a:off x="1955890" y="1614255"/>
              <a:ext cx="6610864" cy="3882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B36609-97BE-4F52-80BE-C2B895EC7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441"/>
            <a:stretch/>
          </p:blipFill>
          <p:spPr>
            <a:xfrm>
              <a:off x="1955890" y="2043355"/>
              <a:ext cx="6610864" cy="3042041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F9B750-68DC-467E-AB9D-CDDA77149860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8A6B8A-5504-4629-8A62-C894AF471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0" t="50856" r="41776" b="42111"/>
          <a:stretch/>
        </p:blipFill>
        <p:spPr>
          <a:xfrm>
            <a:off x="1877403" y="2729262"/>
            <a:ext cx="4062866" cy="500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012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i="1" dirty="0"/>
              <a:t>loved</a:t>
            </a:r>
            <a:r>
              <a:rPr lang="en-US" dirty="0"/>
              <a:t>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B7A4C-D8EA-4F5C-85CC-D7A49360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62" y="1189494"/>
            <a:ext cx="8088088" cy="509721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83BAC2-9E05-4023-A567-8189C6CFCA50}"/>
              </a:ext>
            </a:extLst>
          </p:cNvPr>
          <p:cNvSpPr txBox="1">
            <a:spLocks/>
          </p:cNvSpPr>
          <p:nvPr/>
        </p:nvSpPr>
        <p:spPr>
          <a:xfrm>
            <a:off x="5077874" y="6259049"/>
            <a:ext cx="6668470" cy="5942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https://insights.stackoverflow.com/survey/2018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5499D-3797-47DF-AF84-807111EA6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" t="69182" r="13054" b="20495"/>
          <a:stretch/>
        </p:blipFill>
        <p:spPr>
          <a:xfrm>
            <a:off x="1174931" y="4720141"/>
            <a:ext cx="6952505" cy="52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D75793-FF38-4624-B0A0-0B0ADCEE9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" t="19647" r="13002" b="70030"/>
          <a:stretch/>
        </p:blipFill>
        <p:spPr>
          <a:xfrm>
            <a:off x="1174931" y="2196225"/>
            <a:ext cx="6952505" cy="52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CDC56C-8F15-4E4F-AF78-5C62999B9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49120" r="12960" b="40557"/>
          <a:stretch/>
        </p:blipFill>
        <p:spPr>
          <a:xfrm>
            <a:off x="1178345" y="3701494"/>
            <a:ext cx="6952505" cy="52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24B804-D770-4347-A8F2-7736FD01D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" t="19646" r="13002" b="60085"/>
          <a:stretch/>
        </p:blipFill>
        <p:spPr>
          <a:xfrm>
            <a:off x="1189409" y="2210703"/>
            <a:ext cx="6952505" cy="103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28A3E4-7681-41D1-BB63-0D4731B98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49122" r="12960" b="20546"/>
          <a:stretch/>
        </p:blipFill>
        <p:spPr>
          <a:xfrm>
            <a:off x="1182603" y="3695534"/>
            <a:ext cx="6952505" cy="1546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570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1F80C-6812-4B98-A1B7-8655358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01253-6CF2-497A-883D-04F682C21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311922" cy="3933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/>
              <a:t>keep growing C# </a:t>
            </a:r>
            <a:r>
              <a:rPr lang="en-US" sz="2800" i="1" dirty="0"/>
              <a:t>to meet the evolving needs of developers and remain a state of the art programming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/>
              <a:t>innovate aggressively</a:t>
            </a:r>
            <a:r>
              <a:rPr lang="en-US" sz="2800" i="1" dirty="0"/>
              <a:t>, while being very careful to stay within the spirit of the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Given the diversity of the developer base, we will prefer language and performance improvements that </a:t>
            </a:r>
            <a:r>
              <a:rPr lang="en-US" sz="2800" b="1" i="1" dirty="0"/>
              <a:t>benefit all or most developers</a:t>
            </a: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continue to </a:t>
            </a:r>
            <a:r>
              <a:rPr lang="en-US" sz="2800" b="1" i="1" dirty="0"/>
              <a:t>empower the broader ecosystem </a:t>
            </a:r>
            <a:r>
              <a:rPr lang="en-US" sz="2800" i="1" dirty="0"/>
              <a:t>and grow its role in C#’s future, while maintaining </a:t>
            </a:r>
            <a:r>
              <a:rPr lang="en-US" sz="2800" b="1" i="1" dirty="0"/>
              <a:t>strong stewardship of design decisions </a:t>
            </a:r>
            <a:r>
              <a:rPr lang="en-US" sz="2800" i="1" dirty="0"/>
              <a:t>to ensure continued coherence.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06323-824E-426F-A032-8966E79A279C}"/>
              </a:ext>
            </a:extLst>
          </p:cNvPr>
          <p:cNvSpPr txBox="1">
            <a:spLocks/>
          </p:cNvSpPr>
          <p:nvPr/>
        </p:nvSpPr>
        <p:spPr>
          <a:xfrm>
            <a:off x="1088967" y="6259049"/>
            <a:ext cx="10657377" cy="59422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https://blogs.msdn.microsoft.</a:t>
            </a:r>
            <a:r>
              <a:rPr lang="en-US" sz="45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com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/dotnet/2017/02/01/the-net-language-strategy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F4420-363B-48BC-A615-C83EDC54CBB0}"/>
              </a:ext>
            </a:extLst>
          </p:cNvPr>
          <p:cNvSpPr/>
          <p:nvPr/>
        </p:nvSpPr>
        <p:spPr bwMode="auto">
          <a:xfrm>
            <a:off x="482138" y="1436688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8D965-8E97-43EC-933F-1A9FC3E967D6}"/>
              </a:ext>
            </a:extLst>
          </p:cNvPr>
          <p:cNvSpPr/>
          <p:nvPr/>
        </p:nvSpPr>
        <p:spPr bwMode="auto">
          <a:xfrm>
            <a:off x="482138" y="2346960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C8373-2907-4C22-962A-67580F02152F}"/>
              </a:ext>
            </a:extLst>
          </p:cNvPr>
          <p:cNvSpPr/>
          <p:nvPr/>
        </p:nvSpPr>
        <p:spPr bwMode="auto">
          <a:xfrm>
            <a:off x="293688" y="3176812"/>
            <a:ext cx="11264206" cy="91581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1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1F80C-6812-4B98-A1B7-8655358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01253-6CF2-497A-883D-04F682C21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338690" cy="3933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keep growing C# 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meet the evolving needs of developers and </a:t>
            </a:r>
            <a:r>
              <a:rPr lang="en-US" sz="2800" i="1" dirty="0"/>
              <a:t>remain a state of the art programming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</a:t>
            </a:r>
            <a:r>
              <a:rPr lang="en-US" sz="2800" b="1" i="1" dirty="0">
                <a:solidFill>
                  <a:srgbClr val="0070C0"/>
                </a:solidFill>
              </a:rPr>
              <a:t>innovate aggressively</a:t>
            </a:r>
            <a:r>
              <a:rPr lang="en-US" sz="2800" b="1" i="1" dirty="0"/>
              <a:t>  </a:t>
            </a:r>
            <a:r>
              <a:rPr lang="en-US" sz="2800" i="1" dirty="0"/>
              <a:t>, while being very careful to stay within the spirit of the language.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Given the diversity of the developer base, we will prefer language and performance improvements that </a:t>
            </a:r>
            <a:r>
              <a:rPr lang="en-US" sz="2800" b="1" i="1" dirty="0">
                <a:solidFill>
                  <a:srgbClr val="C00000"/>
                </a:solidFill>
              </a:rPr>
              <a:t>benefit all or most developers</a:t>
            </a:r>
            <a:endParaRPr lang="en-US" sz="2800" i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We will continue to </a:t>
            </a:r>
            <a:r>
              <a:rPr lang="en-US" sz="2800" b="1" i="1" dirty="0">
                <a:solidFill>
                  <a:srgbClr val="FF0000"/>
                </a:solidFill>
              </a:rPr>
              <a:t>empower the broader ecosystem</a:t>
            </a:r>
            <a:r>
              <a:rPr lang="en-US" sz="2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i="1" dirty="0"/>
              <a:t>and grow its role in C#’s future, while maintaining </a:t>
            </a:r>
            <a:r>
              <a:rPr lang="en-US" sz="2800" b="1" i="1" dirty="0">
                <a:solidFill>
                  <a:schemeClr val="accent3"/>
                </a:solidFill>
              </a:rPr>
              <a:t>strong stewardship of design decisions </a:t>
            </a:r>
            <a:r>
              <a:rPr lang="en-US" sz="2800" i="1" dirty="0"/>
              <a:t>to ensure continued coherence.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06323-824E-426F-A032-8966E79A279C}"/>
              </a:ext>
            </a:extLst>
          </p:cNvPr>
          <p:cNvSpPr txBox="1">
            <a:spLocks/>
          </p:cNvSpPr>
          <p:nvPr/>
        </p:nvSpPr>
        <p:spPr>
          <a:xfrm>
            <a:off x="1088967" y="6259049"/>
            <a:ext cx="10657377" cy="59422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https://blogs.msdn.microsoft.</a:t>
            </a:r>
            <a:r>
              <a:rPr lang="en-US" sz="45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com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/dotnet/2017/02/01/the-net-language-strategy</a:t>
            </a:r>
            <a:r>
              <a:rPr lang="en-US" sz="392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F4420-363B-48BC-A615-C83EDC54CBB0}"/>
              </a:ext>
            </a:extLst>
          </p:cNvPr>
          <p:cNvSpPr/>
          <p:nvPr/>
        </p:nvSpPr>
        <p:spPr bwMode="auto">
          <a:xfrm>
            <a:off x="482138" y="1943724"/>
            <a:ext cx="11264206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BEF6C-68E2-4D20-A89E-0450274FF078}"/>
              </a:ext>
            </a:extLst>
          </p:cNvPr>
          <p:cNvSpPr/>
          <p:nvPr/>
        </p:nvSpPr>
        <p:spPr bwMode="auto">
          <a:xfrm>
            <a:off x="4936759" y="1517108"/>
            <a:ext cx="6705602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AF352-B3D8-4476-A7CA-A4DFFBA38760}"/>
              </a:ext>
            </a:extLst>
          </p:cNvPr>
          <p:cNvSpPr/>
          <p:nvPr/>
        </p:nvSpPr>
        <p:spPr bwMode="auto">
          <a:xfrm>
            <a:off x="586390" y="1564831"/>
            <a:ext cx="1747079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C3F34-1F53-4F7F-9981-99D9FADACF41}"/>
              </a:ext>
            </a:extLst>
          </p:cNvPr>
          <p:cNvSpPr/>
          <p:nvPr/>
        </p:nvSpPr>
        <p:spPr bwMode="auto">
          <a:xfrm>
            <a:off x="5625359" y="2389371"/>
            <a:ext cx="6120985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89CBC2-D63D-4614-9693-BC7E2F7B6B7E}"/>
              </a:ext>
            </a:extLst>
          </p:cNvPr>
          <p:cNvSpPr/>
          <p:nvPr/>
        </p:nvSpPr>
        <p:spPr bwMode="auto">
          <a:xfrm>
            <a:off x="574216" y="2364083"/>
            <a:ext cx="1759253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CAC57-5A61-4400-A75F-CF04AC3BD883}"/>
              </a:ext>
            </a:extLst>
          </p:cNvPr>
          <p:cNvSpPr/>
          <p:nvPr/>
        </p:nvSpPr>
        <p:spPr bwMode="auto">
          <a:xfrm>
            <a:off x="574216" y="2772861"/>
            <a:ext cx="10948223" cy="86565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25FC4-39F9-4BDF-9FEE-D6276C353849}"/>
              </a:ext>
            </a:extLst>
          </p:cNvPr>
          <p:cNvSpPr/>
          <p:nvPr/>
        </p:nvSpPr>
        <p:spPr bwMode="auto">
          <a:xfrm>
            <a:off x="1146745" y="3638516"/>
            <a:ext cx="4839327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AE9A44-E2FD-4B9A-B8C8-07B943AA806B}"/>
              </a:ext>
            </a:extLst>
          </p:cNvPr>
          <p:cNvSpPr/>
          <p:nvPr/>
        </p:nvSpPr>
        <p:spPr bwMode="auto">
          <a:xfrm>
            <a:off x="574216" y="4094359"/>
            <a:ext cx="3473129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549395-6853-46D6-A27D-2D00078EBC77}"/>
              </a:ext>
            </a:extLst>
          </p:cNvPr>
          <p:cNvSpPr/>
          <p:nvPr/>
        </p:nvSpPr>
        <p:spPr bwMode="auto">
          <a:xfrm>
            <a:off x="8913787" y="4094359"/>
            <a:ext cx="3065488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D071-8512-4188-BC9E-DC5CAE8B0C6E}"/>
              </a:ext>
            </a:extLst>
          </p:cNvPr>
          <p:cNvSpPr/>
          <p:nvPr/>
        </p:nvSpPr>
        <p:spPr bwMode="auto">
          <a:xfrm>
            <a:off x="1169039" y="4460086"/>
            <a:ext cx="4891983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0CD67-5997-4B5B-AE24-2038F0A7ACE5}"/>
              </a:ext>
            </a:extLst>
          </p:cNvPr>
          <p:cNvSpPr/>
          <p:nvPr/>
        </p:nvSpPr>
        <p:spPr bwMode="auto">
          <a:xfrm>
            <a:off x="1189038" y="4868862"/>
            <a:ext cx="6141151" cy="40877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526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1451-48B3-4576-B0B8-193A092E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012294" cy="899665"/>
          </a:xfrm>
        </p:spPr>
        <p:txBody>
          <a:bodyPr/>
          <a:lstStyle/>
          <a:p>
            <a:r>
              <a:rPr lang="en-US" dirty="0"/>
              <a:t>C# 7.1, 7.2 and 7.3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DC69-E541-43D1-9721-630A46A33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628887"/>
            <a:ext cx="5378548" cy="3455305"/>
          </a:xfrm>
        </p:spPr>
        <p:txBody>
          <a:bodyPr/>
          <a:lstStyle/>
          <a:p>
            <a:r>
              <a:rPr lang="en-US" dirty="0"/>
              <a:t>Safe, efficient code</a:t>
            </a:r>
          </a:p>
          <a:p>
            <a:pPr lvl="1"/>
            <a:r>
              <a:rPr lang="en-US" dirty="0"/>
              <a:t>Avoid garbage collection</a:t>
            </a:r>
          </a:p>
          <a:p>
            <a:pPr lvl="1"/>
            <a:r>
              <a:rPr lang="en-US" dirty="0"/>
              <a:t>Avoid copying</a:t>
            </a:r>
            <a:endParaRPr lang="en-US" i="1" dirty="0"/>
          </a:p>
          <a:p>
            <a:pPr lvl="1"/>
            <a:r>
              <a:rPr lang="en-US" dirty="0"/>
              <a:t>Stay safe</a:t>
            </a:r>
          </a:p>
          <a:p>
            <a:r>
              <a:rPr lang="en-US" dirty="0"/>
              <a:t>More freedom</a:t>
            </a:r>
          </a:p>
          <a:p>
            <a:pPr lvl="1"/>
            <a:r>
              <a:rPr lang="en-US" dirty="0"/>
              <a:t>Allow more things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Say it shorter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ED5645-A810-49DB-9D24-A447994EE02E}"/>
              </a:ext>
            </a:extLst>
          </p:cNvPr>
          <p:cNvSpPr txBox="1">
            <a:spLocks/>
          </p:cNvSpPr>
          <p:nvPr/>
        </p:nvSpPr>
        <p:spPr>
          <a:xfrm>
            <a:off x="6002955" y="292007"/>
            <a:ext cx="5012294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C# 8.0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01614-4D79-4CE5-BCF0-F456D448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6452" y="1189175"/>
            <a:ext cx="6484123" cy="47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27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7.1, 7.2 and 7.3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11245976-3b4d-4794-a754-317688483df2"/>
    <ds:schemaRef ds:uri="569b343d-e775-480b-9b2b-6a6986deb9b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815</Words>
  <Application>Microsoft Office PowerPoint</Application>
  <PresentationFormat>Widescreen</PresentationFormat>
  <Paragraphs>133</Paragraphs>
  <Slides>17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Dotnet_Template</vt:lpstr>
      <vt:lpstr>PowerPoint Presentation</vt:lpstr>
      <vt:lpstr>What’s Coming to C#</vt:lpstr>
      <vt:lpstr>Most popular languages</vt:lpstr>
      <vt:lpstr>Most popular (programming) languages</vt:lpstr>
      <vt:lpstr>Most loved languages</vt:lpstr>
      <vt:lpstr>Strategy</vt:lpstr>
      <vt:lpstr>Strategy</vt:lpstr>
      <vt:lpstr>C# 7.1, 7.2 and 7.3</vt:lpstr>
      <vt:lpstr>C# 7.1, 7.2 and 7.3</vt:lpstr>
      <vt:lpstr>C# 8.0</vt:lpstr>
      <vt:lpstr>Nullable and non-nullable reference types</vt:lpstr>
      <vt:lpstr>Default Interface Members</vt:lpstr>
      <vt:lpstr>Default Interface Members</vt:lpstr>
      <vt:lpstr>Default Interface Members</vt:lpstr>
      <vt:lpstr>Async streams and disposables</vt:lpstr>
      <vt:lpstr>More with Patterns</vt:lpstr>
      <vt:lpstr>Places to go, things to do…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Mads Torgersen</cp:lastModifiedBy>
  <cp:revision>2</cp:revision>
  <dcterms:created xsi:type="dcterms:W3CDTF">2018-01-09T22:22:16Z</dcterms:created>
  <dcterms:modified xsi:type="dcterms:W3CDTF">2018-09-12T18:29:24Z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